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2"/>
  </p:notesMasterIdLst>
  <p:sldIdLst>
    <p:sldId id="303" r:id="rId2"/>
    <p:sldId id="302" r:id="rId3"/>
    <p:sldId id="266" r:id="rId4"/>
    <p:sldId id="284" r:id="rId5"/>
    <p:sldId id="267" r:id="rId6"/>
    <p:sldId id="304" r:id="rId7"/>
    <p:sldId id="305" r:id="rId8"/>
    <p:sldId id="273" r:id="rId9"/>
    <p:sldId id="301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306" r:id="rId22"/>
    <p:sldId id="307" r:id="rId23"/>
    <p:sldId id="300" r:id="rId24"/>
    <p:sldId id="281" r:id="rId25"/>
    <p:sldId id="308" r:id="rId26"/>
    <p:sldId id="309" r:id="rId27"/>
    <p:sldId id="310" r:id="rId28"/>
    <p:sldId id="311" r:id="rId29"/>
    <p:sldId id="312" r:id="rId30"/>
    <p:sldId id="280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72"/>
    <p:restoredTop sz="91055"/>
  </p:normalViewPr>
  <p:slideViewPr>
    <p:cSldViewPr>
      <p:cViewPr varScale="1">
        <p:scale>
          <a:sx n="102" d="100"/>
          <a:sy n="102" d="100"/>
        </p:scale>
        <p:origin x="4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94D7FFF4-65F0-C34C-8EE1-E0B42FD1FB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82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AB1BAF-2C04-9B45-89CD-8C156DEB8F6F}" type="slidenum">
              <a:rPr lang="en-US"/>
              <a:pPr/>
              <a:t>3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DAD124-5981-6742-95F0-A9410A2C8D9D}" type="slidenum">
              <a:rPr lang="en-US"/>
              <a:pPr/>
              <a:t>5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CC3771-CCC8-0540-B15C-056905626C7E}" type="slidenum">
              <a:rPr lang="en-US"/>
              <a:pPr/>
              <a:t>8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D85203A-A27A-7244-B9C7-A066EE93136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3320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3321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2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3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6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7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8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9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0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1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2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3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4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5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6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7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8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9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0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1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94B38E-AF4B-7741-AA03-E3ABBBF132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0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58DB5-4D05-E74C-B998-35F82CAED5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4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F2B658-FA37-084D-B770-EF9B900D6F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5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FA80D-2487-9C4C-A580-0A47342BC9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4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1326B3-55EB-AD4B-B2AA-28CD81D473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1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BB003-870C-2F41-85B9-BEF27773E9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8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BC64D-F507-C94E-B35E-BEB6C8930A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9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4D4DDD-F854-F344-AE6F-BB0F8CA8E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F12F7C-5BFA-1741-8A1B-83AC237EBD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1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97E11-34F2-DB45-B6A7-D72814045F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0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AAC62604-4141-4241-9970-624CBBEF4EC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2296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2297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1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7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9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1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2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7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A2EF52-1AA2-B44B-965B-2F2FCC7F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Syntax-Directed Interpretation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20809-8872-0E4F-B2D6-9E60DEB67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24717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now have all the tools to build our first interpreter.</a:t>
            </a:r>
          </a:p>
          <a:p>
            <a:r>
              <a:rPr lang="en-US" dirty="0"/>
              <a:t>We will extend Exp0 to Exp1 by allowing multi-symbol words</a:t>
            </a:r>
          </a:p>
          <a:p>
            <a:r>
              <a:rPr lang="en-US" dirty="0"/>
              <a:t>We will build an interpreter for Exp1 using a technique called syntax-directed interpretation.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0431AD-7948-264C-A095-AADFF2BC9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4648200"/>
            <a:ext cx="7670800" cy="1130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9973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start</a:t>
            </a:r>
          </a:p>
        </p:txBody>
      </p:sp>
    </p:spTree>
    <p:extLst>
      <p:ext uri="{BB962C8B-B14F-4D97-AF65-F5344CB8AC3E}">
        <p14:creationId xmlns:p14="http://schemas.microsoft.com/office/powerpoint/2010/main" val="1395168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interpret INTVAL</a:t>
            </a:r>
          </a:p>
        </p:txBody>
      </p:sp>
      <p:sp>
        <p:nvSpPr>
          <p:cNvPr id="28" name="Up Arrow 27"/>
          <p:cNvSpPr/>
          <p:nvPr/>
        </p:nvSpPr>
        <p:spPr>
          <a:xfrm>
            <a:off x="6385172" y="5368587"/>
            <a:ext cx="226804" cy="403610"/>
          </a:xfrm>
          <a:prstGeom prst="up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2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186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propagate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26364" y="463137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18263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186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propagate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26364" y="387236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69776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238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interpret NAME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26364" y="387236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Up Arrow 27"/>
          <p:cNvSpPr/>
          <p:nvPr/>
        </p:nvSpPr>
        <p:spPr>
          <a:xfrm>
            <a:off x="7141706" y="6010047"/>
            <a:ext cx="226804" cy="403610"/>
          </a:xfrm>
          <a:prstGeom prst="up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0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258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read symbol table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26364" y="387236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21" name="Curved Connector 20"/>
          <p:cNvCxnSpPr>
            <a:stCxn id="3" idx="1"/>
            <a:endCxn id="12" idx="1"/>
          </p:cNvCxnSpPr>
          <p:nvPr/>
        </p:nvCxnSpPr>
        <p:spPr>
          <a:xfrm rot="10800000" flipH="1" flipV="1">
            <a:off x="765087" y="1395620"/>
            <a:ext cx="5980111" cy="4445150"/>
          </a:xfrm>
          <a:prstGeom prst="curvedConnector3">
            <a:avLst>
              <a:gd name="adj1" fmla="val -3823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782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186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propagate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26364" y="387236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95069" y="532840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68205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186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propagate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26364" y="387236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95069" y="463135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70158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125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add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26364" y="387236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07869" y="36554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79876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186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propagate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19628" y="267968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0443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F2B9-0CAE-A241-9B78-8AC5FEE7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786A7-0A50-E646-ACD8-CF679A2B0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Chap 3</a:t>
            </a:r>
          </a:p>
        </p:txBody>
      </p:sp>
    </p:spTree>
    <p:extLst>
      <p:ext uri="{BB962C8B-B14F-4D97-AF65-F5344CB8AC3E}">
        <p14:creationId xmlns:p14="http://schemas.microsoft.com/office/powerpoint/2010/main" val="1750374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Action: eval name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27916" y="370257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B745F2-4D26-5349-8B16-60E6F148BE54}"/>
              </a:ext>
            </a:extLst>
          </p:cNvPr>
          <p:cNvSpPr txBox="1"/>
          <p:nvPr/>
        </p:nvSpPr>
        <p:spPr>
          <a:xfrm>
            <a:off x="5219628" y="267968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9" name="Up Arrow 28">
            <a:extLst>
              <a:ext uri="{FF2B5EF4-FFF2-40B4-BE49-F238E27FC236}">
                <a16:creationId xmlns:a16="http://schemas.microsoft.com/office/drawing/2014/main" id="{FBD7646F-4540-2148-B6DA-53F85D76E0CD}"/>
              </a:ext>
            </a:extLst>
          </p:cNvPr>
          <p:cNvSpPr/>
          <p:nvPr/>
        </p:nvSpPr>
        <p:spPr>
          <a:xfrm>
            <a:off x="4371809" y="4552201"/>
            <a:ext cx="226804" cy="403610"/>
          </a:xfrm>
          <a:prstGeom prst="up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5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Action: propagate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90479" y="273971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E0D607-7E40-4547-A11D-B4A14B0ABEE8}"/>
              </a:ext>
            </a:extLst>
          </p:cNvPr>
          <p:cNvSpPr txBox="1"/>
          <p:nvPr/>
        </p:nvSpPr>
        <p:spPr>
          <a:xfrm>
            <a:off x="5219628" y="267968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06781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817713"/>
              </p:ext>
            </p:extLst>
          </p:nvPr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3023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Action: write to </a:t>
            </a:r>
            <a:r>
              <a:rPr lang="en-US" dirty="0" err="1"/>
              <a:t>symtab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90479" y="273971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E0D607-7E40-4547-A11D-B4A14B0ABEE8}"/>
              </a:ext>
            </a:extLst>
          </p:cNvPr>
          <p:cNvSpPr txBox="1"/>
          <p:nvPr/>
        </p:nvSpPr>
        <p:spPr>
          <a:xfrm>
            <a:off x="5219628" y="267968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A2F981D-A467-5142-9D68-4F54DD9AAFB1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>
            <a:off x="2617573" y="1848710"/>
            <a:ext cx="1547703" cy="16927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214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275" y="1848709"/>
            <a:ext cx="572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stmt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0245" y="3313051"/>
            <a:ext cx="887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STORE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3949" y="329468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831" y="332491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109" y="4213647"/>
            <a:ext cx="72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PLUS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31" y="4222268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8164" y="4213647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exp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9780" y="5060268"/>
            <a:ext cx="1138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INTVAL(2)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5199" y="5671493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3846" y="5030033"/>
            <a:ext cx="48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var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3048" y="4192042"/>
            <a:ext cx="101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/>
                <a:cs typeface="Arial"/>
              </a:rPr>
              <a:t>NAME(y)</a:t>
            </a:r>
          </a:p>
        </p:txBody>
      </p:sp>
      <p:cxnSp>
        <p:nvCxnSpPr>
          <p:cNvPr id="16" name="Straight Connector 15"/>
          <p:cNvCxnSpPr>
            <a:stCxn id="5" idx="0"/>
            <a:endCxn id="4" idx="2"/>
          </p:cNvCxnSpPr>
          <p:nvPr/>
        </p:nvCxnSpPr>
        <p:spPr>
          <a:xfrm flipV="1">
            <a:off x="2414137" y="2187263"/>
            <a:ext cx="2037234" cy="1125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0"/>
            <a:endCxn id="4" idx="2"/>
          </p:cNvCxnSpPr>
          <p:nvPr/>
        </p:nvCxnSpPr>
        <p:spPr>
          <a:xfrm flipH="1" flipV="1">
            <a:off x="4451371" y="2187263"/>
            <a:ext cx="33840" cy="110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4" idx="0"/>
          </p:cNvCxnSpPr>
          <p:nvPr/>
        </p:nvCxnSpPr>
        <p:spPr>
          <a:xfrm flipH="1">
            <a:off x="4481411" y="3633237"/>
            <a:ext cx="3800" cy="558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7" idx="0"/>
          </p:cNvCxnSpPr>
          <p:nvPr/>
        </p:nvCxnSpPr>
        <p:spPr>
          <a:xfrm>
            <a:off x="4451371" y="2187263"/>
            <a:ext cx="2047203" cy="1137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2"/>
            <a:endCxn id="8" idx="0"/>
          </p:cNvCxnSpPr>
          <p:nvPr/>
        </p:nvCxnSpPr>
        <p:spPr>
          <a:xfrm flipH="1">
            <a:off x="5870444" y="3663473"/>
            <a:ext cx="628130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9" idx="0"/>
          </p:cNvCxnSpPr>
          <p:nvPr/>
        </p:nvCxnSpPr>
        <p:spPr>
          <a:xfrm>
            <a:off x="6498574" y="3663473"/>
            <a:ext cx="0" cy="55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  <a:endCxn id="7" idx="2"/>
          </p:cNvCxnSpPr>
          <p:nvPr/>
        </p:nvCxnSpPr>
        <p:spPr>
          <a:xfrm flipH="1" flipV="1">
            <a:off x="6498574" y="3663473"/>
            <a:ext cx="747333" cy="55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1" idx="0"/>
          </p:cNvCxnSpPr>
          <p:nvPr/>
        </p:nvCxnSpPr>
        <p:spPr>
          <a:xfrm>
            <a:off x="6498574" y="4560822"/>
            <a:ext cx="10483" cy="499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13" idx="0"/>
          </p:cNvCxnSpPr>
          <p:nvPr/>
        </p:nvCxnSpPr>
        <p:spPr>
          <a:xfrm>
            <a:off x="7245907" y="4552201"/>
            <a:ext cx="9201" cy="477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2"/>
            <a:endCxn id="12" idx="0"/>
          </p:cNvCxnSpPr>
          <p:nvPr/>
        </p:nvCxnSpPr>
        <p:spPr>
          <a:xfrm flipH="1">
            <a:off x="7253562" y="5368587"/>
            <a:ext cx="1546" cy="302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678495" y="3276318"/>
            <a:ext cx="7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/>
                <a:cs typeface="Arial"/>
              </a:rPr>
              <a:t>SEMI</a:t>
            </a:r>
          </a:p>
        </p:txBody>
      </p:sp>
      <p:cxnSp>
        <p:nvCxnSpPr>
          <p:cNvPr id="84" name="Straight Connector 83"/>
          <p:cNvCxnSpPr>
            <a:stCxn id="4" idx="2"/>
            <a:endCxn id="82" idx="0"/>
          </p:cNvCxnSpPr>
          <p:nvPr/>
        </p:nvCxnSpPr>
        <p:spPr>
          <a:xfrm>
            <a:off x="4451371" y="2187263"/>
            <a:ext cx="3601630" cy="1089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5088" y="839360"/>
          <a:ext cx="1852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Symbol Table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84584" y="898394"/>
            <a:ext cx="138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Action: done</a:t>
            </a:r>
          </a:p>
        </p:txBody>
      </p:sp>
    </p:spTree>
    <p:extLst>
      <p:ext uri="{BB962C8B-B14F-4D97-AF65-F5344CB8AC3E}">
        <p14:creationId xmlns:p14="http://schemas.microsoft.com/office/powerpoint/2010/main" val="390630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90537"/>
          </a:xfrm>
        </p:spPr>
        <p:txBody>
          <a:bodyPr/>
          <a:lstStyle/>
          <a:p>
            <a:r>
              <a:rPr lang="en-US" sz="2000" dirty="0"/>
              <a:t>Consider the Exp1 expression: + 1 2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14600"/>
            <a:ext cx="3276600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Arial" charset="0"/>
              </a:rPr>
              <a:t>exp	:	+ exp exp</a:t>
            </a:r>
          </a:p>
          <a:p>
            <a:r>
              <a:rPr lang="en-US" dirty="0">
                <a:latin typeface="Arial" charset="0"/>
              </a:rPr>
              <a:t>	|	- exp exp</a:t>
            </a:r>
          </a:p>
          <a:p>
            <a:r>
              <a:rPr lang="en-US" dirty="0">
                <a:latin typeface="Arial" charset="0"/>
              </a:rPr>
              <a:t>	|	\( exp \)</a:t>
            </a:r>
          </a:p>
          <a:p>
            <a:r>
              <a:rPr lang="en-US" dirty="0">
                <a:latin typeface="Arial" charset="0"/>
              </a:rPr>
              <a:t>	|	</a:t>
            </a:r>
            <a:r>
              <a:rPr lang="en-US" dirty="0" err="1">
                <a:latin typeface="Arial" charset="0"/>
              </a:rPr>
              <a:t>var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	|	</a:t>
            </a:r>
            <a:r>
              <a:rPr lang="en-US" dirty="0" err="1">
                <a:latin typeface="Arial" charset="0"/>
              </a:rPr>
              <a:t>num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	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4164" y="2938046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n-lt"/>
                <a:cs typeface="Times"/>
              </a:rPr>
              <a:t>exp</a:t>
            </a:r>
            <a:endParaRPr lang="en-US" dirty="0">
              <a:latin typeface="+mn-lt"/>
              <a:cs typeface="Time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5608" y="3728268"/>
            <a:ext cx="30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3186" y="3700046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n-lt"/>
              </a:rPr>
              <a:t>exp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77900" y="3793179"/>
            <a:ext cx="515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n-lt"/>
              </a:rPr>
              <a:t>exp</a:t>
            </a:r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93186" y="4309646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n-lt"/>
              </a:rPr>
              <a:t>num</a:t>
            </a:r>
            <a:endParaRPr lang="en-US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59986" y="427589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+mn-lt"/>
              </a:rPr>
              <a:t>num</a:t>
            </a:r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45586" y="4919246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11668" y="4919246"/>
            <a:ext cx="2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</a:t>
            </a:r>
          </a:p>
        </p:txBody>
      </p:sp>
      <p:cxnSp>
        <p:nvCxnSpPr>
          <p:cNvPr id="14" name="Straight Connector 13"/>
          <p:cNvCxnSpPr>
            <a:stCxn id="6" idx="0"/>
            <a:endCxn id="5" idx="2"/>
          </p:cNvCxnSpPr>
          <p:nvPr/>
        </p:nvCxnSpPr>
        <p:spPr bwMode="auto">
          <a:xfrm flipV="1">
            <a:off x="5387853" y="3276600"/>
            <a:ext cx="684054" cy="4516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>
            <a:stCxn id="7" idx="0"/>
            <a:endCxn id="5" idx="2"/>
          </p:cNvCxnSpPr>
          <p:nvPr/>
        </p:nvCxnSpPr>
        <p:spPr bwMode="auto">
          <a:xfrm flipH="1" flipV="1">
            <a:off x="6071907" y="3276600"/>
            <a:ext cx="79022" cy="423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stCxn id="8" idx="0"/>
            <a:endCxn id="5" idx="2"/>
          </p:cNvCxnSpPr>
          <p:nvPr/>
        </p:nvCxnSpPr>
        <p:spPr bwMode="auto">
          <a:xfrm flipH="1" flipV="1">
            <a:off x="6071907" y="3276600"/>
            <a:ext cx="1163736" cy="5165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>
            <a:stCxn id="9" idx="0"/>
            <a:endCxn id="7" idx="2"/>
          </p:cNvCxnSpPr>
          <p:nvPr/>
        </p:nvCxnSpPr>
        <p:spPr bwMode="auto">
          <a:xfrm flipH="1" flipV="1">
            <a:off x="6150929" y="4038600"/>
            <a:ext cx="34164" cy="2710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stCxn id="10" idx="0"/>
            <a:endCxn id="8" idx="2"/>
          </p:cNvCxnSpPr>
          <p:nvPr/>
        </p:nvCxnSpPr>
        <p:spPr bwMode="auto">
          <a:xfrm flipH="1" flipV="1">
            <a:off x="7235643" y="4131733"/>
            <a:ext cx="16250" cy="1441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11" idx="0"/>
            <a:endCxn id="9" idx="2"/>
          </p:cNvCxnSpPr>
          <p:nvPr/>
        </p:nvCxnSpPr>
        <p:spPr bwMode="auto">
          <a:xfrm flipH="1" flipV="1">
            <a:off x="6185093" y="4648200"/>
            <a:ext cx="9883" cy="2710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12" idx="0"/>
            <a:endCxn id="10" idx="2"/>
          </p:cNvCxnSpPr>
          <p:nvPr/>
        </p:nvCxnSpPr>
        <p:spPr bwMode="auto">
          <a:xfrm flipH="1" flipV="1">
            <a:off x="7251893" y="4614446"/>
            <a:ext cx="9165" cy="30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606778" y="4267200"/>
            <a:ext cx="35253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+mn-lt"/>
              </a:rPr>
              <a:t>Interpretation </a:t>
            </a:r>
            <a:r>
              <a:rPr lang="en-US" sz="1400" dirty="0">
                <a:latin typeface="+mn-lt"/>
              </a:rPr>
              <a:t>means, computing the value</a:t>
            </a:r>
          </a:p>
          <a:p>
            <a:r>
              <a:rPr lang="en-US" sz="1400" dirty="0">
                <a:latin typeface="+mn-lt"/>
              </a:rPr>
              <a:t>of the root node.</a:t>
            </a:r>
          </a:p>
          <a:p>
            <a:endParaRPr lang="en-US" sz="1400" dirty="0">
              <a:latin typeface="+mn-lt"/>
            </a:endParaRPr>
          </a:p>
          <a:p>
            <a:r>
              <a:rPr lang="en-US" sz="1400" dirty="0">
                <a:latin typeface="+mn-lt"/>
              </a:rPr>
              <a:t>We have to start at the leaves of the tree,</a:t>
            </a:r>
          </a:p>
          <a:p>
            <a:r>
              <a:rPr lang="en-US" sz="1400" dirty="0">
                <a:latin typeface="+mn-lt"/>
              </a:rPr>
              <a:t>that is where the primitive values are and</a:t>
            </a:r>
          </a:p>
          <a:p>
            <a:r>
              <a:rPr lang="en-US" sz="1400" dirty="0">
                <a:latin typeface="+mn-lt"/>
              </a:rPr>
              <a:t>proceed upwards…</a:t>
            </a:r>
          </a:p>
          <a:p>
            <a:endParaRPr lang="en-US" sz="1400" dirty="0">
              <a:latin typeface="+mn-lt"/>
            </a:endParaRPr>
          </a:p>
          <a:p>
            <a:r>
              <a:rPr lang="en-US" sz="1400" dirty="0">
                <a:latin typeface="+mn-lt"/>
              </a:rPr>
              <a:t>What is the value at the root node?</a:t>
            </a:r>
          </a:p>
        </p:txBody>
      </p:sp>
      <p:sp>
        <p:nvSpPr>
          <p:cNvPr id="17" name="Up Arrow 16"/>
          <p:cNvSpPr/>
          <p:nvPr/>
        </p:nvSpPr>
        <p:spPr bwMode="auto">
          <a:xfrm>
            <a:off x="6066857" y="5257800"/>
            <a:ext cx="257743" cy="4572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Up Arrow 24"/>
          <p:cNvSpPr/>
          <p:nvPr/>
        </p:nvSpPr>
        <p:spPr bwMode="auto">
          <a:xfrm>
            <a:off x="7152705" y="5257800"/>
            <a:ext cx="257743" cy="4572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337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9F4A-A65A-1F4A-B5C5-BD5E6DDB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&amp; the Parser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82CF4E-60A3-774B-9DFB-0B2EC0DDA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52" y="1643743"/>
            <a:ext cx="6400800" cy="17852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A94DA173-E32C-DF47-812C-448A2170E4A1}"/>
              </a:ext>
            </a:extLst>
          </p:cNvPr>
          <p:cNvSpPr/>
          <p:nvPr/>
        </p:nvSpPr>
        <p:spPr bwMode="auto">
          <a:xfrm>
            <a:off x="3352800" y="2667000"/>
            <a:ext cx="5334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ECA1A4-8604-024E-BD93-EEF3A2770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84410"/>
            <a:ext cx="6400800" cy="17852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Left Arrow 7">
            <a:extLst>
              <a:ext uri="{FF2B5EF4-FFF2-40B4-BE49-F238E27FC236}">
                <a16:creationId xmlns:a16="http://schemas.microsoft.com/office/drawing/2014/main" id="{CCBD8684-96C6-0E41-82B3-AF44D5AD32A8}"/>
              </a:ext>
            </a:extLst>
          </p:cNvPr>
          <p:cNvSpPr/>
          <p:nvPr/>
        </p:nvSpPr>
        <p:spPr bwMode="auto">
          <a:xfrm>
            <a:off x="3112718" y="4950167"/>
            <a:ext cx="5334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145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9F4A-A65A-1F4A-B5C5-BD5E6DDB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&amp; the Parser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716BE7-58A5-BE44-8D3F-75B64C0B8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" y="1752600"/>
            <a:ext cx="5410200" cy="46005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A94DA173-E32C-DF47-812C-448A2170E4A1}"/>
              </a:ext>
            </a:extLst>
          </p:cNvPr>
          <p:cNvSpPr/>
          <p:nvPr/>
        </p:nvSpPr>
        <p:spPr bwMode="auto">
          <a:xfrm>
            <a:off x="2913867" y="4999038"/>
            <a:ext cx="5334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CCBD8684-96C6-0E41-82B3-AF44D5AD32A8}"/>
              </a:ext>
            </a:extLst>
          </p:cNvPr>
          <p:cNvSpPr/>
          <p:nvPr/>
        </p:nvSpPr>
        <p:spPr bwMode="auto">
          <a:xfrm>
            <a:off x="3143511" y="5562600"/>
            <a:ext cx="5334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2828A-E233-4645-B530-50747FC3E3E4}"/>
              </a:ext>
            </a:extLst>
          </p:cNvPr>
          <p:cNvSpPr txBox="1"/>
          <p:nvPr/>
        </p:nvSpPr>
        <p:spPr>
          <a:xfrm>
            <a:off x="6601216" y="2417523"/>
            <a:ext cx="2420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Recursion lets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the values percolate up.</a:t>
            </a:r>
          </a:p>
        </p:txBody>
      </p:sp>
    </p:spTree>
    <p:extLst>
      <p:ext uri="{BB962C8B-B14F-4D97-AF65-F5344CB8AC3E}">
        <p14:creationId xmlns:p14="http://schemas.microsoft.com/office/powerpoint/2010/main" val="1281676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D57A9E-1C51-E140-87BD-03978A211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04" y="1447800"/>
            <a:ext cx="5588696" cy="37067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D9F4A-A65A-1F4A-B5C5-BD5E6DDB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&amp; the Parser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2828A-E233-4645-B530-50747FC3E3E4}"/>
              </a:ext>
            </a:extLst>
          </p:cNvPr>
          <p:cNvSpPr txBox="1"/>
          <p:nvPr/>
        </p:nvSpPr>
        <p:spPr>
          <a:xfrm>
            <a:off x="6601216" y="2417523"/>
            <a:ext cx="2420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Recursion lets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the values percolate up.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A9D207-C60A-004E-A0EE-B8A0EC751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012" y="5468096"/>
            <a:ext cx="4279900" cy="10749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7917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9F4A-A65A-1F4A-B5C5-BD5E6DDB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&amp; the Parser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FEC6D0-0290-FE4F-A836-5FAC97063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752600"/>
            <a:ext cx="6496050" cy="38459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8104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8DA3-4BAA-514B-8A53-4AA60614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Interpreter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DB08C2-EF13-534B-9417-F4B6E787C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50" y="2209800"/>
            <a:ext cx="4432300" cy="3708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881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Exp1 Language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090737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We extend the Exp0 language to create Exp1: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keywords that are longer than a single character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Variable names that conform to the normal variable names found in other programming languages: a single alpha character followed by zero or more alpha-numerical characters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Numbers that consist of more than one digit.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1B0EC5-3FF8-3A43-B6C5-22E312B33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800095"/>
            <a:ext cx="7772400" cy="2870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  <a:p>
            <a:r>
              <a:rPr lang="en-US"/>
              <a:t>Assignment #2 </a:t>
            </a:r>
            <a:r>
              <a:rPr lang="mr-IN" dirty="0"/>
              <a:t>–</a:t>
            </a:r>
            <a:r>
              <a:rPr lang="en-US" dirty="0"/>
              <a:t> please see website</a:t>
            </a:r>
          </a:p>
        </p:txBody>
      </p:sp>
    </p:spTree>
    <p:extLst>
      <p:ext uri="{BB962C8B-B14F-4D97-AF65-F5344CB8AC3E}">
        <p14:creationId xmlns:p14="http://schemas.microsoft.com/office/powerpoint/2010/main" val="194893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Exp1 </a:t>
            </a:r>
            <a:r>
              <a:rPr lang="en-US" dirty="0" err="1"/>
              <a:t>Lexer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D9F073-9A2F-CC4A-8439-90903581A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1001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only thing that changes in the </a:t>
            </a:r>
            <a:r>
              <a:rPr lang="en-US" dirty="0" err="1"/>
              <a:t>lexer</a:t>
            </a:r>
            <a:r>
              <a:rPr lang="en-US" dirty="0"/>
              <a:t> between the Calc </a:t>
            </a:r>
            <a:r>
              <a:rPr lang="en-US" dirty="0" err="1"/>
              <a:t>lexer</a:t>
            </a:r>
            <a:r>
              <a:rPr lang="en-US" dirty="0"/>
              <a:t> and the Exp1 </a:t>
            </a:r>
            <a:r>
              <a:rPr lang="en-US" dirty="0" err="1"/>
              <a:t>lexer</a:t>
            </a:r>
            <a:r>
              <a:rPr lang="en-US" dirty="0"/>
              <a:t> is the token specification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165C71-9022-1540-B3DD-06FA99008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121025"/>
            <a:ext cx="4470400" cy="3352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123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Exp1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FF945-5E74-3E4D-880C-BF60C337E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7191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Rewriting the grammar in terms of tokens and lookahead sets.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17E52-12F5-1546-95FF-F37EBED5A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2730500"/>
            <a:ext cx="6438900" cy="1397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49CAEA-246A-2842-A4AF-A58374D84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" y="4107166"/>
            <a:ext cx="6438900" cy="2349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618D-8431-3F4A-88AC-3C81BC70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8604F-F24F-7142-BDE6-54FDB881B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7638"/>
            <a:ext cx="4419600" cy="9719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5F9604-95DD-B848-8F22-BEACC3DA1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068756"/>
            <a:ext cx="3746500" cy="27204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AAAAD1-4423-B045-9F2C-BF0179E62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063" y="381000"/>
            <a:ext cx="3706536" cy="4191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85E390-0B0F-AF47-BD86-3111E414C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890" y="4888334"/>
            <a:ext cx="4214710" cy="16176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85F912-3914-FB42-9FB8-25808C29F9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888334"/>
            <a:ext cx="4419600" cy="16963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251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7169-BD85-B24E-93FF-D6F5898B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Parser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CECCC3-C259-154D-AE73-F038D024F1E3}"/>
              </a:ext>
            </a:extLst>
          </p:cNvPr>
          <p:cNvSpPr txBox="1"/>
          <p:nvPr/>
        </p:nvSpPr>
        <p:spPr>
          <a:xfrm>
            <a:off x="762000" y="1834288"/>
            <a:ext cx="3270447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 python3 exp1_parser.py </a:t>
            </a:r>
          </a:p>
          <a:p>
            <a:r>
              <a:rPr lang="en-US" dirty="0"/>
              <a:t>store x 1; print + x 1;</a:t>
            </a:r>
          </a:p>
          <a:p>
            <a:r>
              <a:rPr lang="en-US" dirty="0"/>
              <a:t>^D</a:t>
            </a:r>
          </a:p>
          <a:p>
            <a:r>
              <a:rPr lang="en-US" dirty="0"/>
              <a:t>parse successful</a:t>
            </a:r>
          </a:p>
          <a:p>
            <a:r>
              <a:rPr lang="en-US" dirty="0"/>
              <a:t>$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C11379-C71C-D84E-B9BE-8CFEDA5F7563}"/>
              </a:ext>
            </a:extLst>
          </p:cNvPr>
          <p:cNvSpPr txBox="1"/>
          <p:nvPr/>
        </p:nvSpPr>
        <p:spPr>
          <a:xfrm>
            <a:off x="1371600" y="4191000"/>
            <a:ext cx="722024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 python3 exp1_parser.py </a:t>
            </a:r>
          </a:p>
          <a:p>
            <a:r>
              <a:rPr lang="en-US" dirty="0"/>
              <a:t>print 1 + 1;</a:t>
            </a:r>
          </a:p>
          <a:p>
            <a:r>
              <a:rPr lang="en-US" dirty="0"/>
              <a:t>^D</a:t>
            </a:r>
          </a:p>
          <a:p>
            <a:r>
              <a:rPr lang="en-US" dirty="0"/>
              <a:t>error: unexpected token PLUS while parsing, expected SEMI</a:t>
            </a:r>
          </a:p>
          <a:p>
            <a:r>
              <a:rPr lang="en-US" dirty="0"/>
              <a:t>$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8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 Interpreter for Exp1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Syntax-directed interpretation – we pass values along the parse tree in a bottom-up fashion</a:t>
            </a:r>
          </a:p>
          <a:p>
            <a:r>
              <a:rPr lang="en-US" dirty="0"/>
              <a:t>Writing an interpreter for Exp1</a:t>
            </a:r>
          </a:p>
          <a:p>
            <a:pPr lvl="1"/>
            <a:r>
              <a:rPr lang="en-US" dirty="0"/>
              <a:t>We add code to the parser that </a:t>
            </a:r>
            <a:r>
              <a:rPr lang="en-US" u="sng" dirty="0"/>
              <a:t>interprets</a:t>
            </a:r>
            <a:r>
              <a:rPr lang="en-US" dirty="0"/>
              <a:t> the values within the phrase structure of a program.</a:t>
            </a:r>
          </a:p>
          <a:p>
            <a:pPr lvl="1"/>
            <a:r>
              <a:rPr lang="en-US" dirty="0"/>
              <a:t>Observation: we need access to the token values during parsing in order to evaluate things like the values of numbers or the value of an addition.</a:t>
            </a:r>
          </a:p>
          <a:p>
            <a:pPr lvl="1"/>
            <a:r>
              <a:rPr lang="en-US" dirty="0"/>
              <a:t>Observation: interpretation always starts at the leaves.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 Interpreter for Exp1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Exp1 program: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store y + 2 x ;</a:t>
            </a:r>
            <a:br>
              <a:rPr lang="en-US" dirty="0"/>
            </a:br>
            <a:endParaRPr lang="en-US" dirty="0"/>
          </a:p>
          <a:p>
            <a:r>
              <a:rPr lang="en-US" dirty="0"/>
              <a:t>Assumption: x has the value 3.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30150"/>
      </p:ext>
    </p:extLst>
  </p:cSld>
  <p:clrMapOvr>
    <a:masterClrMapping/>
  </p:clrMapOvr>
</p:sld>
</file>

<file path=ppt/theme/theme1.xml><?xml version="1.0" encoding="utf-8"?>
<a:theme xmlns:a="http://schemas.openxmlformats.org/drawingml/2006/main" name="csc402-ln003">
  <a:themeElements>
    <a:clrScheme name="csc402-ln00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3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ourier New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ourier New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3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3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402:csc402-ln003.ppt</Template>
  <TotalTime>31497</TotalTime>
  <Words>870</Words>
  <Application>Microsoft Macintosh PowerPoint</Application>
  <PresentationFormat>On-screen Show (4:3)</PresentationFormat>
  <Paragraphs>342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Courier New</vt:lpstr>
      <vt:lpstr>Wingdings</vt:lpstr>
      <vt:lpstr>csc402-ln003</vt:lpstr>
      <vt:lpstr>Syntax-Directed Interpretation</vt:lpstr>
      <vt:lpstr>Reading</vt:lpstr>
      <vt:lpstr>The Exp1 Language</vt:lpstr>
      <vt:lpstr>Exp1 Lexer</vt:lpstr>
      <vt:lpstr>Exp1 Grammar</vt:lpstr>
      <vt:lpstr>The Parser</vt:lpstr>
      <vt:lpstr>Testing the Parser</vt:lpstr>
      <vt:lpstr>Writing an Interpreter for Exp1</vt:lpstr>
      <vt:lpstr>Writing an Interpreter for Exp1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Interpretation</vt:lpstr>
      <vt:lpstr>Interpretation &amp; the Parser</vt:lpstr>
      <vt:lpstr>Interpretation &amp; the Parser</vt:lpstr>
      <vt:lpstr>Interpretation &amp; the Parser</vt:lpstr>
      <vt:lpstr>Interpretation &amp; the Parser</vt:lpstr>
      <vt:lpstr>Testing the Interpreter</vt:lpstr>
      <vt:lpstr>Reading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Multi-Symbol Tokens - Lexical Analysis</dc:title>
  <dc:creator>Lutz</dc:creator>
  <cp:lastModifiedBy>Lutz Hamel</cp:lastModifiedBy>
  <cp:revision>72</cp:revision>
  <cp:lastPrinted>2017-09-26T22:22:43Z</cp:lastPrinted>
  <dcterms:created xsi:type="dcterms:W3CDTF">2011-09-12T09:45:53Z</dcterms:created>
  <dcterms:modified xsi:type="dcterms:W3CDTF">2021-09-21T19:31:36Z</dcterms:modified>
</cp:coreProperties>
</file>