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0"/>
  </p:notesMasterIdLst>
  <p:sldIdLst>
    <p:sldId id="318" r:id="rId2"/>
    <p:sldId id="319" r:id="rId3"/>
    <p:sldId id="277" r:id="rId4"/>
    <p:sldId id="278" r:id="rId5"/>
    <p:sldId id="279" r:id="rId6"/>
    <p:sldId id="282" r:id="rId7"/>
    <p:sldId id="280" r:id="rId8"/>
    <p:sldId id="284" r:id="rId9"/>
    <p:sldId id="285" r:id="rId10"/>
    <p:sldId id="295" r:id="rId11"/>
    <p:sldId id="320" r:id="rId12"/>
    <p:sldId id="311" r:id="rId13"/>
    <p:sldId id="321" r:id="rId14"/>
    <p:sldId id="322" r:id="rId15"/>
    <p:sldId id="317" r:id="rId16"/>
    <p:sldId id="334" r:id="rId17"/>
    <p:sldId id="335" r:id="rId18"/>
    <p:sldId id="288" r:id="rId19"/>
    <p:sldId id="324" r:id="rId20"/>
    <p:sldId id="325" r:id="rId21"/>
    <p:sldId id="326" r:id="rId22"/>
    <p:sldId id="327" r:id="rId23"/>
    <p:sldId id="328" r:id="rId24"/>
    <p:sldId id="329" r:id="rId25"/>
    <p:sldId id="330" r:id="rId26"/>
    <p:sldId id="331" r:id="rId27"/>
    <p:sldId id="332" r:id="rId28"/>
    <p:sldId id="333"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90966"/>
  </p:normalViewPr>
  <p:slideViewPr>
    <p:cSldViewPr>
      <p:cViewPr varScale="1">
        <p:scale>
          <a:sx n="100" d="100"/>
          <a:sy n="100" d="100"/>
        </p:scale>
        <p:origin x="112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5EFFC520-75EC-DA4A-8245-19ACC97C34C0}" type="slidenum">
              <a:rPr lang="en-US"/>
              <a:pPr/>
              <a:t>‹#›</a:t>
            </a:fld>
            <a:endParaRPr lang="en-US"/>
          </a:p>
        </p:txBody>
      </p:sp>
    </p:spTree>
    <p:extLst>
      <p:ext uri="{BB962C8B-B14F-4D97-AF65-F5344CB8AC3E}">
        <p14:creationId xmlns:p14="http://schemas.microsoft.com/office/powerpoint/2010/main" val="15311408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algorithm box</a:t>
            </a:r>
          </a:p>
          <a:p>
            <a:endParaRPr lang="en-US" dirty="0"/>
          </a:p>
        </p:txBody>
      </p:sp>
      <p:sp>
        <p:nvSpPr>
          <p:cNvPr id="4" name="Slide Number Placeholder 3"/>
          <p:cNvSpPr>
            <a:spLocks noGrp="1"/>
          </p:cNvSpPr>
          <p:nvPr>
            <p:ph type="sldNum" sz="quarter" idx="10"/>
          </p:nvPr>
        </p:nvSpPr>
        <p:spPr/>
        <p:txBody>
          <a:bodyPr/>
          <a:lstStyle/>
          <a:p>
            <a:fld id="{5EFFC520-75EC-DA4A-8245-19ACC97C34C0}" type="slidenum">
              <a:rPr lang="en-US" smtClean="0"/>
              <a:pPr/>
              <a:t>5</a:t>
            </a:fld>
            <a:endParaRPr lang="en-US"/>
          </a:p>
        </p:txBody>
      </p:sp>
    </p:spTree>
    <p:extLst>
      <p:ext uri="{BB962C8B-B14F-4D97-AF65-F5344CB8AC3E}">
        <p14:creationId xmlns:p14="http://schemas.microsoft.com/office/powerpoint/2010/main" val="305894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805D9A71-BB83-8849-8340-9329400C290F}"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26F323-0C30-CC42-838A-0E097F3ECD31}" type="slidenum">
              <a:rPr lang="en-US"/>
              <a:pPr/>
              <a:t>‹#›</a:t>
            </a:fld>
            <a:endParaRPr lang="en-US"/>
          </a:p>
        </p:txBody>
      </p:sp>
    </p:spTree>
    <p:extLst>
      <p:ext uri="{BB962C8B-B14F-4D97-AF65-F5344CB8AC3E}">
        <p14:creationId xmlns:p14="http://schemas.microsoft.com/office/powerpoint/2010/main" val="17777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0747F3-18A7-294A-B1A4-916776039C58}" type="slidenum">
              <a:rPr lang="en-US"/>
              <a:pPr/>
              <a:t>‹#›</a:t>
            </a:fld>
            <a:endParaRPr lang="en-US"/>
          </a:p>
        </p:txBody>
      </p:sp>
    </p:spTree>
    <p:extLst>
      <p:ext uri="{BB962C8B-B14F-4D97-AF65-F5344CB8AC3E}">
        <p14:creationId xmlns:p14="http://schemas.microsoft.com/office/powerpoint/2010/main" val="15891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D8658E-CBB7-AE48-BE99-62616ABEC9CD}" type="slidenum">
              <a:rPr lang="en-US"/>
              <a:pPr/>
              <a:t>‹#›</a:t>
            </a:fld>
            <a:endParaRPr lang="en-US"/>
          </a:p>
        </p:txBody>
      </p:sp>
    </p:spTree>
    <p:extLst>
      <p:ext uri="{BB962C8B-B14F-4D97-AF65-F5344CB8AC3E}">
        <p14:creationId xmlns:p14="http://schemas.microsoft.com/office/powerpoint/2010/main" val="210732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5502A6-E820-EA4B-AC66-1FA7A0CED157}" type="slidenum">
              <a:rPr lang="en-US"/>
              <a:pPr/>
              <a:t>‹#›</a:t>
            </a:fld>
            <a:endParaRPr lang="en-US"/>
          </a:p>
        </p:txBody>
      </p:sp>
    </p:spTree>
    <p:extLst>
      <p:ext uri="{BB962C8B-B14F-4D97-AF65-F5344CB8AC3E}">
        <p14:creationId xmlns:p14="http://schemas.microsoft.com/office/powerpoint/2010/main" val="119203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552C15-73D2-F642-A532-7A4C0ADA324B}" type="slidenum">
              <a:rPr lang="en-US"/>
              <a:pPr/>
              <a:t>‹#›</a:t>
            </a:fld>
            <a:endParaRPr lang="en-US"/>
          </a:p>
        </p:txBody>
      </p:sp>
    </p:spTree>
    <p:extLst>
      <p:ext uri="{BB962C8B-B14F-4D97-AF65-F5344CB8AC3E}">
        <p14:creationId xmlns:p14="http://schemas.microsoft.com/office/powerpoint/2010/main" val="278671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D46762-7B03-F24A-94A4-EBF674F4EB18}" type="slidenum">
              <a:rPr lang="en-US"/>
              <a:pPr/>
              <a:t>‹#›</a:t>
            </a:fld>
            <a:endParaRPr lang="en-US"/>
          </a:p>
        </p:txBody>
      </p:sp>
    </p:spTree>
    <p:extLst>
      <p:ext uri="{BB962C8B-B14F-4D97-AF65-F5344CB8AC3E}">
        <p14:creationId xmlns:p14="http://schemas.microsoft.com/office/powerpoint/2010/main" val="247202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F43ABC-4D8C-C34E-8353-3B6175DFA379}" type="slidenum">
              <a:rPr lang="en-US"/>
              <a:pPr/>
              <a:t>‹#›</a:t>
            </a:fld>
            <a:endParaRPr lang="en-US"/>
          </a:p>
        </p:txBody>
      </p:sp>
    </p:spTree>
    <p:extLst>
      <p:ext uri="{BB962C8B-B14F-4D97-AF65-F5344CB8AC3E}">
        <p14:creationId xmlns:p14="http://schemas.microsoft.com/office/powerpoint/2010/main" val="329496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88F1B5B-22DA-B248-8502-6E5E80AF9856}" type="slidenum">
              <a:rPr lang="en-US"/>
              <a:pPr/>
              <a:t>‹#›</a:t>
            </a:fld>
            <a:endParaRPr lang="en-US"/>
          </a:p>
        </p:txBody>
      </p:sp>
    </p:spTree>
    <p:extLst>
      <p:ext uri="{BB962C8B-B14F-4D97-AF65-F5344CB8AC3E}">
        <p14:creationId xmlns:p14="http://schemas.microsoft.com/office/powerpoint/2010/main" val="60004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1DD223-4A3E-9744-B992-03CE50499C31}" type="slidenum">
              <a:rPr lang="en-US"/>
              <a:pPr/>
              <a:t>‹#›</a:t>
            </a:fld>
            <a:endParaRPr lang="en-US"/>
          </a:p>
        </p:txBody>
      </p:sp>
    </p:spTree>
    <p:extLst>
      <p:ext uri="{BB962C8B-B14F-4D97-AF65-F5344CB8AC3E}">
        <p14:creationId xmlns:p14="http://schemas.microsoft.com/office/powerpoint/2010/main" val="187074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5D3395-0259-D941-B5A3-5E53BEF7EBF2}" type="slidenum">
              <a:rPr lang="en-US"/>
              <a:pPr/>
              <a:t>‹#›</a:t>
            </a:fld>
            <a:endParaRPr lang="en-US"/>
          </a:p>
        </p:txBody>
      </p:sp>
    </p:spTree>
    <p:extLst>
      <p:ext uri="{BB962C8B-B14F-4D97-AF65-F5344CB8AC3E}">
        <p14:creationId xmlns:p14="http://schemas.microsoft.com/office/powerpoint/2010/main" val="192796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0CB11DF-49EE-3544-9C52-8B46BF3F90D6}"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dabeaz.com/ply/ply.html#ply_nn23" TargetMode="External"/><Relationship Id="rId2" Type="http://schemas.openxmlformats.org/officeDocument/2006/relationships/hyperlink" Target="http://www.dabeaz.com/ply/pl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3194-92DC-1B4F-954D-0446CBAFB66C}"/>
              </a:ext>
            </a:extLst>
          </p:cNvPr>
          <p:cNvSpPr>
            <a:spLocks noGrp="1"/>
          </p:cNvSpPr>
          <p:nvPr>
            <p:ph type="title"/>
          </p:nvPr>
        </p:nvSpPr>
        <p:spPr/>
        <p:txBody>
          <a:bodyPr/>
          <a:lstStyle/>
          <a:p>
            <a:r>
              <a:rPr lang="en-US" dirty="0"/>
              <a:t>Parser Generators</a:t>
            </a:r>
          </a:p>
        </p:txBody>
      </p:sp>
      <p:sp>
        <p:nvSpPr>
          <p:cNvPr id="3" name="Content Placeholder 2">
            <a:extLst>
              <a:ext uri="{FF2B5EF4-FFF2-40B4-BE49-F238E27FC236}">
                <a16:creationId xmlns:a16="http://schemas.microsoft.com/office/drawing/2014/main" id="{B33DEB7E-94A8-1F41-8139-12B05426F97A}"/>
              </a:ext>
            </a:extLst>
          </p:cNvPr>
          <p:cNvSpPr>
            <a:spLocks noGrp="1"/>
          </p:cNvSpPr>
          <p:nvPr>
            <p:ph idx="1"/>
          </p:nvPr>
        </p:nvSpPr>
        <p:spPr/>
        <p:txBody>
          <a:bodyPr/>
          <a:lstStyle/>
          <a:p>
            <a:r>
              <a:rPr lang="en-US" dirty="0"/>
              <a:t>Up till now we have constructed parsers by hand for our language implementations.</a:t>
            </a:r>
          </a:p>
          <a:p>
            <a:r>
              <a:rPr lang="en-US" dirty="0"/>
              <a:t>Given some of the repetitive work involved you probably have asked yourself if some of that can be automated. </a:t>
            </a:r>
          </a:p>
          <a:p>
            <a:r>
              <a:rPr lang="en-US" dirty="0"/>
              <a:t>The answer is: Yes! </a:t>
            </a:r>
          </a:p>
          <a:p>
            <a:pPr lvl="1"/>
            <a:r>
              <a:rPr lang="en-US" dirty="0"/>
              <a:t>Parser generators will process a grammar specification and generate code that implements a parser. </a:t>
            </a:r>
          </a:p>
          <a:p>
            <a:endParaRPr lang="en-US" dirty="0"/>
          </a:p>
        </p:txBody>
      </p:sp>
      <p:sp>
        <p:nvSpPr>
          <p:cNvPr id="4" name="TextBox 3">
            <a:extLst>
              <a:ext uri="{FF2B5EF4-FFF2-40B4-BE49-F238E27FC236}">
                <a16:creationId xmlns:a16="http://schemas.microsoft.com/office/drawing/2014/main" id="{F6DB3FF6-CCF9-6140-8D76-95584B18B84C}"/>
              </a:ext>
            </a:extLst>
          </p:cNvPr>
          <p:cNvSpPr txBox="1"/>
          <p:nvPr/>
        </p:nvSpPr>
        <p:spPr>
          <a:xfrm>
            <a:off x="6064624" y="658906"/>
            <a:ext cx="1056700" cy="369332"/>
          </a:xfrm>
          <a:prstGeom prst="rect">
            <a:avLst/>
          </a:prstGeom>
          <a:noFill/>
          <a:ln>
            <a:solidFill>
              <a:schemeClr val="tx1"/>
            </a:solidFill>
          </a:ln>
        </p:spPr>
        <p:txBody>
          <a:bodyPr wrap="none" rtlCol="0">
            <a:spAutoFit/>
          </a:bodyPr>
          <a:lstStyle/>
          <a:p>
            <a:r>
              <a:rPr lang="en-US" sz="1800" dirty="0"/>
              <a:t>Chap 13</a:t>
            </a:r>
          </a:p>
        </p:txBody>
      </p:sp>
    </p:spTree>
    <p:extLst>
      <p:ext uri="{BB962C8B-B14F-4D97-AF65-F5344CB8AC3E}">
        <p14:creationId xmlns:p14="http://schemas.microsoft.com/office/powerpoint/2010/main" val="184609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Ply</a:t>
            </a:r>
          </a:p>
        </p:txBody>
      </p:sp>
      <p:sp>
        <p:nvSpPr>
          <p:cNvPr id="3" name="Content Placeholder 2"/>
          <p:cNvSpPr>
            <a:spLocks noGrp="1"/>
          </p:cNvSpPr>
          <p:nvPr>
            <p:ph idx="1"/>
          </p:nvPr>
        </p:nvSpPr>
        <p:spPr/>
        <p:txBody>
          <a:bodyPr>
            <a:normAutofit/>
          </a:bodyPr>
          <a:lstStyle/>
          <a:p>
            <a:r>
              <a:rPr lang="en-US" dirty="0"/>
              <a:t>Documentation on Ply can be found here:</a:t>
            </a:r>
          </a:p>
          <a:p>
            <a:pPr lvl="1"/>
            <a:r>
              <a:rPr lang="en-US" dirty="0">
                <a:hlinkClick r:id="rId2"/>
              </a:rPr>
              <a:t>http://www.dabeaz.com/ply/ply.html</a:t>
            </a:r>
            <a:endParaRPr lang="en-US" dirty="0"/>
          </a:p>
          <a:p>
            <a:r>
              <a:rPr lang="en-US" dirty="0"/>
              <a:t>Documentation on Ply grammar specifications can be found here:</a:t>
            </a:r>
          </a:p>
          <a:p>
            <a:pPr lvl="1"/>
            <a:r>
              <a:rPr lang="en-US" dirty="0">
                <a:hlinkClick r:id="rId3"/>
              </a:rPr>
              <a:t>http://www.dabeaz.com/ply/ply.html#ply_nn23</a:t>
            </a:r>
            <a:endParaRPr lang="en-US" dirty="0"/>
          </a:p>
        </p:txBody>
      </p:sp>
    </p:spTree>
    <p:extLst>
      <p:ext uri="{BB962C8B-B14F-4D97-AF65-F5344CB8AC3E}">
        <p14:creationId xmlns:p14="http://schemas.microsoft.com/office/powerpoint/2010/main" val="349745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AF46-91CA-5C46-8D25-675452E5557A}"/>
              </a:ext>
            </a:extLst>
          </p:cNvPr>
          <p:cNvSpPr>
            <a:spLocks noGrp="1"/>
          </p:cNvSpPr>
          <p:nvPr>
            <p:ph type="title"/>
          </p:nvPr>
        </p:nvSpPr>
        <p:spPr/>
        <p:txBody>
          <a:bodyPr/>
          <a:lstStyle/>
          <a:p>
            <a:r>
              <a:rPr lang="en-US" dirty="0"/>
              <a:t>YACC Specification of Exp0</a:t>
            </a:r>
          </a:p>
        </p:txBody>
      </p:sp>
      <p:sp>
        <p:nvSpPr>
          <p:cNvPr id="3" name="Content Placeholder 2">
            <a:extLst>
              <a:ext uri="{FF2B5EF4-FFF2-40B4-BE49-F238E27FC236}">
                <a16:creationId xmlns:a16="http://schemas.microsoft.com/office/drawing/2014/main" id="{053ABB5E-709E-7345-8A56-39CC6A03E0F0}"/>
              </a:ext>
            </a:extLst>
          </p:cNvPr>
          <p:cNvSpPr>
            <a:spLocks noGrp="1"/>
          </p:cNvSpPr>
          <p:nvPr>
            <p:ph idx="1"/>
          </p:nvPr>
        </p:nvSpPr>
        <p:spPr/>
        <p:txBody>
          <a:bodyPr/>
          <a:lstStyle/>
          <a:p>
            <a:r>
              <a:rPr lang="en-US" dirty="0"/>
              <a:t>We will use Exp0 as our example language using Ply.</a:t>
            </a:r>
          </a:p>
        </p:txBody>
      </p:sp>
    </p:spTree>
    <p:extLst>
      <p:ext uri="{BB962C8B-B14F-4D97-AF65-F5344CB8AC3E}">
        <p14:creationId xmlns:p14="http://schemas.microsoft.com/office/powerpoint/2010/main" val="26982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793707-4365-2742-8EAD-F097FA884278}"/>
              </a:ext>
            </a:extLst>
          </p:cNvPr>
          <p:cNvPicPr>
            <a:picLocks noChangeAspect="1"/>
          </p:cNvPicPr>
          <p:nvPr/>
        </p:nvPicPr>
        <p:blipFill>
          <a:blip r:embed="rId2"/>
          <a:stretch>
            <a:fillRect/>
          </a:stretch>
        </p:blipFill>
        <p:spPr>
          <a:xfrm>
            <a:off x="3296446" y="334962"/>
            <a:ext cx="4075107" cy="6400800"/>
          </a:xfrm>
          <a:prstGeom prst="rect">
            <a:avLst/>
          </a:prstGeom>
          <a:ln>
            <a:solidFill>
              <a:schemeClr val="tx1"/>
            </a:solidFill>
          </a:ln>
        </p:spPr>
      </p:pic>
      <p:sp>
        <p:nvSpPr>
          <p:cNvPr id="2" name="Title 1"/>
          <p:cNvSpPr>
            <a:spLocks noGrp="1"/>
          </p:cNvSpPr>
          <p:nvPr>
            <p:ph type="title"/>
          </p:nvPr>
        </p:nvSpPr>
        <p:spPr/>
        <p:txBody>
          <a:bodyPr/>
          <a:lstStyle/>
          <a:p>
            <a:r>
              <a:rPr lang="en-US" dirty="0"/>
              <a:t>Using Ply</a:t>
            </a:r>
          </a:p>
        </p:txBody>
      </p:sp>
      <p:sp>
        <p:nvSpPr>
          <p:cNvPr id="9" name="Content Placeholder 8"/>
          <p:cNvSpPr>
            <a:spLocks noGrp="1"/>
          </p:cNvSpPr>
          <p:nvPr>
            <p:ph idx="1"/>
          </p:nvPr>
        </p:nvSpPr>
        <p:spPr>
          <a:xfrm>
            <a:off x="457200" y="1719263"/>
            <a:ext cx="2745462" cy="4411662"/>
          </a:xfrm>
        </p:spPr>
        <p:txBody>
          <a:bodyPr/>
          <a:lstStyle/>
          <a:p>
            <a:r>
              <a:rPr lang="en-US" sz="1400" dirty="0"/>
              <a:t>This is the ‘exp0_gram.py’ file</a:t>
            </a:r>
          </a:p>
          <a:p>
            <a:r>
              <a:rPr lang="en-US" sz="1400" dirty="0"/>
              <a:t>In Ply the grammar is specified in the </a:t>
            </a:r>
            <a:r>
              <a:rPr lang="en-US" sz="1400" b="1" dirty="0" err="1"/>
              <a:t>docstring</a:t>
            </a:r>
            <a:r>
              <a:rPr lang="en-US" sz="1400" dirty="0"/>
              <a:t> of the grammar functions</a:t>
            </a:r>
          </a:p>
          <a:p>
            <a:r>
              <a:rPr lang="en-US" sz="1400" dirty="0"/>
              <a:t>Goal is to generate a parser from this specification</a:t>
            </a:r>
          </a:p>
          <a:p>
            <a:r>
              <a:rPr lang="en-US" sz="1400" dirty="0"/>
              <a:t>The lex part is specified in a separate file ‘exp0_lex.py’</a:t>
            </a:r>
          </a:p>
        </p:txBody>
      </p:sp>
      <p:pic>
        <p:nvPicPr>
          <p:cNvPr id="5" name="Picture 4">
            <a:extLst>
              <a:ext uri="{FF2B5EF4-FFF2-40B4-BE49-F238E27FC236}">
                <a16:creationId xmlns:a16="http://schemas.microsoft.com/office/drawing/2014/main" id="{A4361972-DF44-664C-82AB-E93A60F1497A}"/>
              </a:ext>
            </a:extLst>
          </p:cNvPr>
          <p:cNvPicPr>
            <a:picLocks noChangeAspect="1"/>
          </p:cNvPicPr>
          <p:nvPr/>
        </p:nvPicPr>
        <p:blipFill>
          <a:blip r:embed="rId3"/>
          <a:stretch>
            <a:fillRect/>
          </a:stretch>
        </p:blipFill>
        <p:spPr>
          <a:xfrm>
            <a:off x="5334000" y="2514600"/>
            <a:ext cx="3536950" cy="2382985"/>
          </a:xfrm>
          <a:prstGeom prst="rect">
            <a:avLst/>
          </a:prstGeom>
          <a:ln>
            <a:solidFill>
              <a:schemeClr val="tx1"/>
            </a:solidFill>
          </a:ln>
        </p:spPr>
      </p:pic>
    </p:spTree>
    <p:extLst>
      <p:ext uri="{BB962C8B-B14F-4D97-AF65-F5344CB8AC3E}">
        <p14:creationId xmlns:p14="http://schemas.microsoft.com/office/powerpoint/2010/main" val="160584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32F9-6159-3F4D-B16B-EDF47FB87A18}"/>
              </a:ext>
            </a:extLst>
          </p:cNvPr>
          <p:cNvSpPr>
            <a:spLocks noGrp="1"/>
          </p:cNvSpPr>
          <p:nvPr>
            <p:ph type="title"/>
          </p:nvPr>
        </p:nvSpPr>
        <p:spPr/>
        <p:txBody>
          <a:bodyPr/>
          <a:lstStyle/>
          <a:p>
            <a:r>
              <a:rPr lang="en-US" dirty="0"/>
              <a:t>Lex</a:t>
            </a:r>
          </a:p>
        </p:txBody>
      </p:sp>
      <p:sp>
        <p:nvSpPr>
          <p:cNvPr id="3" name="Content Placeholder 2">
            <a:extLst>
              <a:ext uri="{FF2B5EF4-FFF2-40B4-BE49-F238E27FC236}">
                <a16:creationId xmlns:a16="http://schemas.microsoft.com/office/drawing/2014/main" id="{26DCE8B6-EA7A-624A-97F2-1215E4063A4E}"/>
              </a:ext>
            </a:extLst>
          </p:cNvPr>
          <p:cNvSpPr>
            <a:spLocks noGrp="1"/>
          </p:cNvSpPr>
          <p:nvPr>
            <p:ph idx="1"/>
          </p:nvPr>
        </p:nvSpPr>
        <p:spPr>
          <a:xfrm>
            <a:off x="457200" y="1719263"/>
            <a:ext cx="3581400" cy="4411662"/>
          </a:xfrm>
        </p:spPr>
        <p:txBody>
          <a:bodyPr/>
          <a:lstStyle/>
          <a:p>
            <a:r>
              <a:rPr lang="en-US" dirty="0"/>
              <a:t>The ‘exp0_lex.py’ file</a:t>
            </a:r>
          </a:p>
        </p:txBody>
      </p:sp>
      <p:pic>
        <p:nvPicPr>
          <p:cNvPr id="4" name="Picture 3">
            <a:extLst>
              <a:ext uri="{FF2B5EF4-FFF2-40B4-BE49-F238E27FC236}">
                <a16:creationId xmlns:a16="http://schemas.microsoft.com/office/drawing/2014/main" id="{FCF8FE08-CA48-C645-8CC0-3E16CC3EC3B3}"/>
              </a:ext>
            </a:extLst>
          </p:cNvPr>
          <p:cNvPicPr>
            <a:picLocks noChangeAspect="1"/>
          </p:cNvPicPr>
          <p:nvPr/>
        </p:nvPicPr>
        <p:blipFill>
          <a:blip r:embed="rId2"/>
          <a:stretch>
            <a:fillRect/>
          </a:stretch>
        </p:blipFill>
        <p:spPr>
          <a:xfrm>
            <a:off x="4572000" y="0"/>
            <a:ext cx="3794042" cy="6858000"/>
          </a:xfrm>
          <a:prstGeom prst="rect">
            <a:avLst/>
          </a:prstGeom>
          <a:ln>
            <a:solidFill>
              <a:schemeClr val="tx1"/>
            </a:solidFill>
          </a:ln>
        </p:spPr>
      </p:pic>
    </p:spTree>
    <p:extLst>
      <p:ext uri="{BB962C8B-B14F-4D97-AF65-F5344CB8AC3E}">
        <p14:creationId xmlns:p14="http://schemas.microsoft.com/office/powerpoint/2010/main" val="36024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9241-E4BE-C749-A98B-56F6E5F65DAC}"/>
              </a:ext>
            </a:extLst>
          </p:cNvPr>
          <p:cNvSpPr>
            <a:spLocks noGrp="1"/>
          </p:cNvSpPr>
          <p:nvPr>
            <p:ph type="title"/>
          </p:nvPr>
        </p:nvSpPr>
        <p:spPr/>
        <p:txBody>
          <a:bodyPr/>
          <a:lstStyle/>
          <a:p>
            <a:r>
              <a:rPr lang="en-US" dirty="0"/>
              <a:t>Driver</a:t>
            </a:r>
          </a:p>
        </p:txBody>
      </p:sp>
      <p:pic>
        <p:nvPicPr>
          <p:cNvPr id="4" name="Picture 3">
            <a:extLst>
              <a:ext uri="{FF2B5EF4-FFF2-40B4-BE49-F238E27FC236}">
                <a16:creationId xmlns:a16="http://schemas.microsoft.com/office/drawing/2014/main" id="{D1B5D5E2-877D-F244-9B26-60A4E0D0D2C4}"/>
              </a:ext>
            </a:extLst>
          </p:cNvPr>
          <p:cNvPicPr>
            <a:picLocks noChangeAspect="1"/>
          </p:cNvPicPr>
          <p:nvPr/>
        </p:nvPicPr>
        <p:blipFill>
          <a:blip r:embed="rId2"/>
          <a:stretch>
            <a:fillRect/>
          </a:stretch>
        </p:blipFill>
        <p:spPr>
          <a:xfrm>
            <a:off x="2209800" y="2057400"/>
            <a:ext cx="4864100" cy="3644900"/>
          </a:xfrm>
          <a:prstGeom prst="rect">
            <a:avLst/>
          </a:prstGeom>
          <a:ln>
            <a:solidFill>
              <a:schemeClr val="tx1"/>
            </a:solidFill>
          </a:ln>
        </p:spPr>
      </p:pic>
    </p:spTree>
    <p:extLst>
      <p:ext uri="{BB962C8B-B14F-4D97-AF65-F5344CB8AC3E}">
        <p14:creationId xmlns:p14="http://schemas.microsoft.com/office/powerpoint/2010/main" val="299540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EB460C-6C3D-CC42-AA22-AD4502F72A9D}"/>
              </a:ext>
            </a:extLst>
          </p:cNvPr>
          <p:cNvPicPr>
            <a:picLocks noChangeAspect="1"/>
          </p:cNvPicPr>
          <p:nvPr/>
        </p:nvPicPr>
        <p:blipFill>
          <a:blip r:embed="rId2"/>
          <a:stretch>
            <a:fillRect/>
          </a:stretch>
        </p:blipFill>
        <p:spPr>
          <a:xfrm>
            <a:off x="974725" y="2362200"/>
            <a:ext cx="6889750" cy="2286000"/>
          </a:xfrm>
          <a:prstGeom prst="rect">
            <a:avLst/>
          </a:prstGeom>
        </p:spPr>
      </p:pic>
      <p:sp>
        <p:nvSpPr>
          <p:cNvPr id="2" name="Title 1"/>
          <p:cNvSpPr>
            <a:spLocks noGrp="1"/>
          </p:cNvSpPr>
          <p:nvPr>
            <p:ph type="title"/>
          </p:nvPr>
        </p:nvSpPr>
        <p:spPr/>
        <p:txBody>
          <a:bodyPr/>
          <a:lstStyle/>
          <a:p>
            <a:r>
              <a:rPr lang="en-US" dirty="0"/>
              <a:t>Running the Parser</a:t>
            </a:r>
          </a:p>
        </p:txBody>
      </p:sp>
      <p:sp>
        <p:nvSpPr>
          <p:cNvPr id="4" name="Left Arrow 3">
            <a:extLst>
              <a:ext uri="{FF2B5EF4-FFF2-40B4-BE49-F238E27FC236}">
                <a16:creationId xmlns:a16="http://schemas.microsoft.com/office/drawing/2014/main" id="{77A3AFC5-DB4D-5E41-B21B-10FD5391528F}"/>
              </a:ext>
            </a:extLst>
          </p:cNvPr>
          <p:cNvSpPr/>
          <p:nvPr/>
        </p:nvSpPr>
        <p:spPr bwMode="auto">
          <a:xfrm>
            <a:off x="4419600" y="3276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5" name="TextBox 4">
            <a:extLst>
              <a:ext uri="{FF2B5EF4-FFF2-40B4-BE49-F238E27FC236}">
                <a16:creationId xmlns:a16="http://schemas.microsoft.com/office/drawing/2014/main" id="{F6648AC9-8B2A-934D-A469-CF3C9F165298}"/>
              </a:ext>
            </a:extLst>
          </p:cNvPr>
          <p:cNvSpPr txBox="1"/>
          <p:nvPr/>
        </p:nvSpPr>
        <p:spPr>
          <a:xfrm>
            <a:off x="1206500" y="5676900"/>
            <a:ext cx="1912575" cy="338554"/>
          </a:xfrm>
          <a:prstGeom prst="rect">
            <a:avLst/>
          </a:prstGeom>
          <a:noFill/>
        </p:spPr>
        <p:txBody>
          <a:bodyPr wrap="none" rtlCol="0">
            <a:spAutoFit/>
          </a:bodyPr>
          <a:lstStyle/>
          <a:p>
            <a:r>
              <a:rPr lang="en-US" sz="1600" dirty="0"/>
              <a:t>Look at ‘</a:t>
            </a:r>
            <a:r>
              <a:rPr lang="en-US" sz="1600" dirty="0" err="1"/>
              <a:t>parser.out</a:t>
            </a:r>
            <a:r>
              <a:rPr lang="en-US" sz="1600" dirty="0"/>
              <a:t>’</a:t>
            </a:r>
          </a:p>
        </p:txBody>
      </p:sp>
    </p:spTree>
    <p:extLst>
      <p:ext uri="{BB962C8B-B14F-4D97-AF65-F5344CB8AC3E}">
        <p14:creationId xmlns:p14="http://schemas.microsoft.com/office/powerpoint/2010/main" val="118305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151F47-C01E-DC41-B781-ABA2BBFB7DD6}"/>
              </a:ext>
            </a:extLst>
          </p:cNvPr>
          <p:cNvSpPr>
            <a:spLocks noGrp="1"/>
          </p:cNvSpPr>
          <p:nvPr>
            <p:ph type="title"/>
          </p:nvPr>
        </p:nvSpPr>
        <p:spPr/>
        <p:txBody>
          <a:bodyPr/>
          <a:lstStyle/>
          <a:p>
            <a:r>
              <a:rPr lang="en-US" dirty="0"/>
              <a:t>YACC Grammars</a:t>
            </a:r>
          </a:p>
        </p:txBody>
      </p:sp>
      <p:sp>
        <p:nvSpPr>
          <p:cNvPr id="4" name="Content Placeholder 3">
            <a:extLst>
              <a:ext uri="{FF2B5EF4-FFF2-40B4-BE49-F238E27FC236}">
                <a16:creationId xmlns:a16="http://schemas.microsoft.com/office/drawing/2014/main" id="{D7156B70-7501-BF40-807C-27035D4C4216}"/>
              </a:ext>
            </a:extLst>
          </p:cNvPr>
          <p:cNvSpPr>
            <a:spLocks noGrp="1"/>
          </p:cNvSpPr>
          <p:nvPr>
            <p:ph idx="1"/>
          </p:nvPr>
        </p:nvSpPr>
        <p:spPr/>
        <p:txBody>
          <a:bodyPr/>
          <a:lstStyle/>
          <a:p>
            <a:r>
              <a:rPr lang="en-US" dirty="0"/>
              <a:t>For SMALL languages YACC grammars tend to be very natural</a:t>
            </a:r>
          </a:p>
          <a:p>
            <a:pPr lvl="1"/>
            <a:r>
              <a:rPr lang="en-US" dirty="0"/>
              <a:t> e.g. Cuppa1 grammar</a:t>
            </a:r>
          </a:p>
          <a:p>
            <a:r>
              <a:rPr lang="en-US" dirty="0"/>
              <a:t>However, bottom-up parsing breaks down for large, production-level languages</a:t>
            </a:r>
          </a:p>
        </p:txBody>
      </p:sp>
    </p:spTree>
    <p:extLst>
      <p:ext uri="{BB962C8B-B14F-4D97-AF65-F5344CB8AC3E}">
        <p14:creationId xmlns:p14="http://schemas.microsoft.com/office/powerpoint/2010/main" val="285491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F79E-84E6-5345-A439-415D736D841D}"/>
              </a:ext>
            </a:extLst>
          </p:cNvPr>
          <p:cNvSpPr>
            <a:spLocks noGrp="1"/>
          </p:cNvSpPr>
          <p:nvPr>
            <p:ph type="title"/>
          </p:nvPr>
        </p:nvSpPr>
        <p:spPr/>
        <p:txBody>
          <a:bodyPr/>
          <a:lstStyle/>
          <a:p>
            <a:r>
              <a:rPr lang="en-US" dirty="0"/>
              <a:t>Cuppa1 Grammar</a:t>
            </a:r>
          </a:p>
        </p:txBody>
      </p:sp>
      <p:pic>
        <p:nvPicPr>
          <p:cNvPr id="5" name="Picture 4">
            <a:extLst>
              <a:ext uri="{FF2B5EF4-FFF2-40B4-BE49-F238E27FC236}">
                <a16:creationId xmlns:a16="http://schemas.microsoft.com/office/drawing/2014/main" id="{6658D5A5-8A5B-3946-ADDE-70441428BA17}"/>
              </a:ext>
            </a:extLst>
          </p:cNvPr>
          <p:cNvPicPr>
            <a:picLocks noChangeAspect="1"/>
          </p:cNvPicPr>
          <p:nvPr/>
        </p:nvPicPr>
        <p:blipFill>
          <a:blip r:embed="rId2"/>
          <a:stretch>
            <a:fillRect/>
          </a:stretch>
        </p:blipFill>
        <p:spPr>
          <a:xfrm>
            <a:off x="1357312" y="1417638"/>
            <a:ext cx="2871788" cy="5105400"/>
          </a:xfrm>
          <a:prstGeom prst="rect">
            <a:avLst/>
          </a:prstGeom>
          <a:ln>
            <a:solidFill>
              <a:schemeClr val="tx1"/>
            </a:solidFill>
          </a:ln>
        </p:spPr>
      </p:pic>
      <p:pic>
        <p:nvPicPr>
          <p:cNvPr id="6" name="Picture 5">
            <a:extLst>
              <a:ext uri="{FF2B5EF4-FFF2-40B4-BE49-F238E27FC236}">
                <a16:creationId xmlns:a16="http://schemas.microsoft.com/office/drawing/2014/main" id="{DF73027A-B826-734E-9ACE-D8265596BE8C}"/>
              </a:ext>
            </a:extLst>
          </p:cNvPr>
          <p:cNvPicPr>
            <a:picLocks noChangeAspect="1"/>
          </p:cNvPicPr>
          <p:nvPr/>
        </p:nvPicPr>
        <p:blipFill>
          <a:blip r:embed="rId3"/>
          <a:stretch>
            <a:fillRect/>
          </a:stretch>
        </p:blipFill>
        <p:spPr>
          <a:xfrm>
            <a:off x="3592512" y="4419600"/>
            <a:ext cx="3073400" cy="1215744"/>
          </a:xfrm>
          <a:prstGeom prst="rect">
            <a:avLst/>
          </a:prstGeom>
          <a:ln>
            <a:solidFill>
              <a:schemeClr val="tx1"/>
            </a:solidFill>
          </a:ln>
        </p:spPr>
      </p:pic>
      <p:sp>
        <p:nvSpPr>
          <p:cNvPr id="7" name="TextBox 6">
            <a:extLst>
              <a:ext uri="{FF2B5EF4-FFF2-40B4-BE49-F238E27FC236}">
                <a16:creationId xmlns:a16="http://schemas.microsoft.com/office/drawing/2014/main" id="{7B7C624E-A929-A04E-A244-CD96A23D39F3}"/>
              </a:ext>
            </a:extLst>
          </p:cNvPr>
          <p:cNvSpPr txBox="1"/>
          <p:nvPr/>
        </p:nvSpPr>
        <p:spPr>
          <a:xfrm>
            <a:off x="4838700" y="2032000"/>
            <a:ext cx="3330848" cy="338554"/>
          </a:xfrm>
          <a:prstGeom prst="rect">
            <a:avLst/>
          </a:prstGeom>
          <a:noFill/>
        </p:spPr>
        <p:txBody>
          <a:bodyPr wrap="none" rtlCol="0">
            <a:spAutoFit/>
          </a:bodyPr>
          <a:lstStyle/>
          <a:p>
            <a:r>
              <a:rPr lang="en-US" sz="1600" dirty="0"/>
              <a:t>Words in capital letters are tokens!</a:t>
            </a:r>
          </a:p>
        </p:txBody>
      </p:sp>
    </p:spTree>
    <p:extLst>
      <p:ext uri="{BB962C8B-B14F-4D97-AF65-F5344CB8AC3E}">
        <p14:creationId xmlns:p14="http://schemas.microsoft.com/office/powerpoint/2010/main" val="373227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a:xfrm>
            <a:off x="457200" y="1719263"/>
            <a:ext cx="8229600" cy="4605337"/>
          </a:xfrm>
        </p:spPr>
        <p:txBody>
          <a:bodyPr>
            <a:normAutofit fontScale="92500" lnSpcReduction="20000"/>
          </a:bodyPr>
          <a:lstStyle/>
          <a:p>
            <a:r>
              <a:rPr lang="en-US" dirty="0"/>
              <a:t>Making the generated parser do something useful.</a:t>
            </a:r>
          </a:p>
          <a:p>
            <a:r>
              <a:rPr lang="en-US" dirty="0"/>
              <a:t>In the hand-coded parser you can add code anywhere in order to make the parser do something useful…</a:t>
            </a:r>
          </a:p>
          <a:p>
            <a:r>
              <a:rPr lang="en-US" dirty="0"/>
              <a:t>In parsers generated by parser generators we use something called ‘actions’ we insert into the grammar.</a:t>
            </a:r>
          </a:p>
          <a:p>
            <a:r>
              <a:rPr lang="en-US" dirty="0"/>
              <a:t>In Ply actions are inserted into the grammar specification as Python code.</a:t>
            </a:r>
          </a:p>
          <a:p>
            <a:r>
              <a:rPr lang="en-US" dirty="0"/>
              <a:t>Details in the PLY documentation and the book.</a:t>
            </a:r>
          </a:p>
          <a:p>
            <a:pPr lvl="1"/>
            <a:endParaRPr lang="en-US" dirty="0"/>
          </a:p>
        </p:txBody>
      </p:sp>
    </p:spTree>
    <p:extLst>
      <p:ext uri="{BB962C8B-B14F-4D97-AF65-F5344CB8AC3E}">
        <p14:creationId xmlns:p14="http://schemas.microsoft.com/office/powerpoint/2010/main" val="203852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63EE-A391-AA48-8170-F27C66766916}"/>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BBA69673-1857-1E4E-A0CD-858143D5F496}"/>
              </a:ext>
            </a:extLst>
          </p:cNvPr>
          <p:cNvSpPr>
            <a:spLocks noGrp="1"/>
          </p:cNvSpPr>
          <p:nvPr>
            <p:ph idx="1"/>
          </p:nvPr>
        </p:nvSpPr>
        <p:spPr/>
        <p:txBody>
          <a:bodyPr/>
          <a:lstStyle/>
          <a:p>
            <a:r>
              <a:rPr lang="en-US" b="1" dirty="0"/>
              <a:t>Bottom-up parsers </a:t>
            </a:r>
            <a:r>
              <a:rPr lang="en-US" dirty="0"/>
              <a:t>take a </a:t>
            </a:r>
            <a:r>
              <a:rPr lang="en-US" b="1" dirty="0"/>
              <a:t>global view</a:t>
            </a:r>
            <a:r>
              <a:rPr lang="en-US" dirty="0"/>
              <a:t> of the grammar – they search the right sides of </a:t>
            </a:r>
            <a:r>
              <a:rPr lang="en-US" i="1" dirty="0"/>
              <a:t>all</a:t>
            </a:r>
            <a:r>
              <a:rPr lang="en-US" dirty="0"/>
              <a:t> rules to find a reduction.</a:t>
            </a:r>
          </a:p>
          <a:p>
            <a:r>
              <a:rPr lang="en-US" b="1" dirty="0"/>
              <a:t>Top-down parsers </a:t>
            </a:r>
            <a:r>
              <a:rPr lang="en-US" dirty="0"/>
              <a:t>take a </a:t>
            </a:r>
            <a:r>
              <a:rPr lang="en-US" b="1" dirty="0"/>
              <a:t>local view </a:t>
            </a:r>
            <a:r>
              <a:rPr lang="en-US" dirty="0"/>
              <a:t>of the grammar – they only search for applicable rules within the appropriate non-terminal.</a:t>
            </a:r>
          </a:p>
          <a:p>
            <a:pPr marL="0" indent="0">
              <a:buNone/>
            </a:pPr>
            <a:endParaRPr lang="en-US" dirty="0"/>
          </a:p>
        </p:txBody>
      </p:sp>
    </p:spTree>
    <p:extLst>
      <p:ext uri="{BB962C8B-B14F-4D97-AF65-F5344CB8AC3E}">
        <p14:creationId xmlns:p14="http://schemas.microsoft.com/office/powerpoint/2010/main" val="198410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573F-7236-5744-9AC6-5FB0B403DD2D}"/>
              </a:ext>
            </a:extLst>
          </p:cNvPr>
          <p:cNvSpPr>
            <a:spLocks noGrp="1"/>
          </p:cNvSpPr>
          <p:nvPr>
            <p:ph type="title"/>
          </p:nvPr>
        </p:nvSpPr>
        <p:spPr/>
        <p:txBody>
          <a:bodyPr/>
          <a:lstStyle/>
          <a:p>
            <a:r>
              <a:rPr lang="en-US" dirty="0"/>
              <a:t>Lex/YACC</a:t>
            </a:r>
          </a:p>
        </p:txBody>
      </p:sp>
      <p:sp>
        <p:nvSpPr>
          <p:cNvPr id="3" name="Content Placeholder 2">
            <a:extLst>
              <a:ext uri="{FF2B5EF4-FFF2-40B4-BE49-F238E27FC236}">
                <a16:creationId xmlns:a16="http://schemas.microsoft.com/office/drawing/2014/main" id="{14648649-11FF-7446-9926-3A04CA1EB82C}"/>
              </a:ext>
            </a:extLst>
          </p:cNvPr>
          <p:cNvSpPr>
            <a:spLocks noGrp="1"/>
          </p:cNvSpPr>
          <p:nvPr>
            <p:ph idx="1"/>
          </p:nvPr>
        </p:nvSpPr>
        <p:spPr/>
        <p:txBody>
          <a:bodyPr>
            <a:normAutofit fontScale="85000" lnSpcReduction="20000"/>
          </a:bodyPr>
          <a:lstStyle/>
          <a:p>
            <a:r>
              <a:rPr lang="en-US" dirty="0"/>
              <a:t>The most well-known parser generator tool set is Lex/YACC</a:t>
            </a:r>
          </a:p>
          <a:p>
            <a:pPr lvl="1"/>
            <a:r>
              <a:rPr lang="en-US" dirty="0"/>
              <a:t>Lex – </a:t>
            </a:r>
            <a:r>
              <a:rPr lang="en-US" dirty="0" err="1"/>
              <a:t>LEXical</a:t>
            </a:r>
            <a:r>
              <a:rPr lang="en-US" dirty="0"/>
              <a:t> analyzer</a:t>
            </a:r>
          </a:p>
          <a:p>
            <a:pPr lvl="1"/>
            <a:r>
              <a:rPr lang="en-US" dirty="0"/>
              <a:t>YACC – Yet Another Compiler Compiler</a:t>
            </a:r>
          </a:p>
          <a:p>
            <a:r>
              <a:rPr lang="en-US" dirty="0"/>
              <a:t>These tools were developed by the original Unix creators in order to be able to create “little languages” very fast.</a:t>
            </a:r>
          </a:p>
          <a:p>
            <a:r>
              <a:rPr lang="en-US" dirty="0"/>
              <a:t>Lex is a regular expression based lexical analyzer (very similar to our </a:t>
            </a:r>
            <a:r>
              <a:rPr lang="en-US" dirty="0" err="1"/>
              <a:t>lexer</a:t>
            </a:r>
            <a:r>
              <a:rPr lang="en-US" dirty="0"/>
              <a:t>)</a:t>
            </a:r>
          </a:p>
          <a:p>
            <a:r>
              <a:rPr lang="en-US" dirty="0"/>
              <a:t>YACC creates </a:t>
            </a:r>
            <a:r>
              <a:rPr lang="en-US" b="1" dirty="0"/>
              <a:t>bottom-up</a:t>
            </a:r>
            <a:r>
              <a:rPr lang="en-US" dirty="0"/>
              <a:t> parsers.</a:t>
            </a:r>
          </a:p>
          <a:p>
            <a:r>
              <a:rPr lang="en-US" dirty="0"/>
              <a:t>We will be using an implementation of Lex/YACC in Python called </a:t>
            </a:r>
            <a:r>
              <a:rPr lang="en-US" i="1" dirty="0"/>
              <a:t>PLY.</a:t>
            </a:r>
            <a:endParaRPr lang="en-US" dirty="0"/>
          </a:p>
        </p:txBody>
      </p:sp>
    </p:spTree>
    <p:extLst>
      <p:ext uri="{BB962C8B-B14F-4D97-AF65-F5344CB8AC3E}">
        <p14:creationId xmlns:p14="http://schemas.microsoft.com/office/powerpoint/2010/main" val="205875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7EA1-D0A7-FE47-A8C2-BC3937C96A1B}"/>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2FEAFE91-6F5F-C245-89E2-DCC10A318B92}"/>
              </a:ext>
            </a:extLst>
          </p:cNvPr>
          <p:cNvSpPr>
            <a:spLocks noGrp="1"/>
          </p:cNvSpPr>
          <p:nvPr>
            <p:ph idx="1"/>
          </p:nvPr>
        </p:nvSpPr>
        <p:spPr/>
        <p:txBody>
          <a:bodyPr/>
          <a:lstStyle/>
          <a:p>
            <a:r>
              <a:rPr lang="en-US" dirty="0"/>
              <a:t>The global view of grammars in bottom-up parsers leads to a phenomenon called </a:t>
            </a:r>
            <a:r>
              <a:rPr lang="en-US" i="1" dirty="0"/>
              <a:t>conflicts.</a:t>
            </a:r>
          </a:p>
          <a:p>
            <a:r>
              <a:rPr lang="en-US" dirty="0"/>
              <a:t>There are two type of conflicts:</a:t>
            </a:r>
          </a:p>
          <a:p>
            <a:pPr lvl="1"/>
            <a:r>
              <a:rPr lang="en-US" dirty="0"/>
              <a:t>Shift/reduce conflicts</a:t>
            </a:r>
          </a:p>
          <a:p>
            <a:pPr lvl="1"/>
            <a:r>
              <a:rPr lang="en-US" dirty="0"/>
              <a:t>Reduce/reduce conflicts</a:t>
            </a:r>
          </a:p>
          <a:p>
            <a:pPr marL="0" indent="0">
              <a:buNone/>
            </a:pPr>
            <a:endParaRPr lang="en-US" dirty="0"/>
          </a:p>
        </p:txBody>
      </p:sp>
    </p:spTree>
    <p:extLst>
      <p:ext uri="{BB962C8B-B14F-4D97-AF65-F5344CB8AC3E}">
        <p14:creationId xmlns:p14="http://schemas.microsoft.com/office/powerpoint/2010/main" val="374559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ACBA-CE51-3549-A882-E1C6BD8691D1}"/>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921FCDAA-EECB-2A44-AAC1-C6C1ACAC7915}"/>
              </a:ext>
            </a:extLst>
          </p:cNvPr>
          <p:cNvSpPr>
            <a:spLocks noGrp="1"/>
          </p:cNvSpPr>
          <p:nvPr>
            <p:ph idx="1"/>
          </p:nvPr>
        </p:nvSpPr>
        <p:spPr>
          <a:xfrm>
            <a:off x="457200" y="1417639"/>
            <a:ext cx="8229600" cy="2239962"/>
          </a:xfrm>
        </p:spPr>
        <p:txBody>
          <a:bodyPr>
            <a:normAutofit fontScale="85000" lnSpcReduction="20000"/>
          </a:bodyPr>
          <a:lstStyle/>
          <a:p>
            <a:r>
              <a:rPr lang="en-US" dirty="0"/>
              <a:t>The classical example of a shift/reduce conflict is the if-then-else statement.</a:t>
            </a:r>
          </a:p>
          <a:p>
            <a:r>
              <a:rPr lang="en-US" dirty="0"/>
              <a:t>In most programming languages the if-then-else statement is inherently ambiguous. Consider the two nested if-statements which can be interpreted in two distinct ways:</a:t>
            </a:r>
          </a:p>
          <a:p>
            <a:endParaRPr lang="en-US" dirty="0"/>
          </a:p>
        </p:txBody>
      </p:sp>
      <p:pic>
        <p:nvPicPr>
          <p:cNvPr id="6" name="Picture 5">
            <a:extLst>
              <a:ext uri="{FF2B5EF4-FFF2-40B4-BE49-F238E27FC236}">
                <a16:creationId xmlns:a16="http://schemas.microsoft.com/office/drawing/2014/main" id="{E4A670A5-46F7-E240-8506-5CFB2898B092}"/>
              </a:ext>
            </a:extLst>
          </p:cNvPr>
          <p:cNvPicPr>
            <a:picLocks noChangeAspect="1"/>
          </p:cNvPicPr>
          <p:nvPr/>
        </p:nvPicPr>
        <p:blipFill>
          <a:blip r:embed="rId2"/>
          <a:stretch>
            <a:fillRect/>
          </a:stretch>
        </p:blipFill>
        <p:spPr>
          <a:xfrm>
            <a:off x="2415081" y="4335462"/>
            <a:ext cx="945931" cy="1143000"/>
          </a:xfrm>
          <a:prstGeom prst="rect">
            <a:avLst/>
          </a:prstGeom>
          <a:ln>
            <a:solidFill>
              <a:schemeClr val="tx1"/>
            </a:solidFill>
          </a:ln>
        </p:spPr>
      </p:pic>
      <p:pic>
        <p:nvPicPr>
          <p:cNvPr id="7" name="Picture 6">
            <a:extLst>
              <a:ext uri="{FF2B5EF4-FFF2-40B4-BE49-F238E27FC236}">
                <a16:creationId xmlns:a16="http://schemas.microsoft.com/office/drawing/2014/main" id="{B257422F-81FC-8546-8C02-2AD519551404}"/>
              </a:ext>
            </a:extLst>
          </p:cNvPr>
          <p:cNvPicPr>
            <a:picLocks noChangeAspect="1"/>
          </p:cNvPicPr>
          <p:nvPr/>
        </p:nvPicPr>
        <p:blipFill>
          <a:blip r:embed="rId3"/>
          <a:stretch>
            <a:fillRect/>
          </a:stretch>
        </p:blipFill>
        <p:spPr>
          <a:xfrm>
            <a:off x="4731188" y="3302000"/>
            <a:ext cx="1060012" cy="1193800"/>
          </a:xfrm>
          <a:prstGeom prst="rect">
            <a:avLst/>
          </a:prstGeom>
          <a:ln>
            <a:solidFill>
              <a:schemeClr val="tx1"/>
            </a:solidFill>
          </a:ln>
        </p:spPr>
      </p:pic>
      <p:pic>
        <p:nvPicPr>
          <p:cNvPr id="8" name="Picture 7">
            <a:extLst>
              <a:ext uri="{FF2B5EF4-FFF2-40B4-BE49-F238E27FC236}">
                <a16:creationId xmlns:a16="http://schemas.microsoft.com/office/drawing/2014/main" id="{BD7E5C43-D4DB-F94C-A5AD-A5AD3C4B19FF}"/>
              </a:ext>
            </a:extLst>
          </p:cNvPr>
          <p:cNvPicPr>
            <a:picLocks noChangeAspect="1"/>
          </p:cNvPicPr>
          <p:nvPr/>
        </p:nvPicPr>
        <p:blipFill>
          <a:blip r:embed="rId4"/>
          <a:stretch>
            <a:fillRect/>
          </a:stretch>
        </p:blipFill>
        <p:spPr>
          <a:xfrm>
            <a:off x="4663528" y="4906962"/>
            <a:ext cx="1127672" cy="1270000"/>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C0B621FE-DEFB-6249-AD00-475587CE099F}"/>
              </a:ext>
            </a:extLst>
          </p:cNvPr>
          <p:cNvCxnSpPr>
            <a:stCxn id="6" idx="3"/>
            <a:endCxn id="7" idx="1"/>
          </p:cNvCxnSpPr>
          <p:nvPr/>
        </p:nvCxnSpPr>
        <p:spPr bwMode="auto">
          <a:xfrm flipV="1">
            <a:off x="3361012" y="3898900"/>
            <a:ext cx="1370176" cy="1008062"/>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9DB52723-BA6E-F047-ADED-8145E6DE778C}"/>
              </a:ext>
            </a:extLst>
          </p:cNvPr>
          <p:cNvCxnSpPr>
            <a:stCxn id="6" idx="3"/>
            <a:endCxn id="8" idx="1"/>
          </p:cNvCxnSpPr>
          <p:nvPr/>
        </p:nvCxnSpPr>
        <p:spPr bwMode="auto">
          <a:xfrm>
            <a:off x="3361012" y="4906962"/>
            <a:ext cx="1302516" cy="63500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4F0F7F6-3C29-894D-B582-6739616CDECA}"/>
              </a:ext>
            </a:extLst>
          </p:cNvPr>
          <p:cNvSpPr txBox="1"/>
          <p:nvPr/>
        </p:nvSpPr>
        <p:spPr>
          <a:xfrm>
            <a:off x="6172200" y="4306669"/>
            <a:ext cx="2723823" cy="646331"/>
          </a:xfrm>
          <a:prstGeom prst="rect">
            <a:avLst/>
          </a:prstGeom>
          <a:noFill/>
        </p:spPr>
        <p:txBody>
          <a:bodyPr wrap="none" rtlCol="0">
            <a:spAutoFit/>
          </a:bodyPr>
          <a:lstStyle/>
          <a:p>
            <a:r>
              <a:rPr lang="en-US" sz="1800" dirty="0"/>
              <a:t>Here we use indentation</a:t>
            </a:r>
            <a:br>
              <a:rPr lang="en-US" sz="1800" dirty="0"/>
            </a:br>
            <a:r>
              <a:rPr lang="en-US" sz="1800" dirty="0"/>
              <a:t>to illustrated association</a:t>
            </a:r>
          </a:p>
        </p:txBody>
      </p:sp>
    </p:spTree>
    <p:extLst>
      <p:ext uri="{BB962C8B-B14F-4D97-AF65-F5344CB8AC3E}">
        <p14:creationId xmlns:p14="http://schemas.microsoft.com/office/powerpoint/2010/main" val="3348103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EC63-674D-2E4D-A45E-E03D72056EF0}"/>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F3FF1666-4023-7044-A34B-4802A940C684}"/>
              </a:ext>
            </a:extLst>
          </p:cNvPr>
          <p:cNvSpPr>
            <a:spLocks noGrp="1"/>
          </p:cNvSpPr>
          <p:nvPr>
            <p:ph idx="1"/>
          </p:nvPr>
        </p:nvSpPr>
        <p:spPr>
          <a:xfrm>
            <a:off x="457200" y="1719263"/>
            <a:ext cx="8229600" cy="2700337"/>
          </a:xfrm>
        </p:spPr>
        <p:txBody>
          <a:bodyPr>
            <a:normAutofit fontScale="92500"/>
          </a:bodyPr>
          <a:lstStyle/>
          <a:p>
            <a:r>
              <a:rPr lang="en-US" dirty="0"/>
              <a:t>This ambiguity shows up as a shift/reduce conflict in YACC</a:t>
            </a:r>
          </a:p>
          <a:p>
            <a:r>
              <a:rPr lang="en-US" dirty="0"/>
              <a:t>YACC has a default mechanism to deal with this conflict: always shift</a:t>
            </a:r>
          </a:p>
          <a:p>
            <a:pPr lvl="1"/>
            <a:r>
              <a:rPr lang="en-US" dirty="0"/>
              <a:t>In this case, that means that the ‘else’ part with always be associated with the closest ‘if’ statement:</a:t>
            </a:r>
          </a:p>
        </p:txBody>
      </p:sp>
      <p:pic>
        <p:nvPicPr>
          <p:cNvPr id="4" name="Picture 3">
            <a:extLst>
              <a:ext uri="{FF2B5EF4-FFF2-40B4-BE49-F238E27FC236}">
                <a16:creationId xmlns:a16="http://schemas.microsoft.com/office/drawing/2014/main" id="{E2D4FFB8-88F5-A241-9D4A-FA4C06D76CAA}"/>
              </a:ext>
            </a:extLst>
          </p:cNvPr>
          <p:cNvPicPr>
            <a:picLocks noChangeAspect="1"/>
          </p:cNvPicPr>
          <p:nvPr/>
        </p:nvPicPr>
        <p:blipFill>
          <a:blip r:embed="rId2"/>
          <a:stretch>
            <a:fillRect/>
          </a:stretch>
        </p:blipFill>
        <p:spPr>
          <a:xfrm>
            <a:off x="4229100" y="4725707"/>
            <a:ext cx="1127672" cy="1270000"/>
          </a:xfrm>
          <a:prstGeom prst="rect">
            <a:avLst/>
          </a:prstGeom>
          <a:ln>
            <a:solidFill>
              <a:schemeClr val="tx1"/>
            </a:solidFill>
          </a:ln>
        </p:spPr>
      </p:pic>
    </p:spTree>
    <p:extLst>
      <p:ext uri="{BB962C8B-B14F-4D97-AF65-F5344CB8AC3E}">
        <p14:creationId xmlns:p14="http://schemas.microsoft.com/office/powerpoint/2010/main" val="2469360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A974-3016-A74F-920B-A14A18014976}"/>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1121899D-1A1C-BA46-AD9C-2A6C126B48AC}"/>
              </a:ext>
            </a:extLst>
          </p:cNvPr>
          <p:cNvSpPr>
            <a:spLocks noGrp="1"/>
          </p:cNvSpPr>
          <p:nvPr>
            <p:ph idx="1"/>
          </p:nvPr>
        </p:nvSpPr>
        <p:spPr>
          <a:xfrm>
            <a:off x="457200" y="1719263"/>
            <a:ext cx="8229600" cy="1862137"/>
          </a:xfrm>
        </p:spPr>
        <p:txBody>
          <a:bodyPr/>
          <a:lstStyle/>
          <a:p>
            <a:r>
              <a:rPr lang="en-US" dirty="0"/>
              <a:t>The shift/reduce conflict in Cuppa1 is due to the if-then-else.</a:t>
            </a:r>
          </a:p>
          <a:p>
            <a:r>
              <a:rPr lang="en-US" dirty="0"/>
              <a:t>Here is the YACC grammar snippet of the Cuppa1 statements:</a:t>
            </a:r>
          </a:p>
        </p:txBody>
      </p:sp>
      <p:pic>
        <p:nvPicPr>
          <p:cNvPr id="4" name="Picture 3">
            <a:extLst>
              <a:ext uri="{FF2B5EF4-FFF2-40B4-BE49-F238E27FC236}">
                <a16:creationId xmlns:a16="http://schemas.microsoft.com/office/drawing/2014/main" id="{BA3A9FF5-2565-0A4E-A8F8-8D78CE47C0B4}"/>
              </a:ext>
            </a:extLst>
          </p:cNvPr>
          <p:cNvPicPr>
            <a:picLocks noChangeAspect="1"/>
          </p:cNvPicPr>
          <p:nvPr/>
        </p:nvPicPr>
        <p:blipFill>
          <a:blip r:embed="rId2"/>
          <a:stretch>
            <a:fillRect/>
          </a:stretch>
        </p:blipFill>
        <p:spPr>
          <a:xfrm>
            <a:off x="2362200" y="3883025"/>
            <a:ext cx="3911600" cy="2197100"/>
          </a:xfrm>
          <a:prstGeom prst="rect">
            <a:avLst/>
          </a:prstGeom>
          <a:ln>
            <a:solidFill>
              <a:schemeClr val="tx1"/>
            </a:solidFill>
          </a:ln>
        </p:spPr>
      </p:pic>
      <p:sp>
        <p:nvSpPr>
          <p:cNvPr id="5" name="Left Arrow 4">
            <a:extLst>
              <a:ext uri="{FF2B5EF4-FFF2-40B4-BE49-F238E27FC236}">
                <a16:creationId xmlns:a16="http://schemas.microsoft.com/office/drawing/2014/main" id="{37404E84-3564-D042-B622-38658C0AB728}"/>
              </a:ext>
            </a:extLst>
          </p:cNvPr>
          <p:cNvSpPr/>
          <p:nvPr/>
        </p:nvSpPr>
        <p:spPr bwMode="auto">
          <a:xfrm>
            <a:off x="6096000" y="5057775"/>
            <a:ext cx="762000" cy="504825"/>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30241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DDEB-EBEF-E447-9DF6-3163A90E158A}"/>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88A50BD6-1019-054F-B211-E6D604615EEC}"/>
              </a:ext>
            </a:extLst>
          </p:cNvPr>
          <p:cNvSpPr>
            <a:spLocks noGrp="1"/>
          </p:cNvSpPr>
          <p:nvPr>
            <p:ph idx="1"/>
          </p:nvPr>
        </p:nvSpPr>
        <p:spPr>
          <a:xfrm>
            <a:off x="457200" y="1719263"/>
            <a:ext cx="8229600" cy="1404937"/>
          </a:xfrm>
        </p:spPr>
        <p:txBody>
          <a:bodyPr/>
          <a:lstStyle/>
          <a:p>
            <a:r>
              <a:rPr lang="en-US" dirty="0"/>
              <a:t>We can look at the generated ‘</a:t>
            </a:r>
            <a:r>
              <a:rPr lang="en-US" dirty="0" err="1"/>
              <a:t>parser.out</a:t>
            </a:r>
            <a:r>
              <a:rPr lang="en-US" dirty="0"/>
              <a:t>’ file to see what YACC has to say about this conflict:</a:t>
            </a:r>
          </a:p>
        </p:txBody>
      </p:sp>
      <p:pic>
        <p:nvPicPr>
          <p:cNvPr id="4" name="Picture 3">
            <a:extLst>
              <a:ext uri="{FF2B5EF4-FFF2-40B4-BE49-F238E27FC236}">
                <a16:creationId xmlns:a16="http://schemas.microsoft.com/office/drawing/2014/main" id="{BCE86A46-8A91-BD45-B360-F33494233AB3}"/>
              </a:ext>
            </a:extLst>
          </p:cNvPr>
          <p:cNvPicPr>
            <a:picLocks noChangeAspect="1"/>
          </p:cNvPicPr>
          <p:nvPr/>
        </p:nvPicPr>
        <p:blipFill>
          <a:blip r:embed="rId2"/>
          <a:stretch>
            <a:fillRect/>
          </a:stretch>
        </p:blipFill>
        <p:spPr>
          <a:xfrm>
            <a:off x="1219200" y="3733801"/>
            <a:ext cx="6464300" cy="1854200"/>
          </a:xfrm>
          <a:prstGeom prst="rect">
            <a:avLst/>
          </a:prstGeom>
        </p:spPr>
      </p:pic>
    </p:spTree>
    <p:extLst>
      <p:ext uri="{BB962C8B-B14F-4D97-AF65-F5344CB8AC3E}">
        <p14:creationId xmlns:p14="http://schemas.microsoft.com/office/powerpoint/2010/main" val="374830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294-54F9-4841-8929-2861D01699A9}"/>
              </a:ext>
            </a:extLst>
          </p:cNvPr>
          <p:cNvSpPr>
            <a:spLocks noGrp="1"/>
          </p:cNvSpPr>
          <p:nvPr>
            <p:ph type="title"/>
          </p:nvPr>
        </p:nvSpPr>
        <p:spPr/>
        <p:txBody>
          <a:bodyPr/>
          <a:lstStyle/>
          <a:p>
            <a:r>
              <a:rPr lang="en-US" dirty="0"/>
              <a:t>Reduce/Reduce Conflicts</a:t>
            </a:r>
          </a:p>
        </p:txBody>
      </p:sp>
      <p:sp>
        <p:nvSpPr>
          <p:cNvPr id="3" name="Content Placeholder 2">
            <a:extLst>
              <a:ext uri="{FF2B5EF4-FFF2-40B4-BE49-F238E27FC236}">
                <a16:creationId xmlns:a16="http://schemas.microsoft.com/office/drawing/2014/main" id="{ACC0B968-4AD8-CB4C-ADC1-AF1C11911384}"/>
              </a:ext>
            </a:extLst>
          </p:cNvPr>
          <p:cNvSpPr>
            <a:spLocks noGrp="1"/>
          </p:cNvSpPr>
          <p:nvPr>
            <p:ph idx="1"/>
          </p:nvPr>
        </p:nvSpPr>
        <p:spPr/>
        <p:txBody>
          <a:bodyPr/>
          <a:lstStyle/>
          <a:p>
            <a:r>
              <a:rPr lang="en-US" dirty="0"/>
              <a:t>Reduce/reduce conflicts are dreaded in the language implementation community</a:t>
            </a:r>
          </a:p>
          <a:p>
            <a:r>
              <a:rPr lang="en-US" dirty="0"/>
              <a:t>Usually that means that you have two syntactic entities that look very similar but appear in different contexts</a:t>
            </a:r>
          </a:p>
          <a:p>
            <a:r>
              <a:rPr lang="en-US" dirty="0"/>
              <a:t>Because YACC takes a global view of the rules it cannot detect the context and therefore it cannot decide which rule to use to provide a reduce action.</a:t>
            </a:r>
          </a:p>
        </p:txBody>
      </p:sp>
    </p:spTree>
    <p:extLst>
      <p:ext uri="{BB962C8B-B14F-4D97-AF65-F5344CB8AC3E}">
        <p14:creationId xmlns:p14="http://schemas.microsoft.com/office/powerpoint/2010/main" val="758842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719263"/>
            <a:ext cx="8229600" cy="1862137"/>
          </a:xfrm>
        </p:spPr>
        <p:txBody>
          <a:bodyPr>
            <a:normAutofit fontScale="77500" lnSpcReduction="20000"/>
          </a:bodyPr>
          <a:lstStyle/>
          <a:p>
            <a:r>
              <a:rPr lang="en-US" dirty="0"/>
              <a:t>Consider the grammar snippet of a very simple language that does pattern matching in nested parentheses</a:t>
            </a:r>
          </a:p>
          <a:p>
            <a:r>
              <a:rPr lang="en-US" dirty="0"/>
              <a:t>Notice that expressions and patterns look exactly the same</a:t>
            </a:r>
          </a:p>
          <a:p>
            <a:pPr lvl="1"/>
            <a:r>
              <a:rPr lang="en-US" dirty="0"/>
              <a:t>the difference is that patterns appear on the left side of an assignment and expressions on the right side.</a:t>
            </a:r>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0" y="3429000"/>
            <a:ext cx="2552700" cy="3079448"/>
          </a:xfrm>
          <a:prstGeom prst="rect">
            <a:avLst/>
          </a:prstGeom>
          <a:ln>
            <a:solidFill>
              <a:schemeClr val="tx1"/>
            </a:solidFill>
          </a:ln>
        </p:spPr>
      </p:pic>
      <p:sp>
        <p:nvSpPr>
          <p:cNvPr id="4" name="Left Arrow 3">
            <a:extLst>
              <a:ext uri="{FF2B5EF4-FFF2-40B4-BE49-F238E27FC236}">
                <a16:creationId xmlns:a16="http://schemas.microsoft.com/office/drawing/2014/main" id="{E98E1664-F723-C44F-96BF-B497F2EC44F5}"/>
              </a:ext>
            </a:extLst>
          </p:cNvPr>
          <p:cNvSpPr/>
          <p:nvPr/>
        </p:nvSpPr>
        <p:spPr bwMode="auto">
          <a:xfrm>
            <a:off x="3810000" y="4800600"/>
            <a:ext cx="5334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E3FC6E60-D77D-DD48-B7C8-696FEE1E4B65}"/>
              </a:ext>
            </a:extLst>
          </p:cNvPr>
          <p:cNvSpPr/>
          <p:nvPr/>
        </p:nvSpPr>
        <p:spPr bwMode="auto">
          <a:xfrm>
            <a:off x="4191000" y="5715000"/>
            <a:ext cx="5334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 name="TextBox 4">
            <a:extLst>
              <a:ext uri="{FF2B5EF4-FFF2-40B4-BE49-F238E27FC236}">
                <a16:creationId xmlns:a16="http://schemas.microsoft.com/office/drawing/2014/main" id="{A5D6EE3D-5B5A-1649-84A9-918D9142DC39}"/>
              </a:ext>
            </a:extLst>
          </p:cNvPr>
          <p:cNvSpPr txBox="1"/>
          <p:nvPr/>
        </p:nvSpPr>
        <p:spPr>
          <a:xfrm>
            <a:off x="5626100" y="4622800"/>
            <a:ext cx="3021981" cy="830997"/>
          </a:xfrm>
          <a:prstGeom prst="rect">
            <a:avLst/>
          </a:prstGeom>
          <a:noFill/>
          <a:ln>
            <a:solidFill>
              <a:schemeClr val="tx1"/>
            </a:solidFill>
          </a:ln>
        </p:spPr>
        <p:txBody>
          <a:bodyPr wrap="none" rtlCol="0">
            <a:spAutoFit/>
          </a:bodyPr>
          <a:lstStyle/>
          <a:p>
            <a:r>
              <a:rPr lang="en-US" sz="1600" dirty="0"/>
              <a:t>Right hand sides look Identical!</a:t>
            </a:r>
          </a:p>
          <a:p>
            <a:r>
              <a:rPr lang="en-US" sz="1600" dirty="0"/>
              <a:t> -&gt; ID</a:t>
            </a:r>
          </a:p>
          <a:p>
            <a:r>
              <a:rPr lang="en-US" sz="1600" dirty="0"/>
              <a:t>-&gt; ‘(‘ ‘)’)</a:t>
            </a:r>
          </a:p>
        </p:txBody>
      </p:sp>
    </p:spTree>
    <p:extLst>
      <p:ext uri="{BB962C8B-B14F-4D97-AF65-F5344CB8AC3E}">
        <p14:creationId xmlns:p14="http://schemas.microsoft.com/office/powerpoint/2010/main" val="207840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447801"/>
            <a:ext cx="8229600" cy="685800"/>
          </a:xfrm>
        </p:spPr>
        <p:txBody>
          <a:bodyPr>
            <a:normAutofit fontScale="70000" lnSpcReduction="20000"/>
          </a:bodyPr>
          <a:lstStyle/>
          <a:p>
            <a:r>
              <a:rPr lang="en-US" sz="3200" dirty="0"/>
              <a:t>We would expect that YACC will get confused by the fact that ID and ‘(‘ ‘)’ are right sides for two sets of rules.</a:t>
            </a:r>
          </a:p>
          <a:p>
            <a:endParaRPr lang="en-US" dirty="0"/>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 y="2209800"/>
            <a:ext cx="2225320" cy="2684513"/>
          </a:xfrm>
          <a:prstGeom prst="rect">
            <a:avLst/>
          </a:prstGeom>
          <a:ln>
            <a:solidFill>
              <a:schemeClr val="tx1"/>
            </a:solidFill>
          </a:ln>
        </p:spPr>
      </p:pic>
      <p:sp>
        <p:nvSpPr>
          <p:cNvPr id="7" name="TextBox 6">
            <a:extLst>
              <a:ext uri="{FF2B5EF4-FFF2-40B4-BE49-F238E27FC236}">
                <a16:creationId xmlns:a16="http://schemas.microsoft.com/office/drawing/2014/main" id="{816FDAA6-DA84-B542-8FEF-3AE9B1F927D7}"/>
              </a:ext>
            </a:extLst>
          </p:cNvPr>
          <p:cNvSpPr txBox="1"/>
          <p:nvPr/>
        </p:nvSpPr>
        <p:spPr>
          <a:xfrm>
            <a:off x="5620871" y="3778624"/>
            <a:ext cx="184731" cy="369332"/>
          </a:xfrm>
          <a:prstGeom prst="rect">
            <a:avLst/>
          </a:prstGeom>
          <a:noFill/>
        </p:spPr>
        <p:txBody>
          <a:bodyPr wrap="none" rtlCol="0">
            <a:spAutoFit/>
          </a:bodyPr>
          <a:lstStyle/>
          <a:p>
            <a:endParaRPr lang="en-US" sz="1800" dirty="0"/>
          </a:p>
        </p:txBody>
      </p:sp>
      <p:pic>
        <p:nvPicPr>
          <p:cNvPr id="4" name="Picture 3">
            <a:extLst>
              <a:ext uri="{FF2B5EF4-FFF2-40B4-BE49-F238E27FC236}">
                <a16:creationId xmlns:a16="http://schemas.microsoft.com/office/drawing/2014/main" id="{C1B50651-63D8-2244-9C68-17B793AF4E49}"/>
              </a:ext>
            </a:extLst>
          </p:cNvPr>
          <p:cNvPicPr>
            <a:picLocks noChangeAspect="1"/>
          </p:cNvPicPr>
          <p:nvPr/>
        </p:nvPicPr>
        <p:blipFill>
          <a:blip r:embed="rId3"/>
          <a:stretch>
            <a:fillRect/>
          </a:stretch>
        </p:blipFill>
        <p:spPr>
          <a:xfrm>
            <a:off x="3146779" y="2209800"/>
            <a:ext cx="5676902" cy="1270294"/>
          </a:xfrm>
          <a:prstGeom prst="rect">
            <a:avLst/>
          </a:prstGeom>
          <a:ln>
            <a:solidFill>
              <a:schemeClr val="tx1"/>
            </a:solidFill>
          </a:ln>
        </p:spPr>
      </p:pic>
      <p:pic>
        <p:nvPicPr>
          <p:cNvPr id="5" name="Picture 4">
            <a:extLst>
              <a:ext uri="{FF2B5EF4-FFF2-40B4-BE49-F238E27FC236}">
                <a16:creationId xmlns:a16="http://schemas.microsoft.com/office/drawing/2014/main" id="{24A02769-9EA3-6D45-AC47-63ABAC51DBEB}"/>
              </a:ext>
            </a:extLst>
          </p:cNvPr>
          <p:cNvPicPr>
            <a:picLocks noChangeAspect="1"/>
          </p:cNvPicPr>
          <p:nvPr/>
        </p:nvPicPr>
        <p:blipFill>
          <a:blip r:embed="rId4"/>
          <a:stretch>
            <a:fillRect/>
          </a:stretch>
        </p:blipFill>
        <p:spPr>
          <a:xfrm>
            <a:off x="3124200" y="3657600"/>
            <a:ext cx="5605967" cy="1254421"/>
          </a:xfrm>
          <a:prstGeom prst="rect">
            <a:avLst/>
          </a:prstGeom>
          <a:ln>
            <a:solidFill>
              <a:schemeClr val="tx1"/>
            </a:solidFill>
          </a:ln>
        </p:spPr>
      </p:pic>
      <p:pic>
        <p:nvPicPr>
          <p:cNvPr id="8" name="Picture 7">
            <a:extLst>
              <a:ext uri="{FF2B5EF4-FFF2-40B4-BE49-F238E27FC236}">
                <a16:creationId xmlns:a16="http://schemas.microsoft.com/office/drawing/2014/main" id="{C9A660FA-EE97-544F-98E2-BF83A2060F91}"/>
              </a:ext>
            </a:extLst>
          </p:cNvPr>
          <p:cNvPicPr>
            <a:picLocks noChangeAspect="1"/>
          </p:cNvPicPr>
          <p:nvPr/>
        </p:nvPicPr>
        <p:blipFill>
          <a:blip r:embed="rId5"/>
          <a:stretch>
            <a:fillRect/>
          </a:stretch>
        </p:blipFill>
        <p:spPr>
          <a:xfrm>
            <a:off x="1171575" y="5250123"/>
            <a:ext cx="6800850" cy="1386953"/>
          </a:xfrm>
          <a:prstGeom prst="rect">
            <a:avLst/>
          </a:prstGeom>
          <a:ln>
            <a:solidFill>
              <a:schemeClr val="tx1"/>
            </a:solidFill>
          </a:ln>
        </p:spPr>
      </p:pic>
      <p:sp>
        <p:nvSpPr>
          <p:cNvPr id="9" name="Right Arrow 8">
            <a:extLst>
              <a:ext uri="{FF2B5EF4-FFF2-40B4-BE49-F238E27FC236}">
                <a16:creationId xmlns:a16="http://schemas.microsoft.com/office/drawing/2014/main" id="{20DF572E-7E25-B747-A536-359930F8E4C7}"/>
              </a:ext>
            </a:extLst>
          </p:cNvPr>
          <p:cNvSpPr/>
          <p:nvPr/>
        </p:nvSpPr>
        <p:spPr bwMode="auto">
          <a:xfrm>
            <a:off x="838200" y="59436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Right Arrow 9">
            <a:extLst>
              <a:ext uri="{FF2B5EF4-FFF2-40B4-BE49-F238E27FC236}">
                <a16:creationId xmlns:a16="http://schemas.microsoft.com/office/drawing/2014/main" id="{19A61EEB-C595-6E45-A41C-16746CB5E56D}"/>
              </a:ext>
            </a:extLst>
          </p:cNvPr>
          <p:cNvSpPr/>
          <p:nvPr/>
        </p:nvSpPr>
        <p:spPr bwMode="auto">
          <a:xfrm>
            <a:off x="838200" y="64008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634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C22D-81A9-2340-8742-87A06AA20016}"/>
              </a:ext>
            </a:extLst>
          </p:cNvPr>
          <p:cNvSpPr>
            <a:spLocks noGrp="1"/>
          </p:cNvSpPr>
          <p:nvPr>
            <p:ph type="title"/>
          </p:nvPr>
        </p:nvSpPr>
        <p:spPr>
          <a:xfrm>
            <a:off x="457200" y="122238"/>
            <a:ext cx="7543800" cy="1295400"/>
          </a:xfrm>
        </p:spPr>
        <p:txBody>
          <a:bodyPr wrap="square" anchor="b">
            <a:normAutofit/>
          </a:bodyPr>
          <a:lstStyle/>
          <a:p>
            <a:r>
              <a:rPr lang="en-US" dirty="0"/>
              <a:t>Reduce/Reduce Conflict Example</a:t>
            </a:r>
          </a:p>
        </p:txBody>
      </p:sp>
      <p:sp>
        <p:nvSpPr>
          <p:cNvPr id="3" name="Content Placeholder 2">
            <a:extLst>
              <a:ext uri="{FF2B5EF4-FFF2-40B4-BE49-F238E27FC236}">
                <a16:creationId xmlns:a16="http://schemas.microsoft.com/office/drawing/2014/main" id="{0931F655-DA48-1742-AC9D-0C20C42594E6}"/>
              </a:ext>
            </a:extLst>
          </p:cNvPr>
          <p:cNvSpPr>
            <a:spLocks noGrp="1"/>
          </p:cNvSpPr>
          <p:nvPr>
            <p:ph sz="half" idx="1"/>
          </p:nvPr>
        </p:nvSpPr>
        <p:spPr>
          <a:xfrm>
            <a:off x="457200" y="1719263"/>
            <a:ext cx="4038600" cy="4411662"/>
          </a:xfrm>
        </p:spPr>
        <p:txBody>
          <a:bodyPr wrap="square" anchor="t">
            <a:normAutofit/>
          </a:bodyPr>
          <a:lstStyle/>
          <a:p>
            <a:pPr>
              <a:lnSpc>
                <a:spcPct val="90000"/>
              </a:lnSpc>
            </a:pPr>
            <a:r>
              <a:rPr lang="en-US" sz="2200"/>
              <a:t>The fact that YACC outright rejected a set of rules means that the generated parser will not work correctly</a:t>
            </a:r>
          </a:p>
          <a:p>
            <a:pPr>
              <a:lnSpc>
                <a:spcPct val="90000"/>
              </a:lnSpc>
            </a:pPr>
            <a:r>
              <a:rPr lang="en-US" sz="2200"/>
              <a:t>One way to fix this is to acknowledge that these two syntactic entities look the same and therefore we make them the same syntactic entity and deal with differences between them at the semantic level.</a:t>
            </a:r>
          </a:p>
        </p:txBody>
      </p:sp>
      <p:pic>
        <p:nvPicPr>
          <p:cNvPr id="6" name="Picture 5">
            <a:extLst>
              <a:ext uri="{FF2B5EF4-FFF2-40B4-BE49-F238E27FC236}">
                <a16:creationId xmlns:a16="http://schemas.microsoft.com/office/drawing/2014/main" id="{F2E0E0B0-6AF4-C645-9660-0CCBF9F89C4B}"/>
              </a:ext>
            </a:extLst>
          </p:cNvPr>
          <p:cNvPicPr>
            <a:picLocks noChangeAspect="1"/>
          </p:cNvPicPr>
          <p:nvPr/>
        </p:nvPicPr>
        <p:blipFill>
          <a:blip r:embed="rId2"/>
          <a:stretch>
            <a:fillRect/>
          </a:stretch>
        </p:blipFill>
        <p:spPr>
          <a:xfrm>
            <a:off x="4798323" y="1905000"/>
            <a:ext cx="3202677" cy="3854450"/>
          </a:xfrm>
          <a:prstGeom prst="rect">
            <a:avLst/>
          </a:prstGeom>
          <a:ln>
            <a:solidFill>
              <a:schemeClr val="tx1"/>
            </a:solidFill>
          </a:ln>
        </p:spPr>
      </p:pic>
      <p:sp>
        <p:nvSpPr>
          <p:cNvPr id="7" name="Left Arrow 6">
            <a:extLst>
              <a:ext uri="{FF2B5EF4-FFF2-40B4-BE49-F238E27FC236}">
                <a16:creationId xmlns:a16="http://schemas.microsoft.com/office/drawing/2014/main" id="{FB0C3732-D005-ED46-A39D-50EBA57D7070}"/>
              </a:ext>
            </a:extLst>
          </p:cNvPr>
          <p:cNvSpPr/>
          <p:nvPr/>
        </p:nvSpPr>
        <p:spPr bwMode="auto">
          <a:xfrm>
            <a:off x="6934200" y="3925094"/>
            <a:ext cx="5334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1121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normAutofit fontScale="92500" lnSpcReduction="20000"/>
          </a:bodyPr>
          <a:lstStyle/>
          <a:p>
            <a:r>
              <a:rPr lang="en-US" sz="2800" dirty="0"/>
              <a:t>Previously we have studied top-down or LL(1) parsing.</a:t>
            </a:r>
          </a:p>
          <a:p>
            <a:r>
              <a:rPr lang="en-US" sz="2800" dirty="0"/>
              <a:t>The idea here was to start with the start symbol and keep expanding it until the whole input was read and matched.</a:t>
            </a:r>
          </a:p>
          <a:p>
            <a:r>
              <a:rPr lang="en-US" sz="2800" dirty="0"/>
              <a:t>In bottom-up or LR(1) parsing we do exactly the opposite, we try to match the input to a rule and then keep </a:t>
            </a:r>
            <a:r>
              <a:rPr lang="en-US" sz="2800" i="1" dirty="0"/>
              <a:t>reducing</a:t>
            </a:r>
            <a:r>
              <a:rPr lang="en-US" sz="2800" dirty="0"/>
              <a:t> the input replacing it with the non-terminal of the rule.  The last step is to replace the current input with the start-symbol.</a:t>
            </a:r>
          </a:p>
          <a:p>
            <a:r>
              <a:rPr lang="en-US" sz="2800" b="1" dirty="0"/>
              <a:t>Observation:</a:t>
            </a:r>
            <a:r>
              <a:rPr lang="en-US" sz="2800" dirty="0"/>
              <a:t> in LR(1) parsing we apply the rules backwards </a:t>
            </a:r>
            <a:r>
              <a:rPr lang="mr-IN" sz="2800" dirty="0"/>
              <a:t>–</a:t>
            </a:r>
            <a:r>
              <a:rPr lang="en-US" sz="2800" dirty="0"/>
              <a:t> this is called </a:t>
            </a:r>
            <a:r>
              <a:rPr lang="en-US" sz="2800" i="1" dirty="0"/>
              <a:t>reduction</a:t>
            </a:r>
            <a:endParaRPr lang="en-US" sz="2800" b="1" dirty="0"/>
          </a:p>
        </p:txBody>
      </p:sp>
    </p:spTree>
    <p:extLst>
      <p:ext uri="{BB962C8B-B14F-4D97-AF65-F5344CB8AC3E}">
        <p14:creationId xmlns:p14="http://schemas.microsoft.com/office/powerpoint/2010/main" val="72542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lstStyle/>
          <a:p>
            <a:r>
              <a:rPr lang="en-US" sz="2000" dirty="0"/>
              <a:t>In our LL(1) parsing example we replaced non-terminal symbols with functions that did the expansions and the matching for us.</a:t>
            </a:r>
          </a:p>
          <a:p>
            <a:r>
              <a:rPr lang="en-US" sz="2000" dirty="0"/>
              <a:t>In LR(1) parsing we use a stack to help us find the correct reductions.</a:t>
            </a:r>
          </a:p>
          <a:p>
            <a:r>
              <a:rPr lang="en-US" sz="2000" dirty="0"/>
              <a:t>Given a stack, an LR(1) parser has four available actions:</a:t>
            </a:r>
          </a:p>
          <a:p>
            <a:pPr lvl="1"/>
            <a:r>
              <a:rPr lang="en-US" sz="2000" b="1" dirty="0"/>
              <a:t>Shift</a:t>
            </a:r>
            <a:r>
              <a:rPr lang="en-US" sz="2000" dirty="0"/>
              <a:t> – push an input token on the stack</a:t>
            </a:r>
          </a:p>
          <a:p>
            <a:pPr lvl="1"/>
            <a:r>
              <a:rPr lang="en-US" sz="2000" b="1" dirty="0"/>
              <a:t>Reduce</a:t>
            </a:r>
            <a:r>
              <a:rPr lang="en-US" sz="2000" dirty="0"/>
              <a:t> – pop elements from the stack and replace by a non-terminal (apply a rule ‘backwards’)</a:t>
            </a:r>
          </a:p>
          <a:p>
            <a:pPr lvl="1"/>
            <a:r>
              <a:rPr lang="en-US" sz="2000" b="1" dirty="0"/>
              <a:t>Accept</a:t>
            </a:r>
            <a:r>
              <a:rPr lang="en-US" sz="2000" dirty="0"/>
              <a:t> – accept the current program</a:t>
            </a:r>
          </a:p>
          <a:p>
            <a:pPr lvl="1"/>
            <a:r>
              <a:rPr lang="en-US" sz="2000" b="1" dirty="0"/>
              <a:t>Reject</a:t>
            </a:r>
            <a:r>
              <a:rPr lang="en-US" sz="2000" dirty="0"/>
              <a:t> – reject the current program</a:t>
            </a:r>
          </a:p>
        </p:txBody>
      </p:sp>
    </p:spTree>
    <p:extLst>
      <p:ext uri="{BB962C8B-B14F-4D97-AF65-F5344CB8AC3E}">
        <p14:creationId xmlns:p14="http://schemas.microsoft.com/office/powerpoint/2010/main" val="78225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676400"/>
            <a:ext cx="922338" cy="346075"/>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252619691"/>
              </p:ext>
            </p:extLst>
          </p:nvPr>
        </p:nvGraphicFramePr>
        <p:xfrm>
          <a:off x="4251960" y="1524000"/>
          <a:ext cx="4663440" cy="4876800"/>
        </p:xfrm>
        <a:graphic>
          <a:graphicData uri="http://schemas.openxmlformats.org/drawingml/2006/table">
            <a:tbl>
              <a:tblPr firstRow="1" bandRow="1">
                <a:tableStyleId>{9DCAF9ED-07DC-4A11-8D7F-57B35C25682E}</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01752">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1752">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p +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1752">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1752">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x 1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01752">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01752">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01752">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01752">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01752">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01752">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01752">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01752">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01752">
                <a:tc>
                  <a:txBody>
                    <a:bodyPr/>
                    <a:lstStyle/>
                    <a:p>
                      <a:r>
                        <a:rPr lang="en-US" sz="1400" dirty="0" err="1"/>
                        <a:t>stmt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01752">
                <a:tc>
                  <a:txBody>
                    <a:bodyPr/>
                    <a:lstStyle/>
                    <a:p>
                      <a:r>
                        <a:rPr lang="en-US" sz="1400" dirty="0" err="1"/>
                        <a:t>stmt</a:t>
                      </a:r>
                      <a:r>
                        <a:rPr lang="en-US" sz="1400" dirty="0"/>
                        <a:t> &lt;empty&gt;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01752">
                <a:tc>
                  <a:txBody>
                    <a:bodyPr/>
                    <a:lstStyle/>
                    <a:p>
                      <a:r>
                        <a:rPr lang="en-US" sz="1400" dirty="0" err="1"/>
                        <a:t>stmt</a:t>
                      </a:r>
                      <a:r>
                        <a:rPr lang="en-US" sz="1400" dirty="0"/>
                        <a:t> </a:t>
                      </a:r>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01752">
                <a:tc>
                  <a:txBody>
                    <a:bodyPr/>
                    <a:lstStyle/>
                    <a:p>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olidFill>
                            <a:srgbClr val="FF0000"/>
                          </a:solidFill>
                        </a:rPr>
                        <a:t>Accept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pic>
        <p:nvPicPr>
          <p:cNvPr id="2" name="Picture 1">
            <a:extLst>
              <a:ext uri="{FF2B5EF4-FFF2-40B4-BE49-F238E27FC236}">
                <a16:creationId xmlns:a16="http://schemas.microsoft.com/office/drawing/2014/main" id="{35976072-1AD5-E04A-AF43-E4F1040E619C}"/>
              </a:ext>
            </a:extLst>
          </p:cNvPr>
          <p:cNvPicPr>
            <a:picLocks noChangeAspect="1"/>
          </p:cNvPicPr>
          <p:nvPr/>
        </p:nvPicPr>
        <p:blipFill>
          <a:blip r:embed="rId3"/>
          <a:stretch>
            <a:fillRect/>
          </a:stretch>
        </p:blipFill>
        <p:spPr>
          <a:xfrm>
            <a:off x="304800" y="3124200"/>
            <a:ext cx="3536950" cy="2382985"/>
          </a:xfrm>
          <a:prstGeom prst="rect">
            <a:avLst/>
          </a:prstGeom>
          <a:ln>
            <a:solidFill>
              <a:schemeClr val="tx1"/>
            </a:solidFill>
          </a:ln>
        </p:spPr>
      </p:pic>
    </p:spTree>
    <p:extLst>
      <p:ext uri="{BB962C8B-B14F-4D97-AF65-F5344CB8AC3E}">
        <p14:creationId xmlns:p14="http://schemas.microsoft.com/office/powerpoint/2010/main" val="42427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3040062" y="1676400"/>
            <a:ext cx="922338" cy="346075"/>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3145130626"/>
              </p:ext>
            </p:extLst>
          </p:nvPr>
        </p:nvGraphicFramePr>
        <p:xfrm>
          <a:off x="533400" y="1524000"/>
          <a:ext cx="1625600" cy="5080000"/>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tblGrid>
              <a:tr h="317500">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17500">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17500">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17500">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17500">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17500">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17500">
                <a:tc>
                  <a:txBody>
                    <a:bodyPr/>
                    <a:lstStyle/>
                    <a:p>
                      <a:r>
                        <a:rPr lang="en-US" sz="1400" dirty="0" err="1"/>
                        <a:t>stmt</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17500">
                <a:tc>
                  <a:txBody>
                    <a:bodyPr/>
                    <a:lstStyle/>
                    <a:p>
                      <a:r>
                        <a:rPr lang="en-US" sz="1400" dirty="0" err="1"/>
                        <a:t>stmt</a:t>
                      </a:r>
                      <a:r>
                        <a:rPr lang="en-US" sz="1400" baseline="0" dirty="0"/>
                        <a:t> &lt;empty&gt;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17500">
                <a:tc>
                  <a:txBody>
                    <a:bodyPr/>
                    <a:lstStyle/>
                    <a:p>
                      <a:r>
                        <a:rPr lang="en-US" sz="1400" dirty="0" err="1"/>
                        <a:t>stmt</a:t>
                      </a:r>
                      <a:r>
                        <a:rPr lang="en-US" sz="1400" dirty="0"/>
                        <a:t> </a:t>
                      </a:r>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17500">
                <a:tc>
                  <a:txBody>
                    <a:bodyPr/>
                    <a:lstStyle/>
                    <a:p>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1" name="TextBox 30"/>
          <p:cNvSpPr txBox="1"/>
          <p:nvPr/>
        </p:nvSpPr>
        <p:spPr>
          <a:xfrm>
            <a:off x="5252519" y="2819400"/>
            <a:ext cx="841897" cy="307777"/>
          </a:xfrm>
          <a:prstGeom prst="rect">
            <a:avLst/>
          </a:prstGeom>
          <a:noFill/>
        </p:spPr>
        <p:txBody>
          <a:bodyPr wrap="none" rtlCol="0">
            <a:spAutoFit/>
          </a:bodyPr>
          <a:lstStyle/>
          <a:p>
            <a:r>
              <a:rPr lang="en-US" sz="1400" dirty="0" err="1"/>
              <a:t>stmt_list</a:t>
            </a:r>
            <a:endParaRPr lang="en-US" sz="1400" dirty="0"/>
          </a:p>
        </p:txBody>
      </p:sp>
      <p:sp>
        <p:nvSpPr>
          <p:cNvPr id="32" name="TextBox 31"/>
          <p:cNvSpPr txBox="1"/>
          <p:nvPr/>
        </p:nvSpPr>
        <p:spPr>
          <a:xfrm>
            <a:off x="4551606" y="3276600"/>
            <a:ext cx="530915" cy="307777"/>
          </a:xfrm>
          <a:prstGeom prst="rect">
            <a:avLst/>
          </a:prstGeom>
          <a:noFill/>
        </p:spPr>
        <p:txBody>
          <a:bodyPr wrap="none" rtlCol="0">
            <a:spAutoFit/>
          </a:bodyPr>
          <a:lstStyle/>
          <a:p>
            <a:r>
              <a:rPr lang="en-US" sz="1400" dirty="0" err="1"/>
              <a:t>stmt</a:t>
            </a:r>
            <a:endParaRPr lang="en-US" sz="1400" dirty="0"/>
          </a:p>
        </p:txBody>
      </p:sp>
      <p:sp>
        <p:nvSpPr>
          <p:cNvPr id="33" name="TextBox 32"/>
          <p:cNvSpPr txBox="1"/>
          <p:nvPr/>
        </p:nvSpPr>
        <p:spPr>
          <a:xfrm>
            <a:off x="3962400" y="3810000"/>
            <a:ext cx="284515" cy="307777"/>
          </a:xfrm>
          <a:prstGeom prst="rect">
            <a:avLst/>
          </a:prstGeom>
          <a:noFill/>
        </p:spPr>
        <p:txBody>
          <a:bodyPr wrap="none" rtlCol="0">
            <a:spAutoFit/>
          </a:bodyPr>
          <a:lstStyle/>
          <a:p>
            <a:r>
              <a:rPr lang="en-US" sz="1400" dirty="0"/>
              <a:t>p</a:t>
            </a:r>
          </a:p>
        </p:txBody>
      </p:sp>
      <p:sp>
        <p:nvSpPr>
          <p:cNvPr id="34" name="TextBox 33"/>
          <p:cNvSpPr txBox="1"/>
          <p:nvPr/>
        </p:nvSpPr>
        <p:spPr>
          <a:xfrm>
            <a:off x="4599242" y="3810000"/>
            <a:ext cx="474133" cy="307777"/>
          </a:xfrm>
          <a:prstGeom prst="rect">
            <a:avLst/>
          </a:prstGeom>
          <a:noFill/>
        </p:spPr>
        <p:txBody>
          <a:bodyPr wrap="none" rtlCol="0">
            <a:spAutoFit/>
          </a:bodyPr>
          <a:lstStyle/>
          <a:p>
            <a:r>
              <a:rPr lang="en-US" sz="1400" dirty="0" err="1"/>
              <a:t>exp</a:t>
            </a:r>
            <a:endParaRPr lang="en-US" sz="1400" dirty="0"/>
          </a:p>
        </p:txBody>
      </p:sp>
      <p:sp>
        <p:nvSpPr>
          <p:cNvPr id="35" name="TextBox 34"/>
          <p:cNvSpPr txBox="1"/>
          <p:nvPr/>
        </p:nvSpPr>
        <p:spPr>
          <a:xfrm>
            <a:off x="5425513" y="3810000"/>
            <a:ext cx="234547" cy="307777"/>
          </a:xfrm>
          <a:prstGeom prst="rect">
            <a:avLst/>
          </a:prstGeom>
          <a:noFill/>
        </p:spPr>
        <p:txBody>
          <a:bodyPr wrap="none" rtlCol="0">
            <a:spAutoFit/>
          </a:bodyPr>
          <a:lstStyle/>
          <a:p>
            <a:r>
              <a:rPr lang="en-US" sz="1400" dirty="0"/>
              <a:t>;</a:t>
            </a:r>
          </a:p>
        </p:txBody>
      </p:sp>
      <p:sp>
        <p:nvSpPr>
          <p:cNvPr id="36" name="TextBox 35"/>
          <p:cNvSpPr txBox="1"/>
          <p:nvPr/>
        </p:nvSpPr>
        <p:spPr>
          <a:xfrm>
            <a:off x="4297566" y="5254823"/>
            <a:ext cx="274434" cy="307777"/>
          </a:xfrm>
          <a:prstGeom prst="rect">
            <a:avLst/>
          </a:prstGeom>
          <a:noFill/>
        </p:spPr>
        <p:txBody>
          <a:bodyPr wrap="none" rtlCol="0">
            <a:spAutoFit/>
          </a:bodyPr>
          <a:lstStyle/>
          <a:p>
            <a:r>
              <a:rPr lang="en-US" sz="1400" dirty="0"/>
              <a:t>x</a:t>
            </a:r>
          </a:p>
        </p:txBody>
      </p:sp>
      <p:sp>
        <p:nvSpPr>
          <p:cNvPr id="37" name="TextBox 36"/>
          <p:cNvSpPr txBox="1"/>
          <p:nvPr/>
        </p:nvSpPr>
        <p:spPr>
          <a:xfrm>
            <a:off x="5192868" y="5254823"/>
            <a:ext cx="284515" cy="307777"/>
          </a:xfrm>
          <a:prstGeom prst="rect">
            <a:avLst/>
          </a:prstGeom>
          <a:noFill/>
        </p:spPr>
        <p:txBody>
          <a:bodyPr wrap="none" rtlCol="0">
            <a:spAutoFit/>
          </a:bodyPr>
          <a:lstStyle/>
          <a:p>
            <a:r>
              <a:rPr lang="en-US" sz="1400" dirty="0"/>
              <a:t>1</a:t>
            </a:r>
          </a:p>
        </p:txBody>
      </p:sp>
      <p:cxnSp>
        <p:nvCxnSpPr>
          <p:cNvPr id="38" name="Straight Connector 37"/>
          <p:cNvCxnSpPr>
            <a:stCxn id="31" idx="2"/>
            <a:endCxn id="32" idx="0"/>
          </p:cNvCxnSpPr>
          <p:nvPr/>
        </p:nvCxnSpPr>
        <p:spPr bwMode="auto">
          <a:xfrm flipH="1">
            <a:off x="4817064" y="3127177"/>
            <a:ext cx="856404"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a:stCxn id="32" idx="2"/>
            <a:endCxn id="33" idx="0"/>
          </p:cNvCxnSpPr>
          <p:nvPr/>
        </p:nvCxnSpPr>
        <p:spPr bwMode="auto">
          <a:xfrm flipH="1">
            <a:off x="4104658" y="3584377"/>
            <a:ext cx="712406"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a:stCxn id="32" idx="2"/>
            <a:endCxn id="34" idx="0"/>
          </p:cNvCxnSpPr>
          <p:nvPr/>
        </p:nvCxnSpPr>
        <p:spPr bwMode="auto">
          <a:xfrm>
            <a:off x="4817064" y="3584377"/>
            <a:ext cx="19245"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a:stCxn id="32" idx="2"/>
            <a:endCxn id="35" idx="0"/>
          </p:cNvCxnSpPr>
          <p:nvPr/>
        </p:nvCxnSpPr>
        <p:spPr bwMode="auto">
          <a:xfrm>
            <a:off x="4817064" y="3584377"/>
            <a:ext cx="725723"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p:cNvSpPr txBox="1"/>
          <p:nvPr/>
        </p:nvSpPr>
        <p:spPr>
          <a:xfrm>
            <a:off x="4278468" y="4267200"/>
            <a:ext cx="474133" cy="307777"/>
          </a:xfrm>
          <a:prstGeom prst="rect">
            <a:avLst/>
          </a:prstGeom>
          <a:noFill/>
        </p:spPr>
        <p:txBody>
          <a:bodyPr wrap="none" rtlCol="0">
            <a:spAutoFit/>
          </a:bodyPr>
          <a:lstStyle/>
          <a:p>
            <a:r>
              <a:rPr lang="en-US" sz="1400" dirty="0" err="1"/>
              <a:t>exp</a:t>
            </a:r>
            <a:endParaRPr lang="en-US" sz="1400" dirty="0"/>
          </a:p>
        </p:txBody>
      </p:sp>
      <p:sp>
        <p:nvSpPr>
          <p:cNvPr id="43" name="TextBox 42"/>
          <p:cNvSpPr txBox="1"/>
          <p:nvPr/>
        </p:nvSpPr>
        <p:spPr>
          <a:xfrm>
            <a:off x="5026037" y="4248720"/>
            <a:ext cx="474133" cy="307777"/>
          </a:xfrm>
          <a:prstGeom prst="rect">
            <a:avLst/>
          </a:prstGeom>
          <a:noFill/>
        </p:spPr>
        <p:txBody>
          <a:bodyPr wrap="none" rtlCol="0">
            <a:spAutoFit/>
          </a:bodyPr>
          <a:lstStyle/>
          <a:p>
            <a:r>
              <a:rPr lang="en-US" sz="1400" dirty="0" err="1"/>
              <a:t>exp</a:t>
            </a:r>
            <a:endParaRPr lang="en-US" sz="1400" dirty="0"/>
          </a:p>
        </p:txBody>
      </p:sp>
      <p:sp>
        <p:nvSpPr>
          <p:cNvPr id="44" name="TextBox 43"/>
          <p:cNvSpPr txBox="1"/>
          <p:nvPr/>
        </p:nvSpPr>
        <p:spPr>
          <a:xfrm>
            <a:off x="4202268" y="4800600"/>
            <a:ext cx="453970" cy="307777"/>
          </a:xfrm>
          <a:prstGeom prst="rect">
            <a:avLst/>
          </a:prstGeom>
          <a:noFill/>
        </p:spPr>
        <p:txBody>
          <a:bodyPr wrap="none" rtlCol="0">
            <a:spAutoFit/>
          </a:bodyPr>
          <a:lstStyle/>
          <a:p>
            <a:r>
              <a:rPr lang="en-US" sz="1400" dirty="0" err="1"/>
              <a:t>var</a:t>
            </a:r>
            <a:endParaRPr lang="en-US" sz="1400" dirty="0"/>
          </a:p>
        </p:txBody>
      </p:sp>
      <p:sp>
        <p:nvSpPr>
          <p:cNvPr id="45" name="TextBox 44"/>
          <p:cNvSpPr txBox="1"/>
          <p:nvPr/>
        </p:nvSpPr>
        <p:spPr>
          <a:xfrm>
            <a:off x="5040468" y="4797623"/>
            <a:ext cx="533920" cy="307777"/>
          </a:xfrm>
          <a:prstGeom prst="rect">
            <a:avLst/>
          </a:prstGeom>
          <a:noFill/>
        </p:spPr>
        <p:txBody>
          <a:bodyPr wrap="none" rtlCol="0">
            <a:spAutoFit/>
          </a:bodyPr>
          <a:lstStyle/>
          <a:p>
            <a:r>
              <a:rPr lang="en-US" sz="1400" dirty="0" err="1"/>
              <a:t>num</a:t>
            </a:r>
            <a:endParaRPr lang="en-US" sz="1400" dirty="0"/>
          </a:p>
        </p:txBody>
      </p:sp>
      <p:cxnSp>
        <p:nvCxnSpPr>
          <p:cNvPr id="46" name="Straight Connector 45"/>
          <p:cNvCxnSpPr>
            <a:stCxn id="34" idx="2"/>
            <a:endCxn id="42" idx="0"/>
          </p:cNvCxnSpPr>
          <p:nvPr/>
        </p:nvCxnSpPr>
        <p:spPr bwMode="auto">
          <a:xfrm flipH="1">
            <a:off x="4515535" y="4117777"/>
            <a:ext cx="320774"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a:stCxn id="34" idx="2"/>
            <a:endCxn id="43" idx="0"/>
          </p:cNvCxnSpPr>
          <p:nvPr/>
        </p:nvCxnSpPr>
        <p:spPr bwMode="auto">
          <a:xfrm>
            <a:off x="4836309" y="4117777"/>
            <a:ext cx="426795" cy="1309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a:stCxn id="42" idx="2"/>
            <a:endCxn id="44" idx="0"/>
          </p:cNvCxnSpPr>
          <p:nvPr/>
        </p:nvCxnSpPr>
        <p:spPr bwMode="auto">
          <a:xfrm flipH="1">
            <a:off x="4429253" y="4574977"/>
            <a:ext cx="86282"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a:stCxn id="43" idx="2"/>
            <a:endCxn id="45" idx="0"/>
          </p:cNvCxnSpPr>
          <p:nvPr/>
        </p:nvCxnSpPr>
        <p:spPr bwMode="auto">
          <a:xfrm>
            <a:off x="5263104" y="4556497"/>
            <a:ext cx="44324" cy="2411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a:stCxn id="44" idx="2"/>
            <a:endCxn id="36" idx="0"/>
          </p:cNvCxnSpPr>
          <p:nvPr/>
        </p:nvCxnSpPr>
        <p:spPr bwMode="auto">
          <a:xfrm>
            <a:off x="4429253" y="5108377"/>
            <a:ext cx="5530" cy="1464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a:stCxn id="45" idx="2"/>
            <a:endCxn id="37" idx="0"/>
          </p:cNvCxnSpPr>
          <p:nvPr/>
        </p:nvCxnSpPr>
        <p:spPr bwMode="auto">
          <a:xfrm>
            <a:off x="5307428" y="5105400"/>
            <a:ext cx="27698"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TextBox 51"/>
          <p:cNvSpPr txBox="1"/>
          <p:nvPr/>
        </p:nvSpPr>
        <p:spPr>
          <a:xfrm>
            <a:off x="3733800" y="4322038"/>
            <a:ext cx="289512" cy="307777"/>
          </a:xfrm>
          <a:prstGeom prst="rect">
            <a:avLst/>
          </a:prstGeom>
          <a:noFill/>
        </p:spPr>
        <p:txBody>
          <a:bodyPr wrap="none" rtlCol="0">
            <a:spAutoFit/>
          </a:bodyPr>
          <a:lstStyle/>
          <a:p>
            <a:r>
              <a:rPr lang="en-US" sz="1400" dirty="0"/>
              <a:t>+</a:t>
            </a:r>
          </a:p>
        </p:txBody>
      </p:sp>
      <p:cxnSp>
        <p:nvCxnSpPr>
          <p:cNvPr id="53" name="Straight Connector 52"/>
          <p:cNvCxnSpPr>
            <a:stCxn id="34" idx="2"/>
            <a:endCxn id="52" idx="0"/>
          </p:cNvCxnSpPr>
          <p:nvPr/>
        </p:nvCxnSpPr>
        <p:spPr bwMode="auto">
          <a:xfrm flipH="1">
            <a:off x="3878556" y="4117777"/>
            <a:ext cx="957753" cy="20426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6324600" y="3553023"/>
            <a:ext cx="841897" cy="307777"/>
          </a:xfrm>
          <a:prstGeom prst="rect">
            <a:avLst/>
          </a:prstGeom>
          <a:noFill/>
        </p:spPr>
        <p:txBody>
          <a:bodyPr wrap="none" rtlCol="0">
            <a:spAutoFit/>
          </a:bodyPr>
          <a:lstStyle/>
          <a:p>
            <a:r>
              <a:rPr lang="en-US" sz="1400" dirty="0" err="1"/>
              <a:t>stmt_list</a:t>
            </a:r>
            <a:endParaRPr lang="en-US" sz="1400" dirty="0"/>
          </a:p>
        </p:txBody>
      </p:sp>
      <p:sp>
        <p:nvSpPr>
          <p:cNvPr id="5" name="TextBox 4"/>
          <p:cNvSpPr txBox="1"/>
          <p:nvPr/>
        </p:nvSpPr>
        <p:spPr>
          <a:xfrm>
            <a:off x="6629400" y="4111823"/>
            <a:ext cx="308098" cy="307777"/>
          </a:xfrm>
          <a:prstGeom prst="rect">
            <a:avLst/>
          </a:prstGeom>
          <a:noFill/>
        </p:spPr>
        <p:txBody>
          <a:bodyPr wrap="none" rtlCol="0">
            <a:spAutoFit/>
          </a:bodyPr>
          <a:lstStyle/>
          <a:p>
            <a:r>
              <a:rPr lang="en-US" sz="1400" dirty="0"/>
              <a:t>“”</a:t>
            </a:r>
          </a:p>
        </p:txBody>
      </p:sp>
      <p:cxnSp>
        <p:nvCxnSpPr>
          <p:cNvPr id="8" name="Straight Connector 7"/>
          <p:cNvCxnSpPr>
            <a:stCxn id="31" idx="2"/>
            <a:endCxn id="2" idx="0"/>
          </p:cNvCxnSpPr>
          <p:nvPr/>
        </p:nvCxnSpPr>
        <p:spPr bwMode="auto">
          <a:xfrm>
            <a:off x="5673468" y="3127177"/>
            <a:ext cx="1072081" cy="4258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a:stCxn id="2" idx="2"/>
            <a:endCxn id="5" idx="0"/>
          </p:cNvCxnSpPr>
          <p:nvPr/>
        </p:nvCxnSpPr>
        <p:spPr bwMode="auto">
          <a:xfrm>
            <a:off x="6745549" y="3860800"/>
            <a:ext cx="37900" cy="2510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848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939925"/>
            <a:ext cx="908823" cy="338554"/>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s ;</a:t>
            </a:r>
          </a:p>
        </p:txBody>
      </p:sp>
      <p:graphicFrame>
        <p:nvGraphicFramePr>
          <p:cNvPr id="3" name="Table 2"/>
          <p:cNvGraphicFramePr>
            <a:graphicFrameLocks noGrp="1"/>
          </p:cNvGraphicFramePr>
          <p:nvPr>
            <p:extLst>
              <p:ext uri="{D42A27DB-BD31-4B8C-83A1-F6EECF244321}">
                <p14:modId xmlns:p14="http://schemas.microsoft.com/office/powerpoint/2010/main" val="1499461638"/>
              </p:ext>
            </p:extLst>
          </p:nvPr>
        </p:nvGraphicFramePr>
        <p:xfrm>
          <a:off x="4114800" y="2249712"/>
          <a:ext cx="4876800" cy="3298374"/>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66486">
                <a:tc>
                  <a:txBody>
                    <a:bodyPr/>
                    <a:lstStyle/>
                    <a:p>
                      <a:r>
                        <a:rPr lang="en-US"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66486">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p +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66486">
                <a:tc>
                  <a:txBody>
                    <a:bodyPr/>
                    <a:lstStyle/>
                    <a:p>
                      <a:r>
                        <a:rPr lang="en-US"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66486">
                <a:tc>
                  <a:txBody>
                    <a:bodyPr/>
                    <a:lstStyle/>
                    <a:p>
                      <a:r>
                        <a:rPr lang="en-US"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x</a:t>
                      </a:r>
                      <a:r>
                        <a:rPr lang="en-US" baseline="0" dirty="0"/>
                        <a:t> s</a:t>
                      </a:r>
                      <a:r>
                        <a:rPr lang="en-US" dirty="0"/>
                        <a:t>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66486">
                <a:tc>
                  <a:txBody>
                    <a:bodyPr/>
                    <a:lstStyle/>
                    <a:p>
                      <a:r>
                        <a:rPr lang="en-US"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66486">
                <a:tc>
                  <a:txBody>
                    <a:bodyPr/>
                    <a:lstStyle/>
                    <a:p>
                      <a:r>
                        <a:rPr lang="en-US" dirty="0"/>
                        <a:t>p + </a:t>
                      </a:r>
                      <a:r>
                        <a:rPr lang="en-US" dirty="0" err="1"/>
                        <a:t>var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66486">
                <a:tc>
                  <a:txBody>
                    <a:bodyPr/>
                    <a:lstStyle/>
                    <a:p>
                      <a:r>
                        <a:rPr lang="en-US" dirty="0"/>
                        <a:t>p + </a:t>
                      </a:r>
                      <a:r>
                        <a:rPr lang="en-US" dirty="0" err="1"/>
                        <a:t>exp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66486">
                <a:tc>
                  <a:txBody>
                    <a:bodyPr/>
                    <a:lstStyle/>
                    <a:p>
                      <a:r>
                        <a:rPr lang="en-US" dirty="0"/>
                        <a:t>p + </a:t>
                      </a:r>
                      <a:r>
                        <a:rPr lang="en-US" dirty="0" err="1"/>
                        <a:t>exp</a:t>
                      </a:r>
                      <a:r>
                        <a:rPr lang="en-US" dirty="0"/>
                        <a:t> 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chemeClr val="tx1"/>
                          </a:solidFill>
                        </a:rPr>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664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 </a:t>
                      </a:r>
                      <a:r>
                        <a:rPr lang="en-US" dirty="0" err="1"/>
                        <a:t>exp</a:t>
                      </a:r>
                      <a:r>
                        <a:rPr lang="en-US" dirty="0"/>
                        <a:t> s</a:t>
                      </a:r>
                      <a:r>
                        <a:rPr lang="en-US" baseline="0" dirty="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rgbClr val="FF0000"/>
                          </a:solidFill>
                        </a:rPr>
                        <a:t>Reject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TextBox 1"/>
          <p:cNvSpPr txBox="1"/>
          <p:nvPr/>
        </p:nvSpPr>
        <p:spPr>
          <a:xfrm>
            <a:off x="457200" y="1524000"/>
            <a:ext cx="2347079" cy="307777"/>
          </a:xfrm>
          <a:prstGeom prst="rect">
            <a:avLst/>
          </a:prstGeom>
          <a:noFill/>
        </p:spPr>
        <p:txBody>
          <a:bodyPr wrap="none" rtlCol="0">
            <a:spAutoFit/>
          </a:bodyPr>
          <a:lstStyle/>
          <a:p>
            <a:r>
              <a:rPr lang="en-US" sz="1400" dirty="0"/>
              <a:t>Let’s try an illegal sentence</a:t>
            </a:r>
          </a:p>
        </p:txBody>
      </p:sp>
      <p:pic>
        <p:nvPicPr>
          <p:cNvPr id="7" name="Picture 6">
            <a:extLst>
              <a:ext uri="{FF2B5EF4-FFF2-40B4-BE49-F238E27FC236}">
                <a16:creationId xmlns:a16="http://schemas.microsoft.com/office/drawing/2014/main" id="{2A30488B-BF4D-AA47-9B66-0EEF663ECF2C}"/>
              </a:ext>
            </a:extLst>
          </p:cNvPr>
          <p:cNvPicPr>
            <a:picLocks noChangeAspect="1"/>
          </p:cNvPicPr>
          <p:nvPr/>
        </p:nvPicPr>
        <p:blipFill>
          <a:blip r:embed="rId2"/>
          <a:stretch>
            <a:fillRect/>
          </a:stretch>
        </p:blipFill>
        <p:spPr>
          <a:xfrm>
            <a:off x="304800" y="3484415"/>
            <a:ext cx="3536950" cy="2382985"/>
          </a:xfrm>
          <a:prstGeom prst="rect">
            <a:avLst/>
          </a:prstGeom>
          <a:ln>
            <a:solidFill>
              <a:schemeClr val="tx1"/>
            </a:solidFill>
          </a:ln>
        </p:spPr>
      </p:pic>
    </p:spTree>
    <p:extLst>
      <p:ext uri="{BB962C8B-B14F-4D97-AF65-F5344CB8AC3E}">
        <p14:creationId xmlns:p14="http://schemas.microsoft.com/office/powerpoint/2010/main" val="130628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Parser Generators</a:t>
            </a:r>
          </a:p>
        </p:txBody>
      </p:sp>
      <p:sp>
        <p:nvSpPr>
          <p:cNvPr id="5" name="TextBox 4"/>
          <p:cNvSpPr txBox="1"/>
          <p:nvPr/>
        </p:nvSpPr>
        <p:spPr>
          <a:xfrm>
            <a:off x="3807298" y="2500551"/>
            <a:ext cx="14478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dirty="0"/>
              <a:t>Parser</a:t>
            </a:r>
          </a:p>
          <a:p>
            <a:pPr algn="ctr"/>
            <a:r>
              <a:rPr lang="en-US" sz="2000" dirty="0"/>
              <a:t>Generator</a:t>
            </a:r>
          </a:p>
        </p:txBody>
      </p:sp>
      <p:sp>
        <p:nvSpPr>
          <p:cNvPr id="6" name="TextBox 5"/>
          <p:cNvSpPr txBox="1"/>
          <p:nvPr/>
        </p:nvSpPr>
        <p:spPr>
          <a:xfrm>
            <a:off x="3045298"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5368727"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9" name="TextBox 8"/>
          <p:cNvSpPr txBox="1"/>
          <p:nvPr/>
        </p:nvSpPr>
        <p:spPr>
          <a:xfrm>
            <a:off x="1524000" y="2630269"/>
            <a:ext cx="1159292" cy="646331"/>
          </a:xfrm>
          <a:prstGeom prst="rect">
            <a:avLst/>
          </a:prstGeom>
          <a:noFill/>
        </p:spPr>
        <p:txBody>
          <a:bodyPr wrap="none" rtlCol="0">
            <a:spAutoFit/>
          </a:bodyPr>
          <a:lstStyle/>
          <a:p>
            <a:r>
              <a:rPr lang="en-US" dirty="0"/>
              <a:t>Grammar</a:t>
            </a:r>
            <a:br>
              <a:rPr lang="en-US" dirty="0"/>
            </a:br>
            <a:r>
              <a:rPr lang="en-US" dirty="0"/>
              <a:t>File</a:t>
            </a:r>
          </a:p>
        </p:txBody>
      </p:sp>
      <p:sp>
        <p:nvSpPr>
          <p:cNvPr id="10" name="TextBox 9"/>
          <p:cNvSpPr txBox="1"/>
          <p:nvPr/>
        </p:nvSpPr>
        <p:spPr>
          <a:xfrm>
            <a:off x="6266013" y="2581837"/>
            <a:ext cx="1946367" cy="830997"/>
          </a:xfrm>
          <a:prstGeom prst="rect">
            <a:avLst/>
          </a:prstGeom>
          <a:noFill/>
        </p:spPr>
        <p:txBody>
          <a:bodyPr wrap="none" rtlCol="0">
            <a:spAutoFit/>
          </a:bodyPr>
          <a:lstStyle/>
          <a:p>
            <a:r>
              <a:rPr lang="en-US" dirty="0"/>
              <a:t>Parser Code</a:t>
            </a:r>
            <a:br>
              <a:rPr lang="en-US" dirty="0"/>
            </a:br>
            <a:r>
              <a:rPr lang="en-US" dirty="0"/>
              <a:t>(e.g. Python)</a:t>
            </a:r>
          </a:p>
        </p:txBody>
      </p:sp>
      <p:sp>
        <p:nvSpPr>
          <p:cNvPr id="11" name="TextBox 10"/>
          <p:cNvSpPr txBox="1"/>
          <p:nvPr/>
        </p:nvSpPr>
        <p:spPr>
          <a:xfrm>
            <a:off x="1103317" y="4185072"/>
            <a:ext cx="5367575" cy="461665"/>
          </a:xfrm>
          <a:prstGeom prst="rect">
            <a:avLst/>
          </a:prstGeom>
          <a:noFill/>
        </p:spPr>
        <p:txBody>
          <a:bodyPr wrap="none" rtlCol="0">
            <a:spAutoFit/>
          </a:bodyPr>
          <a:lstStyle/>
          <a:p>
            <a:r>
              <a:rPr lang="en-US" sz="2400" dirty="0"/>
              <a:t>That looks very much like a translator!</a:t>
            </a:r>
          </a:p>
        </p:txBody>
      </p:sp>
    </p:spTree>
    <p:extLst>
      <p:ext uri="{BB962C8B-B14F-4D97-AF65-F5344CB8AC3E}">
        <p14:creationId xmlns:p14="http://schemas.microsoft.com/office/powerpoint/2010/main" val="395360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Generators</a:t>
            </a:r>
          </a:p>
        </p:txBody>
      </p:sp>
      <p:grpSp>
        <p:nvGrpSpPr>
          <p:cNvPr id="3" name="Group 2"/>
          <p:cNvGrpSpPr/>
          <p:nvPr/>
        </p:nvGrpSpPr>
        <p:grpSpPr>
          <a:xfrm>
            <a:off x="6854" y="2000185"/>
            <a:ext cx="8863362" cy="1081152"/>
            <a:chOff x="-21241" y="1676400"/>
            <a:chExt cx="10375324" cy="1330646"/>
          </a:xfrm>
        </p:grpSpPr>
        <p:sp>
          <p:nvSpPr>
            <p:cNvPr id="4" name="TextBox 3"/>
            <p:cNvSpPr txBox="1"/>
            <p:nvPr/>
          </p:nvSpPr>
          <p:spPr>
            <a:xfrm>
              <a:off x="1885840" y="2064604"/>
              <a:ext cx="144780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Syntax</a:t>
              </a:r>
            </a:p>
            <a:p>
              <a:pPr algn="ctr"/>
              <a:r>
                <a:rPr lang="en-US" sz="1800" dirty="0"/>
                <a:t>Analysis</a:t>
              </a:r>
            </a:p>
          </p:txBody>
        </p:sp>
        <p:sp>
          <p:nvSpPr>
            <p:cNvPr id="5" name="TextBox 4"/>
            <p:cNvSpPr txBox="1"/>
            <p:nvPr/>
          </p:nvSpPr>
          <p:spPr>
            <a:xfrm>
              <a:off x="1123840"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344726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21241" y="1945912"/>
              <a:ext cx="1357051" cy="795483"/>
            </a:xfrm>
            <a:prstGeom prst="rect">
              <a:avLst/>
            </a:prstGeom>
            <a:noFill/>
          </p:spPr>
          <p:txBody>
            <a:bodyPr wrap="none" rtlCol="0">
              <a:spAutoFit/>
            </a:bodyPr>
            <a:lstStyle/>
            <a:p>
              <a:pPr algn="ctr"/>
              <a:r>
                <a:rPr lang="en-US" sz="1800" dirty="0"/>
                <a:t>Grammar</a:t>
              </a:r>
              <a:br>
                <a:rPr lang="en-US" sz="1800" dirty="0"/>
              </a:br>
              <a:r>
                <a:rPr lang="en-US" sz="1800" dirty="0"/>
                <a:t>File</a:t>
              </a:r>
            </a:p>
          </p:txBody>
        </p:sp>
        <p:sp>
          <p:nvSpPr>
            <p:cNvPr id="8" name="TextBox 7"/>
            <p:cNvSpPr txBox="1"/>
            <p:nvPr/>
          </p:nvSpPr>
          <p:spPr>
            <a:xfrm>
              <a:off x="3505200" y="1676400"/>
              <a:ext cx="486376" cy="454562"/>
            </a:xfrm>
            <a:prstGeom prst="rect">
              <a:avLst/>
            </a:prstGeom>
            <a:noFill/>
          </p:spPr>
          <p:txBody>
            <a:bodyPr wrap="none" rtlCol="0">
              <a:spAutoFit/>
            </a:bodyPr>
            <a:lstStyle/>
            <a:p>
              <a:r>
                <a:rPr lang="en-US" sz="1800" dirty="0"/>
                <a:t>IR</a:t>
              </a:r>
            </a:p>
          </p:txBody>
        </p:sp>
        <p:sp>
          <p:nvSpPr>
            <p:cNvPr id="9" name="TextBox 8"/>
            <p:cNvSpPr txBox="1"/>
            <p:nvPr/>
          </p:nvSpPr>
          <p:spPr>
            <a:xfrm>
              <a:off x="4191439" y="2093602"/>
              <a:ext cx="158212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Semantic</a:t>
              </a:r>
            </a:p>
            <a:p>
              <a:pPr algn="ctr"/>
              <a:r>
                <a:rPr lang="en-US" sz="1800" dirty="0"/>
                <a:t>Analysis</a:t>
              </a:r>
            </a:p>
          </p:txBody>
        </p:sp>
        <p:sp>
          <p:nvSpPr>
            <p:cNvPr id="10" name="TextBox 9"/>
            <p:cNvSpPr txBox="1"/>
            <p:nvPr/>
          </p:nvSpPr>
          <p:spPr>
            <a:xfrm>
              <a:off x="588718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1" name="TextBox 10"/>
            <p:cNvSpPr txBox="1"/>
            <p:nvPr/>
          </p:nvSpPr>
          <p:spPr>
            <a:xfrm>
              <a:off x="5895336" y="1676400"/>
              <a:ext cx="486376" cy="454562"/>
            </a:xfrm>
            <a:prstGeom prst="rect">
              <a:avLst/>
            </a:prstGeom>
            <a:noFill/>
          </p:spPr>
          <p:txBody>
            <a:bodyPr wrap="none" rtlCol="0">
              <a:spAutoFit/>
            </a:bodyPr>
            <a:lstStyle/>
            <a:p>
              <a:pPr algn="ctr"/>
              <a:r>
                <a:rPr lang="en-US" sz="1800" dirty="0"/>
                <a:t>IR</a:t>
              </a:r>
            </a:p>
          </p:txBody>
        </p:sp>
        <p:sp>
          <p:nvSpPr>
            <p:cNvPr id="12" name="TextBox 11"/>
            <p:cNvSpPr txBox="1"/>
            <p:nvPr/>
          </p:nvSpPr>
          <p:spPr>
            <a:xfrm>
              <a:off x="6627514" y="2039759"/>
              <a:ext cx="1810719"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Code</a:t>
              </a:r>
            </a:p>
            <a:p>
              <a:pPr algn="ctr"/>
              <a:r>
                <a:rPr lang="en-US" sz="1800" dirty="0"/>
                <a:t>Generation</a:t>
              </a:r>
            </a:p>
          </p:txBody>
        </p:sp>
        <p:sp>
          <p:nvSpPr>
            <p:cNvPr id="13" name="TextBox 12"/>
            <p:cNvSpPr txBox="1"/>
            <p:nvPr/>
          </p:nvSpPr>
          <p:spPr>
            <a:xfrm>
              <a:off x="8590634" y="2115959"/>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9342065" y="2211563"/>
              <a:ext cx="1012018" cy="795483"/>
            </a:xfrm>
            <a:prstGeom prst="rect">
              <a:avLst/>
            </a:prstGeom>
            <a:noFill/>
          </p:spPr>
          <p:txBody>
            <a:bodyPr wrap="none" rtlCol="0">
              <a:spAutoFit/>
            </a:bodyPr>
            <a:lstStyle/>
            <a:p>
              <a:pPr algn="ctr"/>
              <a:r>
                <a:rPr lang="en-US" sz="1800" dirty="0"/>
                <a:t>Parser</a:t>
              </a:r>
              <a:br>
                <a:rPr lang="en-US" sz="1800" dirty="0"/>
              </a:br>
              <a:r>
                <a:rPr lang="en-US" sz="1800" dirty="0"/>
                <a:t>Code</a:t>
              </a:r>
            </a:p>
          </p:txBody>
        </p:sp>
      </p:grpSp>
      <p:sp>
        <p:nvSpPr>
          <p:cNvPr id="15" name="TextBox 14"/>
          <p:cNvSpPr txBox="1"/>
          <p:nvPr/>
        </p:nvSpPr>
        <p:spPr>
          <a:xfrm>
            <a:off x="541250" y="3997680"/>
            <a:ext cx="8621976" cy="1938992"/>
          </a:xfrm>
          <a:prstGeom prst="rect">
            <a:avLst/>
          </a:prstGeom>
          <a:noFill/>
        </p:spPr>
        <p:txBody>
          <a:bodyPr wrap="none" rtlCol="0">
            <a:spAutoFit/>
          </a:bodyPr>
          <a:lstStyle/>
          <a:p>
            <a:r>
              <a:rPr lang="en-US" sz="2400" dirty="0"/>
              <a:t>Parser generators are an example of a domain specific</a:t>
            </a:r>
            <a:br>
              <a:rPr lang="en-US" sz="2400" dirty="0"/>
            </a:br>
            <a:r>
              <a:rPr lang="en-US" sz="2400" dirty="0"/>
              <a:t>language translator!</a:t>
            </a:r>
          </a:p>
          <a:p>
            <a:endParaRPr lang="en-US" sz="2400" dirty="0"/>
          </a:p>
          <a:p>
            <a:r>
              <a:rPr lang="en-US" sz="2400" dirty="0"/>
              <a:t>Ply is a parser generator, it translates a </a:t>
            </a:r>
            <a:r>
              <a:rPr lang="en-US" dirty="0"/>
              <a:t>grammar specification</a:t>
            </a:r>
          </a:p>
          <a:p>
            <a:r>
              <a:rPr lang="en-US" sz="2400" dirty="0"/>
              <a:t>into</a:t>
            </a:r>
            <a:r>
              <a:rPr lang="en-US" dirty="0"/>
              <a:t> </a:t>
            </a:r>
            <a:r>
              <a:rPr lang="en-US" sz="2400" dirty="0"/>
              <a:t>parser code written in </a:t>
            </a:r>
            <a:r>
              <a:rPr lang="en-US" dirty="0"/>
              <a:t>Python</a:t>
            </a:r>
            <a:r>
              <a:rPr lang="en-US" sz="2400" dirty="0"/>
              <a:t>.</a:t>
            </a:r>
          </a:p>
        </p:txBody>
      </p:sp>
    </p:spTree>
    <p:extLst>
      <p:ext uri="{BB962C8B-B14F-4D97-AF65-F5344CB8AC3E}">
        <p14:creationId xmlns:p14="http://schemas.microsoft.com/office/powerpoint/2010/main" val="2967019623"/>
      </p:ext>
    </p:extLst>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43371</TotalTime>
  <Words>1380</Words>
  <Application>Microsoft Macintosh PowerPoint</Application>
  <PresentationFormat>On-screen Show (4:3)</PresentationFormat>
  <Paragraphs>228</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Wingdings</vt:lpstr>
      <vt:lpstr>csc402-ln001</vt:lpstr>
      <vt:lpstr>Parser Generators</vt:lpstr>
      <vt:lpstr>Lex/YACC</vt:lpstr>
      <vt:lpstr>Bottom-Up Parsing – LR(1)</vt:lpstr>
      <vt:lpstr>Bottom-Up Parsing – LR(1)</vt:lpstr>
      <vt:lpstr>Bottom-Up Parsing – LR(1)</vt:lpstr>
      <vt:lpstr>Bottom-Up Parsing – LR(1)</vt:lpstr>
      <vt:lpstr>Bottom-Up Parsing – LR(1)</vt:lpstr>
      <vt:lpstr>Parser Generators</vt:lpstr>
      <vt:lpstr>Parser Generators</vt:lpstr>
      <vt:lpstr>Using Ply</vt:lpstr>
      <vt:lpstr>YACC Specification of Exp0</vt:lpstr>
      <vt:lpstr>Using Ply</vt:lpstr>
      <vt:lpstr>Lex</vt:lpstr>
      <vt:lpstr>Driver</vt:lpstr>
      <vt:lpstr>Running the Parser</vt:lpstr>
      <vt:lpstr>YACC Grammars</vt:lpstr>
      <vt:lpstr>Cuppa1 Grammar</vt:lpstr>
      <vt:lpstr>Actions</vt:lpstr>
      <vt:lpstr>Conflicts</vt:lpstr>
      <vt:lpstr>Conflicts</vt:lpstr>
      <vt:lpstr>Shift/Reduce Conflicts</vt:lpstr>
      <vt:lpstr>Shift/Reduce Conflicts</vt:lpstr>
      <vt:lpstr>Cuppa1</vt:lpstr>
      <vt:lpstr>Cuppa1</vt:lpstr>
      <vt:lpstr>Reduce/Reduce Conflicts</vt:lpstr>
      <vt:lpstr>Reduce/Reduce Conflict Example</vt:lpstr>
      <vt:lpstr>Reduce/Reduce Conflict Example</vt:lpstr>
      <vt:lpstr>Reduce/Reduce Conflict Example</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Look at Rules: Syntax Diagrams</dc:title>
  <dc:creator>Lutz</dc:creator>
  <cp:lastModifiedBy>Lutz Hamel</cp:lastModifiedBy>
  <cp:revision>88</cp:revision>
  <cp:lastPrinted>2011-09-12T09:49:49Z</cp:lastPrinted>
  <dcterms:created xsi:type="dcterms:W3CDTF">2011-09-09T17:36:08Z</dcterms:created>
  <dcterms:modified xsi:type="dcterms:W3CDTF">2022-12-06T22:27:37Z</dcterms:modified>
</cp:coreProperties>
</file>