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256" r:id="rId2"/>
    <p:sldId id="311" r:id="rId3"/>
    <p:sldId id="257" r:id="rId4"/>
    <p:sldId id="258" r:id="rId5"/>
    <p:sldId id="276" r:id="rId6"/>
    <p:sldId id="269" r:id="rId7"/>
    <p:sldId id="26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59" r:id="rId32"/>
    <p:sldId id="260" r:id="rId33"/>
    <p:sldId id="261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4" autoAdjust="0"/>
    <p:restoredTop sz="90965"/>
  </p:normalViewPr>
  <p:slideViewPr>
    <p:cSldViewPr>
      <p:cViewPr>
        <p:scale>
          <a:sx n="130" d="100"/>
          <a:sy n="130" d="100"/>
        </p:scale>
        <p:origin x="216" y="-1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149EA-C02E-DA42-AC5E-1DF4A670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AE56C-8BCF-CE41-9B6F-55260435B190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3F52-E5A9-E14B-995A-B118DFD2A4CB}" type="slidenum">
              <a:rPr lang="en-US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C134-FF22-8548-86DD-876465909284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836FF-966E-494F-A439-8457FC0EFD2C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633-6BD3-294A-8825-9346D53C6232}" type="slidenum">
              <a:rPr lang="en-US"/>
              <a:pPr/>
              <a:t>31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32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4E95-B096-1842-A8EB-5E101A89AA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FB183-69A2-8A40-A306-D38AF509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EF47-75EB-3543-BE57-16068084D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926D-232D-C043-99CA-0DE39A8E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8565E-3901-7C4F-A648-4D6F4E441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7F37-3A21-6A45-8220-EEC76C3C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50E5-3A05-AD45-A534-506D16E51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47AA-F3C7-054C-876E-2B8F9D51E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62C4-86D1-CA43-AB05-D002C82CF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1196-438F-4D4F-80C2-4A9C6058D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640F5-04C1-5F42-B1F0-3A7C45B07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FC72D31-7D26-F145-A7D0-0C8EE4532A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r>
              <a:rPr lang="en-US" dirty="0"/>
              <a:t>Our Exp1bytecode language was so straightforward that the best IR was an abstract representation of the instructions</a:t>
            </a:r>
          </a:p>
          <a:p>
            <a:r>
              <a:rPr lang="en-US" dirty="0"/>
              <a:t>In more complex languages, especially higher-level languages it usually is not possible to design such a simple IR</a:t>
            </a:r>
          </a:p>
          <a:p>
            <a:r>
              <a:rPr lang="en-US" dirty="0"/>
              <a:t>Instead we use Abstract Syntax Trees (ASTs)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1922" y="6258296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Chap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Parser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419600" cy="1071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866900"/>
            <a:ext cx="3536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Notice the shift/reduce conflict!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error is due to the if-then-else</a:t>
            </a:r>
            <a:br>
              <a:rPr lang="en-US" dirty="0"/>
            </a:br>
            <a:r>
              <a:rPr lang="en-US" dirty="0"/>
              <a:t>statement with the optional else.</a:t>
            </a:r>
          </a:p>
          <a:p>
            <a:endParaRPr lang="en-US" dirty="0"/>
          </a:p>
          <a:p>
            <a:r>
              <a:rPr lang="en-US" dirty="0"/>
              <a:t>The default action for shift/reduce conflicts</a:t>
            </a:r>
          </a:p>
          <a:p>
            <a:r>
              <a:rPr lang="en-US" dirty="0"/>
              <a:t>is to always </a:t>
            </a:r>
            <a:r>
              <a:rPr lang="en-US" b="1" dirty="0"/>
              <a:t>shift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That is exactly right for us!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981"/>
          <a:stretch/>
        </p:blipFill>
        <p:spPr>
          <a:xfrm>
            <a:off x="304800" y="2667000"/>
            <a:ext cx="4495800" cy="2184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49969"/>
            <a:ext cx="4356100" cy="8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3287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frontend is a parser that 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Constructs an AST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Fills out some rudimentary information in a symbol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500" y="3568700"/>
            <a:ext cx="472437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State: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__(self):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self.initialize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initialize(self):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symbol table to hold variable-value associations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self.symbol_table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{}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when done parsing this variable will hold our AST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self.AST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None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state = State()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00" y="312420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cuppa1_state.py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619500"/>
            <a:ext cx="2648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the State to maintain</a:t>
            </a:r>
            <a:br>
              <a:rPr lang="en-US" dirty="0"/>
            </a:br>
            <a:r>
              <a:rPr lang="en-US" dirty="0"/>
              <a:t>the program AST and a symbol</a:t>
            </a:r>
            <a:br>
              <a:rPr lang="en-US" dirty="0"/>
            </a:br>
            <a:r>
              <a:rPr lang="en-US" dirty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74516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AST: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943100"/>
            <a:ext cx="46474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p_stmt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ID '='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GET ID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PUT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WHILE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IF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| '{'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'}'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'='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assign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'while'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while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6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'{'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block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"unexpected symbol {}"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.format(p[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3100" y="2006600"/>
            <a:ext cx="203132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p_opt_else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ELSE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78500" y="3886200"/>
            <a:ext cx="13388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'empty :'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,)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02200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Consider:</a:t>
            </a:r>
          </a:p>
          <a:p>
            <a:r>
              <a:rPr lang="en-US" sz="1000" dirty="0" err="1"/>
              <a:t>stmt</a:t>
            </a:r>
            <a:r>
              <a:rPr lang="en-US" sz="1000" dirty="0"/>
              <a:t> : ID '='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opt_semi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Gives rise to the following actions: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p[0] = 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assign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])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state.symbol_table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[p[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None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11300" y="6400800"/>
            <a:ext cx="4532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Consider the rule: IF '(' </a:t>
            </a:r>
            <a:r>
              <a:rPr lang="en-US" sz="1000" dirty="0" err="1"/>
              <a:t>exp</a:t>
            </a:r>
            <a:r>
              <a:rPr lang="en-US" sz="1000" dirty="0"/>
              <a:t> ')' 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/>
              <a:t>opt_else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What does the tuple tree look like for the various shapes of the ‘if’ statement?</a:t>
            </a:r>
          </a:p>
        </p:txBody>
      </p:sp>
    </p:spTree>
    <p:extLst>
      <p:ext uri="{BB962C8B-B14F-4D97-AF65-F5344CB8AC3E}">
        <p14:creationId xmlns:p14="http://schemas.microsoft.com/office/powerpoint/2010/main" val="146506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AST: Statement Lists &amp; Programs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01800"/>
            <a:ext cx="23230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p_prog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program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state.AST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200" y="3124200"/>
            <a:ext cx="297389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p_stmt_list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          | </a:t>
            </a:r>
            <a:r>
              <a:rPr lang="mr-IN" sz="12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seq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sz="12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300" y="5448300"/>
            <a:ext cx="163057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empty :</a:t>
            </a: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,)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932672" y="41910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1300" y="4165600"/>
            <a:ext cx="2864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lists are ‘nil’ terminated</a:t>
            </a:r>
          </a:p>
          <a:p>
            <a:r>
              <a:rPr lang="en-US" dirty="0"/>
              <a:t>‘</a:t>
            </a:r>
            <a:r>
              <a:rPr lang="en-US" dirty="0" err="1"/>
              <a:t>seq</a:t>
            </a:r>
            <a:r>
              <a:rPr lang="en-US" dirty="0"/>
              <a:t>’ terms.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2438400" y="24384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8700" y="2349500"/>
            <a:ext cx="322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</a:t>
            </a:r>
            <a:r>
              <a:rPr lang="en-US"/>
              <a:t>the constructed </a:t>
            </a:r>
            <a:r>
              <a:rPr lang="en-US" dirty="0"/>
              <a:t>AST in the state!</a:t>
            </a:r>
          </a:p>
        </p:txBody>
      </p:sp>
    </p:spTree>
    <p:extLst>
      <p:ext uri="{BB962C8B-B14F-4D97-AF65-F5344CB8AC3E}">
        <p14:creationId xmlns:p14="http://schemas.microsoft.com/office/powerpoint/2010/main" val="196401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AST: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4572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" y="1612900"/>
            <a:ext cx="172354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p_binop_exp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PLUS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MINUS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   |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TIMES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s-ES_tradnl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DIVIDE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EQ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LE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995521"/>
            <a:ext cx="5801588" cy="57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p_integer_exp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INTEGER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integer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p_id_exp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: ID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id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p_paren_exp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: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paren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p_uminus_exp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MINUS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%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prec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UMINUS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uminus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p_not_exp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NOT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not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17500" y="3797300"/>
            <a:ext cx="1827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should look familiar,</a:t>
            </a:r>
          </a:p>
          <a:p>
            <a:r>
              <a:rPr lang="en-US" sz="1000" dirty="0"/>
              <a:t>same structure as for the </a:t>
            </a:r>
            <a:br>
              <a:rPr lang="en-US" sz="1000" dirty="0"/>
            </a:br>
            <a:r>
              <a:rPr lang="en-US" sz="1000" dirty="0"/>
              <a:t>expressions in exp1bytecode</a:t>
            </a:r>
          </a:p>
          <a:p>
            <a:r>
              <a:rPr lang="en-US" sz="1000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80681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019800" cy="1199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730500"/>
            <a:ext cx="6642100" cy="36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5998"/>
            <a:ext cx="5943600" cy="41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2500"/>
            <a:ext cx="6337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6300"/>
            <a:ext cx="7899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7666"/>
            <a:ext cx="7543800" cy="32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BC4D-281D-C64F-A48E-D70871C8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FF63-3903-C747-827B-8C6E10F1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5</a:t>
            </a:r>
          </a:p>
        </p:txBody>
      </p:sp>
    </p:spTree>
    <p:extLst>
      <p:ext uri="{BB962C8B-B14F-4D97-AF65-F5344CB8AC3E}">
        <p14:creationId xmlns:p14="http://schemas.microsoft.com/office/powerpoint/2010/main" val="824977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recursive structure of trees gives rise to an elegant way of processing trees: </a:t>
            </a:r>
            <a:r>
              <a:rPr lang="en-US" i="1" dirty="0"/>
              <a:t>tree walking</a:t>
            </a:r>
            <a:r>
              <a:rPr lang="en-US" dirty="0"/>
              <a:t>. </a:t>
            </a:r>
          </a:p>
          <a:p>
            <a:r>
              <a:rPr lang="en-US" dirty="0"/>
              <a:t>A tree walker typically starts at the root node and traverses the tree in a depth first manner.</a:t>
            </a:r>
          </a:p>
        </p:txBody>
      </p:sp>
    </p:spTree>
    <p:extLst>
      <p:ext uri="{BB962C8B-B14F-4D97-AF65-F5344CB8AC3E}">
        <p14:creationId xmlns:p14="http://schemas.microsoft.com/office/powerpoint/2010/main" val="178328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2536048" cy="244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59" y="2590800"/>
            <a:ext cx="5962650" cy="616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59" y="3500604"/>
            <a:ext cx="5962650" cy="1864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3F8BF-BBE0-D242-9C7A-86D2FFD24FE6}"/>
              </a:ext>
            </a:extLst>
          </p:cNvPr>
          <p:cNvSpPr txBox="1"/>
          <p:nvPr/>
        </p:nvSpPr>
        <p:spPr>
          <a:xfrm>
            <a:off x="3675888" y="224028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3*2+4</a:t>
            </a:r>
          </a:p>
        </p:txBody>
      </p:sp>
    </p:spTree>
    <p:extLst>
      <p:ext uri="{BB962C8B-B14F-4D97-AF65-F5344CB8AC3E}">
        <p14:creationId xmlns:p14="http://schemas.microsoft.com/office/powerpoint/2010/main" val="51624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152400" y="914400"/>
            <a:ext cx="3810000" cy="42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268"/>
          <a:stretch/>
        </p:blipFill>
        <p:spPr>
          <a:xfrm>
            <a:off x="5292725" y="2186261"/>
            <a:ext cx="2393950" cy="111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202" r="3700"/>
          <a:stretch/>
        </p:blipFill>
        <p:spPr>
          <a:xfrm>
            <a:off x="3810000" y="4744882"/>
            <a:ext cx="5257800" cy="20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83882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3048000" cy="78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05000"/>
            <a:ext cx="5962650" cy="61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14804"/>
            <a:ext cx="5962650" cy="18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6057900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just interpreted the expression tree!!!</a:t>
            </a:r>
          </a:p>
        </p:txBody>
      </p:sp>
    </p:spTree>
    <p:extLst>
      <p:ext uri="{BB962C8B-B14F-4D97-AF65-F5344CB8AC3E}">
        <p14:creationId xmlns:p14="http://schemas.microsoft.com/office/powerpoint/2010/main" val="161925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ASTs: </a:t>
            </a:r>
            <a:br>
              <a:rPr lang="en-US" dirty="0"/>
            </a:br>
            <a:r>
              <a:rPr lang="en-US" dirty="0"/>
              <a:t>Tree Walking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Notice that this scheme mimics what we did in the syntax directed interpretation schema,</a:t>
            </a:r>
          </a:p>
          <a:p>
            <a:r>
              <a:rPr lang="en-US" dirty="0"/>
              <a:t>But now we interpret an expression tree rather than the implicit tree constructed by the parser.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simple tree walker for our expression tree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228600" y="1981200"/>
            <a:ext cx="3810000" cy="4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walkers exist completely separately from the AST.</a:t>
            </a:r>
          </a:p>
          <a:p>
            <a:r>
              <a:rPr lang="en-US" dirty="0"/>
              <a:t>Tree walkers plug into the AST and process it using their node functions.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25" y="2971800"/>
            <a:ext cx="47463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is nothing to prevent us from plugging in multiple walkers during the processing of an AST, each performing a distinct phase of the processing.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98825"/>
            <a:ext cx="54483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2438400"/>
            <a:ext cx="728749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043714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14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3092" y="1171417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4500"/>
            <a:ext cx="3219450" cy="127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5" y="3291266"/>
            <a:ext cx="3099179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972428"/>
            <a:ext cx="2997200" cy="1683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524000"/>
            <a:ext cx="4508500" cy="3884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10103"/>
            <a:ext cx="2628900" cy="167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97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sz="2600"/>
              <a:t>One way to think about ASTs is as parse trees with all the derivation information deleted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757745"/>
            <a:ext cx="7226300" cy="37192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Interpreter for Cuppa1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0" y="1524000"/>
            <a:ext cx="3605770" cy="488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03" y="2257583"/>
            <a:ext cx="308759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59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Pretty Printer with a Twist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pretty printer will do the following things:</a:t>
            </a:r>
          </a:p>
          <a:p>
            <a:pPr lvl="1"/>
            <a:r>
              <a:rPr lang="en-US" dirty="0"/>
              <a:t>It will read the Cuppa1 programs and construct an AST</a:t>
            </a:r>
          </a:p>
          <a:p>
            <a:pPr lvl="1"/>
            <a:r>
              <a:rPr lang="en-US" dirty="0"/>
              <a:t>It will compute whether a particular variable is used in the program</a:t>
            </a:r>
          </a:p>
          <a:p>
            <a:pPr lvl="1"/>
            <a:r>
              <a:rPr lang="en-US" dirty="0"/>
              <a:t>It will output a pretty printed version of the input script but </a:t>
            </a:r>
            <a:r>
              <a:rPr lang="en-US" u="sng" dirty="0"/>
              <a:t>will flag assignment/get statements to variables which are not used in the program</a:t>
            </a:r>
          </a:p>
          <a:p>
            <a:pPr marL="0" indent="0">
              <a:buNone/>
            </a:pPr>
            <a:endParaRPr lang="en-US" sz="20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This cannot be accomplished in a syntax directed manner </a:t>
            </a:r>
            <a:r>
              <a:rPr lang="mr-IN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–</a:t>
            </a:r>
            <a:r>
              <a:rPr lang="en-US" sz="2000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therefore we need the AST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PrettyPrinting</a:t>
            </a:r>
            <a:r>
              <a:rPr lang="en-US" dirty="0"/>
              <a:t> the Language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72125" y="1447800"/>
            <a:ext cx="143827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 err="1"/>
              <a:t>i</a:t>
            </a:r>
            <a:r>
              <a:rPr lang="en-US" dirty="0"/>
              <a:t> = x;</a:t>
            </a:r>
          </a:p>
          <a:p>
            <a:r>
              <a:rPr lang="en-US" dirty="0"/>
              <a:t>while (1 &lt;= x) {</a:t>
            </a:r>
          </a:p>
          <a:p>
            <a:r>
              <a:rPr lang="en-US" dirty="0"/>
              <a:t>       put x;</a:t>
            </a:r>
          </a:p>
          <a:p>
            <a:r>
              <a:rPr lang="en-US" dirty="0"/>
              <a:t>       x = x - 1;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334000" y="3429000"/>
            <a:ext cx="2125663" cy="2519363"/>
            <a:chOff x="3696" y="2400"/>
            <a:chExt cx="1339" cy="1587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696" y="2985"/>
              <a:ext cx="1339" cy="10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get x</a:t>
              </a:r>
            </a:p>
            <a:p>
              <a:r>
                <a:rPr lang="en-US"/>
                <a:t>i = x</a:t>
              </a:r>
              <a:r>
                <a:rPr lang="en-US">
                  <a:solidFill>
                    <a:srgbClr val="FF0000"/>
                  </a:solidFill>
                </a:rPr>
                <a:t>  // -- var i unused -- </a:t>
              </a:r>
            </a:p>
            <a:p>
              <a:r>
                <a:rPr lang="en-US"/>
                <a:t>while ( 1 &lt;= x )</a:t>
              </a:r>
            </a:p>
            <a:p>
              <a:r>
                <a:rPr lang="en-US"/>
                <a:t>{</a:t>
              </a:r>
            </a:p>
            <a:p>
              <a:r>
                <a:rPr lang="en-US"/>
                <a:t>     put x</a:t>
              </a:r>
            </a:p>
            <a:p>
              <a:r>
                <a:rPr lang="en-US"/>
                <a:t>     x = x - 1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4176" y="2400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1325" y="6096000"/>
            <a:ext cx="820045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 2" charset="0"/>
              </a:rPr>
              <a:t> We need an IR because usage will always occur after definition – cannot be</a:t>
            </a:r>
            <a:br>
              <a:rPr lang="en-US" sz="1800" dirty="0">
                <a:sym typeface="Wingdings 2" charset="0"/>
              </a:rPr>
            </a:br>
            <a:r>
              <a:rPr lang="en-US" sz="1800" dirty="0">
                <a:sym typeface="Wingdings 2" charset="0"/>
              </a:rPr>
              <a:t>     handled by a syntax directed pretty printer.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35100"/>
            <a:ext cx="2438400" cy="4548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Pretty Printer is a Translator!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Pretty Printer with a Twist fits neatly into our translator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input file and construct AST/Collect info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output code, flagging unused assignments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65" y="4114800"/>
            <a:ext cx="8605935" cy="923754"/>
            <a:chOff x="203826" y="1676400"/>
            <a:chExt cx="10073985" cy="1136928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 flipV="1">
            <a:off x="4572000" y="5105400"/>
            <a:ext cx="27964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81400" y="5715000"/>
            <a:ext cx="28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Variable definition/usage </a:t>
            </a:r>
            <a:r>
              <a:rPr lang="en-US" dirty="0"/>
              <a:t>analysis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Printer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981700" cy="300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00" y="5816600"/>
            <a:ext cx="230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+ 2 Tree Walkers</a:t>
            </a:r>
          </a:p>
        </p:txBody>
      </p:sp>
    </p:spTree>
    <p:extLst>
      <p:ext uri="{BB962C8B-B14F-4D97-AF65-F5344CB8AC3E}">
        <p14:creationId xmlns:p14="http://schemas.microsoft.com/office/powerpoint/2010/main" val="210483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pass of the pretty printer walks the AST and looks for variables in expressions</a:t>
            </a:r>
          </a:p>
          <a:p>
            <a:pPr lvl="1"/>
            <a:r>
              <a:rPr lang="en-US" dirty="0"/>
              <a:t>only those count as usage points. </a:t>
            </a:r>
          </a:p>
          <a:p>
            <a:r>
              <a:rPr lang="en-US" dirty="0"/>
              <a:t>A peek at the tree walker for the first pass,</a:t>
            </a:r>
            <a:br>
              <a:rPr lang="en-US" dirty="0"/>
            </a:br>
            <a:r>
              <a:rPr lang="en-US" dirty="0"/>
              <a:t>   cuppa1_pp1_walk.py</a:t>
            </a:r>
            <a:br>
              <a:rPr lang="en-US" dirty="0"/>
            </a:br>
            <a:r>
              <a:rPr lang="en-US" dirty="0"/>
              <a:t>shows that it literally just walks the tree doing nothing until it finds a variable in an expression. </a:t>
            </a:r>
          </a:p>
          <a:p>
            <a:r>
              <a:rPr lang="en-US" dirty="0"/>
              <a:t>If it finds a variable in an expression then the node function for </a:t>
            </a:r>
            <a:r>
              <a:rPr lang="en-US" dirty="0" err="1"/>
              <a:t>id_exp</a:t>
            </a:r>
            <a:r>
              <a:rPr lang="en-US" dirty="0"/>
              <a:t> marks the variable in the symbol table as used,</a:t>
            </a:r>
          </a:p>
        </p:txBody>
      </p:sp>
    </p:spTree>
    <p:extLst>
      <p:ext uri="{BB962C8B-B14F-4D97-AF65-F5344CB8AC3E}">
        <p14:creationId xmlns:p14="http://schemas.microsoft.com/office/powerpoint/2010/main" val="76109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819400" cy="104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2571750" cy="117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4425950" cy="1307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44488" y="2980706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Walking the Tree!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67" y="3549810"/>
            <a:ext cx="2978150" cy="732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86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5641"/>
            <a:ext cx="5511800" cy="1467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9600" y="21484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 bwMode="auto">
          <a:xfrm rot="20081653">
            <a:off x="3371782" y="4017734"/>
            <a:ext cx="304800" cy="513773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1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Recall that when the frontend finds a definition of a variable as an</a:t>
            </a:r>
          </a:p>
          <a:p>
            <a:pPr lvl="1"/>
            <a:r>
              <a:rPr lang="en-US" dirty="0"/>
              <a:t>assignment statement or a</a:t>
            </a:r>
          </a:p>
          <a:p>
            <a:pPr lvl="1"/>
            <a:r>
              <a:rPr lang="en-US" dirty="0"/>
              <a:t>get statement </a:t>
            </a:r>
          </a:p>
          <a:p>
            <a:r>
              <a:rPr lang="en-US" dirty="0"/>
              <a:t>it enters the variable into the symbol table and initializes it with None.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9" y="3276600"/>
            <a:ext cx="3507211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5486400" y="5334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496296" y="5943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PP1: Variable Usage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141"/>
            <a:ext cx="4324350" cy="214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087662"/>
            <a:ext cx="4241800" cy="1892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9" y="1876301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tree walker</a:t>
            </a:r>
          </a:p>
        </p:txBody>
      </p:sp>
    </p:spTree>
    <p:extLst>
      <p:ext uri="{BB962C8B-B14F-4D97-AF65-F5344CB8AC3E}">
        <p14:creationId xmlns:p14="http://schemas.microsoft.com/office/powerpoint/2010/main" val="4743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Because every valid program has a parse tree, it is always possible to construct an AST for every valid input program.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In this way ASTs are the IR of choice because it doesn</a:t>
            </a:r>
            <a:r>
              <a:rPr lang="en-US" sz="2600" dirty="0">
                <a:latin typeface="Arial"/>
              </a:rPr>
              <a:t>’</a:t>
            </a:r>
            <a:r>
              <a:rPr lang="en-US" sz="2600" dirty="0"/>
              <a:t>t matter how complex the input language, there will always be an AST representation.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Besides being derived from the parse tree, AST design typically follows three rules of thumb: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Dense</a:t>
            </a:r>
            <a:r>
              <a:rPr lang="en-US" sz="2200" dirty="0"/>
              <a:t>: no unnecessary nodes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Convenient</a:t>
            </a:r>
            <a:r>
              <a:rPr lang="en-US" sz="2200" dirty="0"/>
              <a:t>: easy to understand, easy to process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Meaningful</a:t>
            </a:r>
            <a:r>
              <a:rPr lang="en-US" sz="2200" dirty="0"/>
              <a:t>: emphasize the operators, operands, and the relationship between them; emphasize the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tree walker for the second pass walks the AST and compiles a formatted string that represents the pretty printed program.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2667000" cy="172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48200" y="355572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that programs are nil terminated</a:t>
            </a:r>
            <a:br>
              <a:rPr lang="en-US" dirty="0"/>
            </a:br>
            <a:r>
              <a:rPr lang="en-US" dirty="0" err="1"/>
              <a:t>Seq</a:t>
            </a:r>
            <a:r>
              <a:rPr lang="en-US" dirty="0"/>
              <a:t> lists of statements: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3" y="4267200"/>
            <a:ext cx="2184400" cy="14859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 bwMode="auto">
          <a:xfrm>
            <a:off x="2170216" y="4853583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399" y="5450774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 the string</a:t>
            </a:r>
          </a:p>
          <a:p>
            <a:r>
              <a:rPr lang="en-US" dirty="0"/>
              <a:t>for </a:t>
            </a:r>
            <a:r>
              <a:rPr lang="en-US" dirty="0" err="1"/>
              <a:t>stmt</a:t>
            </a:r>
            <a:r>
              <a:rPr lang="en-US" dirty="0"/>
              <a:t> with the string from </a:t>
            </a:r>
            <a:br>
              <a:rPr lang="en-US" dirty="0"/>
            </a:br>
            <a:r>
              <a:rPr lang="en-US" dirty="0"/>
              <a:t>the rest of the </a:t>
            </a:r>
            <a:r>
              <a:rPr lang="en-US" dirty="0" err="1"/>
              <a:t>Seq</a:t>
            </a:r>
            <a:r>
              <a:rPr lang="en-US" dirty="0"/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269085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PP2: Pretty Print Tree Walker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00200"/>
            <a:ext cx="3632200" cy="188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6" y="4038600"/>
            <a:ext cx="4216400" cy="20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48077"/>
            <a:ext cx="3937000" cy="1627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55023" y="6424551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Indent() and </a:t>
            </a:r>
            <a:r>
              <a:rPr lang="en-US" dirty="0" err="1"/>
              <a:t>indent_level</a:t>
            </a:r>
            <a:r>
              <a:rPr lang="en-US" dirty="0"/>
              <a:t> keep track of the code indentation for formatting purposes.</a:t>
            </a:r>
          </a:p>
        </p:txBody>
      </p:sp>
    </p:spTree>
    <p:extLst>
      <p:ext uri="{BB962C8B-B14F-4D97-AF65-F5344CB8AC3E}">
        <p14:creationId xmlns:p14="http://schemas.microsoft.com/office/powerpoint/2010/main" val="1000493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Function of 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3975677" cy="487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93278" y="2576945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level function</a:t>
            </a:r>
          </a:p>
        </p:txBody>
      </p:sp>
    </p:spTree>
    <p:extLst>
      <p:ext uri="{BB962C8B-B14F-4D97-AF65-F5344CB8AC3E}">
        <p14:creationId xmlns:p14="http://schemas.microsoft.com/office/powerpoint/2010/main" val="2637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620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97" y="2006930"/>
            <a:ext cx="21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pretty printer</a:t>
            </a:r>
          </a:p>
        </p:txBody>
      </p:sp>
    </p:spTree>
    <p:extLst>
      <p:ext uri="{BB962C8B-B14F-4D97-AF65-F5344CB8AC3E}">
        <p14:creationId xmlns:p14="http://schemas.microsoft.com/office/powerpoint/2010/main" val="1803413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5</a:t>
            </a:r>
          </a:p>
          <a:p>
            <a:r>
              <a:rPr lang="en-US"/>
              <a:t>Midterm </a:t>
            </a:r>
            <a:r>
              <a:rPr lang="en-US" dirty="0"/>
              <a:t>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12508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Representation of 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convenient way to represent AST nodes is with the following structure,</a:t>
            </a:r>
          </a:p>
          <a:p>
            <a:pPr lvl="1"/>
            <a:r>
              <a:rPr lang="en-US" dirty="0"/>
              <a:t>(TYPE [, child1, child2,...]) </a:t>
            </a:r>
          </a:p>
          <a:p>
            <a:r>
              <a:rPr lang="en-US" dirty="0"/>
              <a:t>A tree node is a tuple where the first component represents the type or name of the node followed by zero or more components each representing a child of the current node.</a:t>
            </a:r>
          </a:p>
          <a:p>
            <a:r>
              <a:rPr lang="en-US" dirty="0"/>
              <a:t>Consider the abstract syntax tree for + x - y x,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3225"/>
            <a:ext cx="2667000" cy="25019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429000" y="4953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0834" b="2149"/>
          <a:stretch/>
        </p:blipFill>
        <p:spPr>
          <a:xfrm>
            <a:off x="4584699" y="4249366"/>
            <a:ext cx="4223163" cy="551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5029200"/>
            <a:ext cx="4533901" cy="12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next language is a simple high-level language that supports structured programming with ‘if’ and ‘while’ statements.</a:t>
            </a:r>
          </a:p>
          <a:p>
            <a:r>
              <a:rPr lang="en-US" dirty="0"/>
              <a:t>However, it has no scoping and no explicit variable declarations.</a:t>
            </a:r>
          </a:p>
        </p:txBody>
      </p:sp>
    </p:spTree>
    <p:extLst>
      <p:ext uri="{BB962C8B-B14F-4D97-AF65-F5344CB8AC3E}">
        <p14:creationId xmlns:p14="http://schemas.microsoft.com/office/powerpoint/2010/main" val="37564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2" y="1524000"/>
            <a:ext cx="2692658" cy="5022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Cuppa1 </a:t>
            </a:r>
            <a:r>
              <a:rPr lang="en-US" dirty="0"/>
              <a:t>Language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1828800"/>
            <a:ext cx="144194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/>
              <a:t>while (1 &lt;=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put x;</a:t>
            </a:r>
          </a:p>
          <a:p>
            <a:r>
              <a:rPr lang="en-US" dirty="0"/>
              <a:t>        x = x - 1;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Left Arrow 3"/>
          <p:cNvSpPr/>
          <p:nvPr/>
        </p:nvSpPr>
        <p:spPr bwMode="auto">
          <a:xfrm rot="20493903">
            <a:off x="2549107" y="4419282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4264223"/>
            <a:ext cx="15888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Infix Expressions!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382486"/>
            <a:ext cx="3790950" cy="1243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67200" y="5016500"/>
            <a:ext cx="247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Precedence &amp; Associativity Table:</a:t>
            </a:r>
          </a:p>
        </p:txBody>
      </p:sp>
    </p:spTree>
    <p:extLst>
      <p:ext uri="{BB962C8B-B14F-4D97-AF65-F5344CB8AC3E}">
        <p14:creationId xmlns:p14="http://schemas.microsoft.com/office/powerpoint/2010/main" val="171483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99060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371600"/>
            <a:ext cx="365677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grammar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cuppa1_lex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set precedence and associativity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NOTE: all arithmetic operator need to have tokens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      so that we can put them into the precedence table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precedence = (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right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'UMINUS'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program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ID '='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GET ID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PUT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WHILE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IF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| '{'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'}'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ELSE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: ';'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/>
              <a:t>…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501871" y="3429000"/>
            <a:ext cx="2803973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…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PLUS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MINUS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TIMES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s-ES_tradnl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DIVIDE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EQ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LE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de-DE" sz="800" dirty="0">
                <a:solidFill>
                  <a:srgbClr val="A90E1A"/>
                </a:solidFill>
                <a:latin typeface="Courier" charset="0"/>
              </a:rPr>
              <a:t>        | INTEGER</a:t>
            </a:r>
            <a:endParaRPr lang="de-DE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| ID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MINUS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%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prec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UMINUS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NOT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### build the parser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()</a:t>
            </a:r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200660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Parser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8992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Cuppa1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0" y="1739900"/>
            <a:ext cx="229421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get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'GET'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put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'PUT'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if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'IF'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else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'ELSE'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'while'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'WHILE'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not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'{'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'}'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tokens = [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'INTEGER'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'ID'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] </a:t>
            </a:r>
            <a:r>
              <a:rPr lang="mr-IN" sz="8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t_PLUS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t_MINUS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'-'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t_TIMES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t_DIVIDE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t_EQ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t_LE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'&lt;='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/>
              <a:t>…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3352800"/>
            <a:ext cx="438774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b="1" dirty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sz="800" b="1" dirty="0">
              <a:solidFill>
                <a:srgbClr val="0F7001"/>
              </a:solidFill>
              <a:latin typeface="Courier-Bold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t_ID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'ID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t_INTEGER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t_COMMENT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'//.*'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"Illegal character %s"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t.lexer.skip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59500" y="111760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cuppa1_lex.py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14630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084562607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88951</TotalTime>
  <Words>2570</Words>
  <Application>Microsoft Macintosh PowerPoint</Application>
  <PresentationFormat>On-screen Show (4:3)</PresentationFormat>
  <Paragraphs>412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Courier</vt:lpstr>
      <vt:lpstr>Courier-Bold</vt:lpstr>
      <vt:lpstr>Courier-Oblique</vt:lpstr>
      <vt:lpstr>Menlo-Regular</vt:lpstr>
      <vt:lpstr>Wingdings</vt:lpstr>
      <vt:lpstr>csc402-ln002</vt:lpstr>
      <vt:lpstr>Abstract Syntax Trees</vt:lpstr>
      <vt:lpstr>Reading</vt:lpstr>
      <vt:lpstr>Abstract Syntax Trees</vt:lpstr>
      <vt:lpstr>Abstract Syntax Trees</vt:lpstr>
      <vt:lpstr>Tuple Representation of ASTs</vt:lpstr>
      <vt:lpstr>The Cuppa1 Language</vt:lpstr>
      <vt:lpstr>The Cuppa1 Language</vt:lpstr>
      <vt:lpstr>The Cuppa1 Language</vt:lpstr>
      <vt:lpstr>The Cuppa1 Language</vt:lpstr>
      <vt:lpstr>Testing our Parser</vt:lpstr>
      <vt:lpstr>The Cuppa1 Frontend</vt:lpstr>
      <vt:lpstr>AST: Statements</vt:lpstr>
      <vt:lpstr>AST: Statement Lists &amp; Programs</vt:lpstr>
      <vt:lpstr>AST: Expressions </vt:lpstr>
      <vt:lpstr>Running the Frontend</vt:lpstr>
      <vt:lpstr>Running the Frontend</vt:lpstr>
      <vt:lpstr>Running the Frontend</vt:lpstr>
      <vt:lpstr>Running the Frontend</vt:lpstr>
      <vt:lpstr>Running the Frontend</vt:lpstr>
      <vt:lpstr>Processing ASTs:  Tree Walking</vt:lpstr>
      <vt:lpstr>Processing ASTs:  Tree Walking</vt:lpstr>
      <vt:lpstr>Processing ASTs:  Tree Walking</vt:lpstr>
      <vt:lpstr>Processing ASTs:  Tree Walking</vt:lpstr>
      <vt:lpstr>Processing ASTs:  Tree Walking</vt:lpstr>
      <vt:lpstr>Tree Walkers are Plug'n Play</vt:lpstr>
      <vt:lpstr>Tree Walkers are Plug'n Play</vt:lpstr>
      <vt:lpstr>An Interpreter for Cuppa1</vt:lpstr>
      <vt:lpstr>An Interpreter for Cuppa1</vt:lpstr>
      <vt:lpstr>An Interpreter for Cuppa1</vt:lpstr>
      <vt:lpstr>An Interpreter for Cuppa1</vt:lpstr>
      <vt:lpstr>A Pretty Printer with a Twist</vt:lpstr>
      <vt:lpstr>PrettyPrinting the Language</vt:lpstr>
      <vt:lpstr>The Pretty Printer is a Translator!</vt:lpstr>
      <vt:lpstr>Pretty Printer Architecture</vt:lpstr>
      <vt:lpstr>PP1: Variable Usage</vt:lpstr>
      <vt:lpstr>PP1: Variable Usage</vt:lpstr>
      <vt:lpstr>PP1: Variable Usage</vt:lpstr>
      <vt:lpstr>PP1: Variable Usage</vt:lpstr>
      <vt:lpstr>PP1: Variable Usage</vt:lpstr>
      <vt:lpstr>PP2: Pretty Print Tree Walker</vt:lpstr>
      <vt:lpstr>PP2: Pretty Print Tree Walker</vt:lpstr>
      <vt:lpstr>Top Level Function of PP</vt:lpstr>
      <vt:lpstr>The Cuppa1 PP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106</cp:revision>
  <cp:lastPrinted>2019-10-07T10:05:08Z</cp:lastPrinted>
  <dcterms:created xsi:type="dcterms:W3CDTF">2011-09-27T16:15:36Z</dcterms:created>
  <dcterms:modified xsi:type="dcterms:W3CDTF">2020-10-28T13:49:58Z</dcterms:modified>
</cp:coreProperties>
</file>