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8"/>
  </p:notesMasterIdLst>
  <p:sldIdLst>
    <p:sldId id="292" r:id="rId2"/>
    <p:sldId id="317" r:id="rId3"/>
    <p:sldId id="296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8" r:id="rId17"/>
    <p:sldId id="306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0965"/>
  </p:normalViewPr>
  <p:slideViewPr>
    <p:cSldViewPr>
      <p:cViewPr>
        <p:scale>
          <a:sx n="120" d="100"/>
          <a:sy n="120" d="100"/>
        </p:scale>
        <p:origin x="768" y="-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language.</a:t>
            </a:r>
          </a:p>
          <a:p>
            <a:r>
              <a:rPr lang="en-US" dirty="0"/>
              <a:t>Here we will look at a basic compiler that translates Cuppa1 programs into exp1bytecode.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0255" y="5957455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Our basic compiler consists of:</a:t>
            </a:r>
          </a:p>
          <a:p>
            <a:pPr lvl="1"/>
            <a:r>
              <a:rPr lang="en-US" dirty="0"/>
              <a:t>The Cuppa1 frontend</a:t>
            </a:r>
          </a:p>
          <a:p>
            <a:pPr lvl="1"/>
            <a:r>
              <a:rPr lang="en-US" dirty="0"/>
              <a:t>A code generation tree walker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Pattern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program,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64"/>
          <a:stretch/>
        </p:blipFill>
        <p:spPr>
          <a:xfrm>
            <a:off x="152400" y="2362200"/>
            <a:ext cx="4114800" cy="89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6600"/>
            <a:ext cx="3962400" cy="1415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57400"/>
            <a:ext cx="3962400" cy="321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5757862"/>
            <a:ext cx="4851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apply our pattern translations to generate Exp1bytecode: </a:t>
            </a:r>
          </a:p>
        </p:txBody>
      </p:sp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code.</a:t>
            </a:r>
          </a:p>
          <a:p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  <a:r>
              <a:rPr lang="en-US" dirty="0"/>
              <a:t> and Cuppa1 expression patterns will generate Exp1bytecode expressions returned as </a:t>
            </a:r>
            <a:r>
              <a:rPr lang="en-US" i="1" dirty="0"/>
              <a:t>strings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reason for this will become clear later when we look at optimizations in this compiler.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('get', name) =&gt; input &lt;name&gt;;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32512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get</a:t>
            </a:r>
          </a:p>
          <a:p>
            <a:r>
              <a:rPr lang="en-US" dirty="0"/>
              <a:t>statement demands that we also generate the </a:t>
            </a:r>
          </a:p>
          <a:p>
            <a:r>
              <a:rPr lang="en-US" dirty="0"/>
              <a:t>semicolon as part of the translation,</a:t>
            </a:r>
          </a:p>
          <a:p>
            <a:r>
              <a:rPr lang="en-US" dirty="0"/>
              <a:t>we delay this until we generate the actual </a:t>
            </a:r>
          </a:p>
          <a:p>
            <a:r>
              <a:rPr lang="en-US" dirty="0"/>
              <a:t>machine 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436" y="5805055"/>
            <a:ext cx="46858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use Python’s ability to do pattern matching on tuples!</a:t>
            </a:r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/>
              <a:t>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52"/>
          <a:stretch/>
        </p:blipFill>
        <p:spPr>
          <a:xfrm>
            <a:off x="1257300" y="3581400"/>
            <a:ext cx="44577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/>
          <p:cNvSpPr/>
          <p:nvPr/>
        </p:nvSpPr>
        <p:spPr bwMode="auto">
          <a:xfrm>
            <a:off x="4076700" y="457200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53250"/>
            <a:ext cx="3876675" cy="2909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01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 for </a:t>
            </a:r>
            <a:r>
              <a:rPr lang="en-US" dirty="0" err="1"/>
              <a:t>binops</a:t>
            </a:r>
            <a:r>
              <a:rPr lang="en-US" dirty="0"/>
              <a:t>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03" y="1757561"/>
            <a:ext cx="372110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3" y="3942915"/>
            <a:ext cx="6223000" cy="273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remains to be looked at is how the tree walker deals with </a:t>
            </a:r>
            <a:r>
              <a:rPr lang="en-US" dirty="0" err="1"/>
              <a:t>Seq</a:t>
            </a:r>
            <a:r>
              <a:rPr lang="en-US" dirty="0"/>
              <a:t> nodes since they act as the glue between the statements in the AST we saw above. </a:t>
            </a:r>
          </a:p>
          <a:p>
            <a:r>
              <a:rPr lang="en-US" dirty="0"/>
              <a:t>Related to this is how the walker deals with Nil nodes in a statement sequence since </a:t>
            </a:r>
            <a:r>
              <a:rPr lang="en-US" dirty="0" err="1"/>
              <a:t>Seq</a:t>
            </a:r>
            <a:r>
              <a:rPr lang="en-US" dirty="0"/>
              <a:t> sequences are Nil terminated.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2236"/>
            <a:ext cx="32766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8" y="4038600"/>
            <a:ext cx="31496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75"/>
          <a:stretch/>
        </p:blipFill>
        <p:spPr>
          <a:xfrm>
            <a:off x="2819400" y="431800"/>
            <a:ext cx="595172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2781300" cy="257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our AST: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instruction list:</a:t>
            </a:r>
          </a:p>
        </p:txBody>
      </p:sp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7ACA-FA4F-B54F-8EA6-97EBBE9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6B90-0D00-084D-8D4A-CDC229D2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155975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1477"/>
            <a:ext cx="7696200" cy="3177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842646"/>
            <a:ext cx="3441700" cy="184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instruction tuple list into</a:t>
            </a:r>
          </a:p>
          <a:p>
            <a:r>
              <a:rPr lang="en-US" dirty="0"/>
              <a:t>a printable target program.</a:t>
            </a:r>
          </a:p>
        </p:txBody>
      </p:sp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Phases of the Compiler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5405"/>
          <a:stretch/>
        </p:blipFill>
        <p:spPr>
          <a:xfrm>
            <a:off x="304800" y="3122676"/>
            <a:ext cx="2565400" cy="1296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0572"/>
          <a:stretch/>
        </p:blipFill>
        <p:spPr>
          <a:xfrm>
            <a:off x="2057400" y="2819400"/>
            <a:ext cx="3483573" cy="283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676400"/>
            <a:ext cx="3371850" cy="1510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940655"/>
            <a:ext cx="3293073" cy="144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Phases of the Compiler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3048000"/>
            <a:ext cx="3244850" cy="644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590800"/>
            <a:ext cx="3581400" cy="218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935143"/>
            <a:ext cx="3886200" cy="1694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042985"/>
            <a:ext cx="3524250" cy="1586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 Interpretation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4806950" cy="1616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447800"/>
            <a:ext cx="5105400" cy="1178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114508"/>
            <a:ext cx="1808018" cy="1126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5410200"/>
            <a:ext cx="30226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403" y="4085248"/>
            <a:ext cx="3198597" cy="2310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1782" y="484909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1491" y="356061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146308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interpreter.</a:t>
            </a:r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</a:p>
          <a:p>
            <a:r>
              <a:rPr lang="en-US" sz="2000" dirty="0"/>
              <a:t>gives 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#5 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3263900" cy="482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5127" y="64285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36600"/>
            <a:ext cx="34036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Exp1bytecode</a:t>
            </a:r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for example the AST pattern for the assignment statement in Cuppa1,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</a:t>
            </a:r>
          </a:p>
          <a:p>
            <a:r>
              <a:rPr lang="en-US" dirty="0"/>
              <a:t>We 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</a:p>
          <a:p>
            <a:r>
              <a:rPr lang="en-US" dirty="0"/>
              <a:t>where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</a:p>
          <a:p>
            <a:r>
              <a:rPr lang="en-US" dirty="0"/>
              <a:t>For all the non-structured statements we have the pattern translations,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/>
              <a:t>&gt;;</a:t>
            </a:r>
          </a:p>
          <a:p>
            <a:pPr lvl="1"/>
            <a:r>
              <a:rPr lang="en-US" dirty="0"/>
              <a:t> ('put', </a:t>
            </a:r>
            <a:r>
              <a:rPr lang="en-US" dirty="0" err="1"/>
              <a:t>exp</a:t>
            </a:r>
            <a:r>
              <a:rPr lang="en-US" dirty="0"/>
              <a:t>) =&gt; print &lt;</a:t>
            </a:r>
            <a:r>
              <a:rPr lang="en-US" dirty="0" err="1"/>
              <a:t>exp</a:t>
            </a:r>
            <a:r>
              <a:rPr lang="en-US" dirty="0"/>
              <a:t>&gt;; </a:t>
            </a:r>
          </a:p>
          <a:p>
            <a:pPr lvl="1"/>
            <a:r>
              <a:rPr lang="en-US" dirty="0"/>
              <a:t>('get', name) =&gt; input &lt;name&gt;;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  <a:p>
            <a:pPr lvl="1"/>
            <a:r>
              <a:rPr lang="mr-IN" dirty="0"/>
              <a:t>('+', c1, c2) =&gt; ('+' &lt;c1&gt; &lt;c2&gt;) </a:t>
            </a:r>
            <a:endParaRPr lang="en-US" dirty="0"/>
          </a:p>
          <a:p>
            <a:pPr lvl="1"/>
            <a:r>
              <a:rPr lang="mr-IN" dirty="0"/>
              <a:t>('-', c1, c2) =&gt; ('-' &lt;c1&gt; &lt;c2&gt;) </a:t>
            </a:r>
            <a:endParaRPr lang="en-US" dirty="0"/>
          </a:p>
          <a:p>
            <a:pPr lvl="1"/>
            <a:r>
              <a:rPr lang="mr-IN" dirty="0"/>
              <a:t>('*', c1, c2) =&gt; ('*' &lt;c1&gt; &lt;c2&gt;) </a:t>
            </a:r>
            <a:endParaRPr lang="en-US" dirty="0"/>
          </a:p>
          <a:p>
            <a:pPr lvl="1"/>
            <a:r>
              <a:rPr lang="mr-IN" dirty="0"/>
              <a:t>('/', c1, c2) =&gt; ('/' &lt;c1&gt; &lt;c2&gt;) </a:t>
            </a:r>
            <a:endParaRPr lang="en-US" dirty="0"/>
          </a:p>
          <a:p>
            <a:pPr lvl="1"/>
            <a:r>
              <a:rPr lang="mr-IN" dirty="0"/>
              <a:t>('==', c1, c2) =&gt; ('==' &lt;c1&gt; &lt;c2&gt;) </a:t>
            </a:r>
            <a:endParaRPr lang="en-US" dirty="0"/>
          </a:p>
          <a:p>
            <a:pPr lvl="1"/>
            <a:r>
              <a:rPr lang="mr-IN" dirty="0"/>
              <a:t>('&lt;=', c1, c2) =&gt; ('&lt;=' &lt;c1&gt; &lt;c2&gt;) </a:t>
            </a:r>
            <a:endParaRPr lang="en-US" dirty="0"/>
          </a:p>
          <a:p>
            <a:pPr lvl="1"/>
            <a:r>
              <a:rPr lang="mr-IN" dirty="0"/>
              <a:t>('</a:t>
            </a:r>
            <a:r>
              <a:rPr lang="mr-IN" dirty="0" err="1"/>
              <a:t>id</a:t>
            </a:r>
            <a:r>
              <a:rPr lang="mr-IN" dirty="0"/>
              <a:t>', </a:t>
            </a:r>
            <a:r>
              <a:rPr lang="mr-IN" dirty="0" err="1"/>
              <a:t>name</a:t>
            </a:r>
            <a:r>
              <a:rPr lang="mr-IN" dirty="0"/>
              <a:t>) =&gt; &lt;</a:t>
            </a:r>
            <a:r>
              <a:rPr lang="mr-IN" dirty="0" err="1"/>
              <a:t>name</a:t>
            </a:r>
            <a:r>
              <a:rPr lang="mr-IN" dirty="0"/>
              <a:t>&gt; </a:t>
            </a:r>
            <a:endParaRPr lang="en-US" dirty="0"/>
          </a:p>
          <a:p>
            <a:pPr lvl="1"/>
            <a:r>
              <a:rPr lang="mr-IN" dirty="0"/>
              <a:t>('</a:t>
            </a:r>
            <a:r>
              <a:rPr lang="mr-IN" dirty="0" err="1"/>
              <a:t>integer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/>
          </a:p>
          <a:p>
            <a:pPr lvl="1"/>
            <a:r>
              <a:rPr lang="mr-IN" dirty="0"/>
              <a:t>('</a:t>
            </a:r>
            <a:r>
              <a:rPr lang="mr-IN" dirty="0" err="1"/>
              <a:t>uminus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-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/>
          </a:p>
          <a:p>
            <a:pPr lvl="1"/>
            <a:r>
              <a:rPr lang="mr-IN" dirty="0"/>
              <a:t>('</a:t>
            </a:r>
            <a:r>
              <a:rPr lang="mr-IN" dirty="0" err="1"/>
              <a:t>not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! &lt;</a:t>
            </a:r>
            <a:r>
              <a:rPr lang="mr-IN" dirty="0" err="1"/>
              <a:t>value</a:t>
            </a:r>
            <a:r>
              <a:rPr lang="mr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We have to “simulate” the behavior of the Cuppa1 “while” loop with jump statements in Exp1bytecode. </a:t>
            </a:r>
          </a:p>
          <a:p>
            <a:r>
              <a:rPr lang="en-US" sz="2000" dirty="0"/>
              <a:t>One way to translate the AST pattern for the while loop into a code pattern in Exp1bytecode is,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225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statements,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69215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6692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thing to keep in mind is the notion of </a:t>
            </a:r>
            <a:r>
              <a:rPr lang="en-US" i="1" dirty="0"/>
              <a:t>target pattern compositionality</a:t>
            </a:r>
            <a:r>
              <a:rPr lang="en-US" dirty="0"/>
              <a:t>. </a:t>
            </a:r>
          </a:p>
          <a:p>
            <a:r>
              <a:rPr lang="en-US" dirty="0"/>
              <a:t>By that we mean that any target language patterns generated from the same class of AST patterns should be able to be composed,</a:t>
            </a:r>
          </a:p>
          <a:p>
            <a:pPr lvl="1"/>
            <a:r>
              <a:rPr lang="en-US" dirty="0"/>
              <a:t>Any one of the Exp1bytecode patterns due to statements in Cuppa1 should be able to be composed with any other Exp1bytecode pattern due to a statement without ever generating incorrect target code. </a:t>
            </a:r>
          </a:p>
          <a:p>
            <a:pPr lvl="1"/>
            <a:r>
              <a:rPr lang="en-US" dirty="0"/>
              <a:t>The same thing is true for Exp1bycode patterns generated from Cuppa1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502" y="6278661"/>
            <a:ext cx="775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‘</a:t>
            </a:r>
            <a:r>
              <a:rPr lang="en-US" dirty="0" err="1"/>
              <a:t>noop</a:t>
            </a:r>
            <a:r>
              <a:rPr lang="en-US" dirty="0"/>
              <a:t>’ instructions at the end of the target patterns for ‘while’, ’if-then’, and ‘if-then-else’.</a:t>
            </a:r>
          </a:p>
        </p:txBody>
      </p:sp>
    </p:spTree>
    <p:extLst>
      <p:ext uri="{BB962C8B-B14F-4D97-AF65-F5344CB8AC3E}">
        <p14:creationId xmlns:p14="http://schemas.microsoft.com/office/powerpoint/2010/main" val="433471177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38129</TotalTime>
  <Words>990</Words>
  <Application>Microsoft Macintosh PowerPoint</Application>
  <PresentationFormat>On-screen Show (4:3)</PresentationFormat>
  <Paragraphs>115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csc402-ln002</vt:lpstr>
      <vt:lpstr>A Basic Compiler</vt:lpstr>
      <vt:lpstr>Reading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Formatting the Output</vt:lpstr>
      <vt:lpstr>Running the Phases of the Compiler</vt:lpstr>
      <vt:lpstr>Running the Phases of the Compiler</vt:lpstr>
      <vt:lpstr>Compilation vs Interpretation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59</cp:revision>
  <cp:lastPrinted>2019-10-21T10:06:09Z</cp:lastPrinted>
  <dcterms:created xsi:type="dcterms:W3CDTF">2011-10-04T21:38:35Z</dcterms:created>
  <dcterms:modified xsi:type="dcterms:W3CDTF">2020-11-04T12:30:33Z</dcterms:modified>
</cp:coreProperties>
</file>