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7"/>
  </p:notesMasterIdLst>
  <p:sldIdLst>
    <p:sldId id="292" r:id="rId2"/>
    <p:sldId id="296" r:id="rId3"/>
    <p:sldId id="293" r:id="rId4"/>
    <p:sldId id="294" r:id="rId5"/>
    <p:sldId id="295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8" r:id="rId16"/>
    <p:sldId id="306" r:id="rId17"/>
    <p:sldId id="307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0" autoAdjust="0"/>
    <p:restoredTop sz="90963"/>
  </p:normalViewPr>
  <p:slideViewPr>
    <p:cSldViewPr>
      <p:cViewPr>
        <p:scale>
          <a:sx n="92" d="100"/>
          <a:sy n="92" d="100"/>
        </p:scale>
        <p:origin x="15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32AC2C-6A9D-5140-A968-18508A6AC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2AC2C-6A9D-5140-A968-18508A6ACF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45F57C4-F291-6947-B666-62351BBEFF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70C32-E710-9940-A2B6-937F9A66D2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6FE07-53D5-0C4F-B57A-49E71E23A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95C02-6E11-C542-8B6E-DDBD268BBA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7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8DE89-29A3-DF41-A3B6-1CC9373842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2820E-113E-FE49-8479-5923BA52E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544EF-444A-BF40-91BD-12537D8E3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EC665-1657-1442-8FFE-9AE58BA704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9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33A88-3133-524F-9589-5B0C682FD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2DEA6-115D-CE4E-8658-DFBA10C16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9F29B-C035-ED44-A6E9-FA221B90A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C062572-CC92-E14E-908E-D1FCBD13CBB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fundamental level compilers can be understood as processors that match AST patterns of the source language and translate them into patterns in the target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 we will look at a basic compiler that translates Cuppa1 programs into exp1bytecode.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0255" y="5957455"/>
            <a:ext cx="7617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Chap 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8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Pattern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429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Recall that the Cuppa1 frontend generates an AST for a source </a:t>
            </a:r>
            <a:r>
              <a:rPr lang="en-US" dirty="0" smtClean="0"/>
              <a:t>program,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264"/>
          <a:stretch/>
        </p:blipFill>
        <p:spPr>
          <a:xfrm>
            <a:off x="152400" y="2362200"/>
            <a:ext cx="4114800" cy="89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276600"/>
            <a:ext cx="3962400" cy="1415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057400"/>
            <a:ext cx="3962400" cy="3213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5757862"/>
            <a:ext cx="4851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873" y="5472545"/>
            <a:ext cx="5841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easily apply our pattern translations to generate Exp1bytecode: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r>
              <a:rPr lang="en-US" dirty="0" smtClean="0"/>
              <a:t> Tree Walker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code generator for our compiler is a tree walker that walks the Cuppa1 AST and for each AST pattern that appears in a pattern translation rule it will generate the corresponding target code</a:t>
            </a:r>
            <a:r>
              <a:rPr lang="en-US" dirty="0" smtClean="0"/>
              <a:t>.</a:t>
            </a:r>
          </a:p>
          <a:p>
            <a:r>
              <a:rPr lang="en-US" dirty="0"/>
              <a:t>Cuppa1 statement patterns will generate Exp1bytecode instructions on a </a:t>
            </a:r>
            <a:r>
              <a:rPr lang="en-US" i="1" dirty="0"/>
              <a:t>list</a:t>
            </a:r>
            <a:r>
              <a:rPr lang="en-US" dirty="0"/>
              <a:t> and Cuppa1 expression patterns will </a:t>
            </a:r>
            <a:r>
              <a:rPr lang="en-US" dirty="0" smtClean="0"/>
              <a:t>generate Exp1bytecode </a:t>
            </a:r>
            <a:r>
              <a:rPr lang="en-US" dirty="0"/>
              <a:t>expressions returned as </a:t>
            </a:r>
            <a:r>
              <a:rPr lang="en-US" i="1" dirty="0"/>
              <a:t>strings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reason for this will become clear later when we look at optimizations in this compiler.</a:t>
            </a:r>
          </a:p>
        </p:txBody>
      </p:sp>
    </p:spTree>
    <p:extLst>
      <p:ext uri="{BB962C8B-B14F-4D97-AF65-F5344CB8AC3E}">
        <p14:creationId xmlns:p14="http://schemas.microsoft.com/office/powerpoint/2010/main" val="35747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Recall the pattern translation,</a:t>
            </a:r>
          </a:p>
          <a:p>
            <a:pPr lvl="1"/>
            <a:r>
              <a:rPr lang="en-US" dirty="0"/>
              <a:t>('get', name) =&gt; input &lt;name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codegen</a:t>
            </a:r>
            <a:r>
              <a:rPr lang="en-US" dirty="0" smtClean="0"/>
              <a:t> tree walker has a function for that,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3251200" cy="180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959927" y="3505200"/>
            <a:ext cx="3913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though the translation rule for the </a:t>
            </a:r>
            <a:r>
              <a:rPr lang="en-US" dirty="0" smtClean="0"/>
              <a:t>get</a:t>
            </a:r>
          </a:p>
          <a:p>
            <a:r>
              <a:rPr lang="en-US" dirty="0" smtClean="0"/>
              <a:t>statement </a:t>
            </a:r>
            <a:r>
              <a:rPr lang="en-US" dirty="0"/>
              <a:t>demands that we also generate the </a:t>
            </a:r>
            <a:endParaRPr lang="en-US" dirty="0" smtClean="0"/>
          </a:p>
          <a:p>
            <a:r>
              <a:rPr lang="en-US" dirty="0" smtClean="0"/>
              <a:t>semicolon </a:t>
            </a:r>
            <a:r>
              <a:rPr lang="en-US" dirty="0"/>
              <a:t>as part of the translation,</a:t>
            </a:r>
          </a:p>
          <a:p>
            <a:r>
              <a:rPr lang="en-US" dirty="0" smtClean="0"/>
              <a:t>we </a:t>
            </a:r>
            <a:r>
              <a:rPr lang="en-US" dirty="0"/>
              <a:t>delay this until we generate the </a:t>
            </a:r>
            <a:r>
              <a:rPr lang="en-US" dirty="0" smtClean="0"/>
              <a:t>actual </a:t>
            </a:r>
          </a:p>
          <a:p>
            <a:r>
              <a:rPr lang="en-US" dirty="0" smtClean="0"/>
              <a:t>machine </a:t>
            </a:r>
            <a:r>
              <a:rPr lang="en-US" dirty="0"/>
              <a:t>instructions.</a:t>
            </a: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609600" y="38100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436" y="5805055"/>
            <a:ext cx="46858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use Python’s ability to do pattern matching on tuples!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7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Recall the pattern translation,</a:t>
            </a:r>
          </a:p>
          <a:p>
            <a:pPr lvl="1"/>
            <a:r>
              <a:rPr lang="en-US" dirty="0"/>
              <a:t>('assign', name, </a:t>
            </a:r>
            <a:r>
              <a:rPr lang="en-US" dirty="0" err="1"/>
              <a:t>exp</a:t>
            </a:r>
            <a:r>
              <a:rPr lang="en-US" dirty="0"/>
              <a:t>) =&gt; store &lt;name&gt; &lt;</a:t>
            </a:r>
            <a:r>
              <a:rPr lang="en-US" dirty="0" err="1"/>
              <a:t>exp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codegen</a:t>
            </a:r>
            <a:r>
              <a:rPr lang="en-US" dirty="0" smtClean="0"/>
              <a:t> tree walker has a function for that,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352"/>
          <a:stretch/>
        </p:blipFill>
        <p:spPr>
          <a:xfrm>
            <a:off x="1257300" y="3581400"/>
            <a:ext cx="44577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Left Arrow 7"/>
          <p:cNvSpPr/>
          <p:nvPr/>
        </p:nvSpPr>
        <p:spPr bwMode="auto">
          <a:xfrm>
            <a:off x="4076700" y="4572000"/>
            <a:ext cx="495300" cy="2730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3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53250"/>
            <a:ext cx="3876675" cy="2909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5951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Recall the pattern translation,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codegen</a:t>
            </a:r>
            <a:r>
              <a:rPr lang="en-US" dirty="0" smtClean="0"/>
              <a:t> tree walker has a function for that,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sp>
        <p:nvSpPr>
          <p:cNvPr id="8" name="Left Arrow 7"/>
          <p:cNvSpPr/>
          <p:nvPr/>
        </p:nvSpPr>
        <p:spPr bwMode="auto">
          <a:xfrm flipV="1">
            <a:off x="5057775" y="5562600"/>
            <a:ext cx="495300" cy="3365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01800"/>
            <a:ext cx="5842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6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5951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Recall the pattern translation for </a:t>
            </a:r>
            <a:r>
              <a:rPr lang="en-US" dirty="0" err="1" smtClean="0"/>
              <a:t>binops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codegen</a:t>
            </a:r>
            <a:r>
              <a:rPr lang="en-US" dirty="0" smtClean="0"/>
              <a:t> tree walker has a function for that,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sp>
        <p:nvSpPr>
          <p:cNvPr id="8" name="Left Arrow 7"/>
          <p:cNvSpPr/>
          <p:nvPr/>
        </p:nvSpPr>
        <p:spPr bwMode="auto">
          <a:xfrm flipV="1">
            <a:off x="5057775" y="5562600"/>
            <a:ext cx="495300" cy="3365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03" y="1757561"/>
            <a:ext cx="3721100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53" y="3942915"/>
            <a:ext cx="6223000" cy="2730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86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2399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remains to be looked at is how the tree walker deals with </a:t>
            </a:r>
            <a:r>
              <a:rPr lang="en-US" dirty="0" err="1" smtClean="0"/>
              <a:t>Seq</a:t>
            </a:r>
            <a:r>
              <a:rPr lang="en-US" dirty="0"/>
              <a:t> nodes since they act as the glue between the statements in the AST we saw above. </a:t>
            </a:r>
            <a:endParaRPr lang="en-US" dirty="0" smtClean="0"/>
          </a:p>
          <a:p>
            <a:r>
              <a:rPr lang="en-US" dirty="0" smtClean="0"/>
              <a:t>Related </a:t>
            </a:r>
            <a:r>
              <a:rPr lang="en-US" dirty="0"/>
              <a:t>to this is how the walker deals with </a:t>
            </a:r>
            <a:r>
              <a:rPr lang="en-US" dirty="0" smtClean="0"/>
              <a:t>Nil</a:t>
            </a:r>
            <a:r>
              <a:rPr lang="en-US" dirty="0"/>
              <a:t> nodes in a statement sequence since </a:t>
            </a:r>
            <a:r>
              <a:rPr lang="en-US" dirty="0" err="1" smtClean="0"/>
              <a:t>Seq</a:t>
            </a:r>
            <a:r>
              <a:rPr lang="en-US" dirty="0"/>
              <a:t> sequences are </a:t>
            </a:r>
            <a:r>
              <a:rPr lang="en-US" dirty="0" smtClean="0"/>
              <a:t>Nil</a:t>
            </a:r>
            <a:r>
              <a:rPr lang="en-US" dirty="0"/>
              <a:t> terminated.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92236"/>
            <a:ext cx="32766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918" y="4038600"/>
            <a:ext cx="3149600" cy="1536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605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75"/>
          <a:stretch/>
        </p:blipFill>
        <p:spPr>
          <a:xfrm>
            <a:off x="2819400" y="431800"/>
            <a:ext cx="5951728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0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Codegen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2781300" cy="2578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1620982"/>
            <a:ext cx="1628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our AST: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0" y="3048000"/>
            <a:ext cx="3149600" cy="10541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505200" y="334645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7636" y="1814945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instruction list: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33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the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41477"/>
            <a:ext cx="7696200" cy="3177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842646"/>
            <a:ext cx="3441700" cy="184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01782" y="5112327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 the instruction tuple list into</a:t>
            </a:r>
          </a:p>
          <a:p>
            <a:r>
              <a:rPr lang="en-US" dirty="0" smtClean="0"/>
              <a:t>a printable target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7638"/>
            <a:ext cx="3263900" cy="482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45127" y="6428509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Cuppa1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736600"/>
            <a:ext cx="3403600" cy="551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614608" y="640080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Exp1bytecode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9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Phases of the Compiler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7638"/>
            <a:ext cx="4800600" cy="1496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5405"/>
          <a:stretch/>
        </p:blipFill>
        <p:spPr>
          <a:xfrm>
            <a:off x="304800" y="3122676"/>
            <a:ext cx="2565400" cy="12969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10572"/>
          <a:stretch/>
        </p:blipFill>
        <p:spPr>
          <a:xfrm>
            <a:off x="2057400" y="2819400"/>
            <a:ext cx="3483573" cy="283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1676400"/>
            <a:ext cx="3371850" cy="1510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3940655"/>
            <a:ext cx="3293073" cy="14485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4215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Phases of the Compiler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7638"/>
            <a:ext cx="4800600" cy="1496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3048000"/>
            <a:ext cx="3244850" cy="644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590800"/>
            <a:ext cx="3581400" cy="21833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935143"/>
            <a:ext cx="3886200" cy="1694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5042985"/>
            <a:ext cx="3524250" cy="15864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4510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vs Interpretation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4806950" cy="1616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447800"/>
            <a:ext cx="5105400" cy="11789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2" y="3114508"/>
            <a:ext cx="1808018" cy="1126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5410200"/>
            <a:ext cx="3022600" cy="88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403" y="4085248"/>
            <a:ext cx="3198597" cy="23106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01782" y="4849091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1491" y="3560618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87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two ways to execute a Cuppa1 program:</a:t>
            </a:r>
          </a:p>
          <a:p>
            <a:pPr lvl="1"/>
            <a:r>
              <a:rPr lang="en-US" dirty="0"/>
              <a:t>We can interpret the program directly with the Cuppa1 </a:t>
            </a:r>
            <a:r>
              <a:rPr lang="en-US" dirty="0" smtClean="0"/>
              <a:t>interpreter.</a:t>
            </a:r>
            <a:endParaRPr lang="en-US" dirty="0"/>
          </a:p>
          <a:p>
            <a:pPr lvl="1"/>
            <a:r>
              <a:rPr lang="en-US" dirty="0"/>
              <a:t>We can first translate the Cuppa1 program into Exp1bytecode and then execute the bytecode in the abstract bytecode machine.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0402" y="5423039"/>
            <a:ext cx="734399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 compiler is </a:t>
            </a:r>
            <a:r>
              <a:rPr lang="en-US" sz="2000" i="1" dirty="0"/>
              <a:t>correct</a:t>
            </a:r>
            <a:r>
              <a:rPr lang="en-US" sz="2000" dirty="0"/>
              <a:t> if the translated program, when executed</a:t>
            </a:r>
            <a:r>
              <a:rPr lang="en-US" sz="2000"/>
              <a:t>, </a:t>
            </a:r>
            <a:endParaRPr lang="en-US" sz="2000" smtClean="0"/>
          </a:p>
          <a:p>
            <a:r>
              <a:rPr lang="en-US" sz="2000" dirty="0" smtClean="0"/>
              <a:t>gives </a:t>
            </a:r>
            <a:r>
              <a:rPr lang="en-US" sz="2000" dirty="0"/>
              <a:t>the same results as the interpreted program.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563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👍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147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Correctness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52600"/>
            <a:ext cx="4291505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09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</a:t>
            </a:r>
            <a:r>
              <a:rPr lang="en-US" smtClean="0"/>
              <a:t>#6 </a:t>
            </a:r>
            <a:r>
              <a:rPr lang="en-US"/>
              <a:t>– see webpage.</a:t>
            </a:r>
          </a:p>
        </p:txBody>
      </p:sp>
    </p:spTree>
    <p:extLst>
      <p:ext uri="{BB962C8B-B14F-4D97-AF65-F5344CB8AC3E}">
        <p14:creationId xmlns:p14="http://schemas.microsoft.com/office/powerpoint/2010/main" val="205886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onsider </a:t>
            </a:r>
            <a:r>
              <a:rPr lang="en-US" dirty="0"/>
              <a:t>for example the AST pattern for the assignment statement in Cuppa1,</a:t>
            </a:r>
          </a:p>
          <a:p>
            <a:pPr lvl="1"/>
            <a:r>
              <a:rPr lang="en-US" dirty="0"/>
              <a:t>('assign', name, </a:t>
            </a:r>
            <a:r>
              <a:rPr lang="en-US" dirty="0" err="1"/>
              <a:t>exp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could easily envision translating this AST pattern into a pattern in Exp1bytecode as follows,</a:t>
            </a:r>
          </a:p>
          <a:p>
            <a:pPr lvl="1"/>
            <a:r>
              <a:rPr lang="en-US" dirty="0"/>
              <a:t>store &lt;name&gt; &lt;</a:t>
            </a:r>
            <a:r>
              <a:rPr lang="en-US" dirty="0" err="1"/>
              <a:t>exp</a:t>
            </a:r>
            <a:r>
              <a:rPr lang="en-US" dirty="0"/>
              <a:t>&gt;; </a:t>
            </a:r>
            <a:endParaRPr lang="en-US" dirty="0" smtClean="0"/>
          </a:p>
          <a:p>
            <a:r>
              <a:rPr lang="en-US" dirty="0" smtClean="0"/>
              <a:t>where</a:t>
            </a:r>
            <a:r>
              <a:rPr lang="en-US" dirty="0"/>
              <a:t> &lt;name&gt; and &lt;</a:t>
            </a:r>
            <a:r>
              <a:rPr lang="en-US" dirty="0" err="1"/>
              <a:t>exp</a:t>
            </a:r>
            <a:r>
              <a:rPr lang="en-US" dirty="0"/>
              <a:t>&gt; are the appropriate translations of the variable name and the assignment expression from Cuppa1 into Exp1bytecode.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1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our case it is not that difficult to come up with pattern translations for all the non-structured statements and expressions in Cuppa1.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all the non-structured statements we have the pattern translations,</a:t>
            </a:r>
          </a:p>
          <a:p>
            <a:pPr lvl="1"/>
            <a:r>
              <a:rPr lang="en-US" dirty="0"/>
              <a:t>('assign', name, </a:t>
            </a:r>
            <a:r>
              <a:rPr lang="en-US" dirty="0" err="1"/>
              <a:t>exp</a:t>
            </a:r>
            <a:r>
              <a:rPr lang="en-US" dirty="0"/>
              <a:t>) =&gt; store &lt;name&gt; &lt;</a:t>
            </a:r>
            <a:r>
              <a:rPr lang="en-US" dirty="0" err="1"/>
              <a:t>exp</a:t>
            </a:r>
            <a:r>
              <a:rPr lang="en-US" dirty="0" smtClean="0"/>
              <a:t>&gt;;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('put', </a:t>
            </a:r>
            <a:r>
              <a:rPr lang="en-US" dirty="0" err="1"/>
              <a:t>exp</a:t>
            </a:r>
            <a:r>
              <a:rPr lang="en-US" dirty="0"/>
              <a:t>) =&gt; print &lt;</a:t>
            </a:r>
            <a:r>
              <a:rPr lang="en-US" dirty="0" err="1"/>
              <a:t>exp</a:t>
            </a:r>
            <a:r>
              <a:rPr lang="en-US" dirty="0"/>
              <a:t>&gt;;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'get', name) =&gt; input &lt;name&gt;;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5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r-IN" dirty="0" err="1"/>
              <a:t>And</a:t>
            </a:r>
            <a:r>
              <a:rPr lang="mr-IN" dirty="0"/>
              <a:t> </a:t>
            </a:r>
            <a:r>
              <a:rPr lang="mr-IN" dirty="0" err="1"/>
              <a:t>for</a:t>
            </a:r>
            <a:r>
              <a:rPr lang="mr-IN" dirty="0"/>
              <a:t> the </a:t>
            </a:r>
            <a:r>
              <a:rPr lang="mr-IN" dirty="0" err="1"/>
              <a:t>expressions</a:t>
            </a:r>
            <a:r>
              <a:rPr lang="mr-IN" dirty="0"/>
              <a:t> </a:t>
            </a:r>
            <a:r>
              <a:rPr lang="mr-IN" dirty="0" err="1"/>
              <a:t>we</a:t>
            </a:r>
            <a:r>
              <a:rPr lang="mr-IN" dirty="0"/>
              <a:t> </a:t>
            </a:r>
            <a:r>
              <a:rPr lang="mr-IN" dirty="0" err="1"/>
              <a:t>have</a:t>
            </a:r>
            <a:r>
              <a:rPr lang="mr-IN" dirty="0"/>
              <a:t>,</a:t>
            </a:r>
          </a:p>
          <a:p>
            <a:pPr lvl="1"/>
            <a:r>
              <a:rPr lang="mr-IN" dirty="0"/>
              <a:t>('+', c1, c2) =&gt; ('+' &lt;c1&gt; &lt;c2&gt;) </a:t>
            </a:r>
            <a:endParaRPr lang="en-US" dirty="0" smtClean="0"/>
          </a:p>
          <a:p>
            <a:pPr lvl="1"/>
            <a:r>
              <a:rPr lang="mr-IN" dirty="0" smtClean="0"/>
              <a:t>('-', </a:t>
            </a:r>
            <a:r>
              <a:rPr lang="mr-IN" dirty="0"/>
              <a:t>c1, c2) =&gt; ('-' &lt;c1&gt; &lt;c2&gt;) </a:t>
            </a:r>
            <a:endParaRPr lang="en-US" dirty="0" smtClean="0"/>
          </a:p>
          <a:p>
            <a:pPr lvl="1"/>
            <a:r>
              <a:rPr lang="mr-IN" dirty="0" smtClean="0"/>
              <a:t>('*', </a:t>
            </a:r>
            <a:r>
              <a:rPr lang="mr-IN" dirty="0"/>
              <a:t>c1, c2) =&gt; ('*' &lt;c1&gt; &lt;c2&gt;) </a:t>
            </a:r>
            <a:endParaRPr lang="en-US" dirty="0" smtClean="0"/>
          </a:p>
          <a:p>
            <a:pPr lvl="1"/>
            <a:r>
              <a:rPr lang="mr-IN" dirty="0" smtClean="0"/>
              <a:t>('/', </a:t>
            </a:r>
            <a:r>
              <a:rPr lang="mr-IN" dirty="0"/>
              <a:t>c1, c2) =&gt; ('/' &lt;c1&gt; &lt;c2&gt;) </a:t>
            </a:r>
            <a:endParaRPr lang="en-US" dirty="0" smtClean="0"/>
          </a:p>
          <a:p>
            <a:pPr lvl="1"/>
            <a:r>
              <a:rPr lang="mr-IN" dirty="0" smtClean="0"/>
              <a:t>('==', </a:t>
            </a:r>
            <a:r>
              <a:rPr lang="mr-IN" dirty="0"/>
              <a:t>c1, c2) =&gt; ('==' &lt;c1&gt; &lt;c2&gt;) </a:t>
            </a:r>
            <a:endParaRPr lang="en-US" dirty="0" smtClean="0"/>
          </a:p>
          <a:p>
            <a:pPr lvl="1"/>
            <a:r>
              <a:rPr lang="mr-IN" dirty="0" smtClean="0"/>
              <a:t>('&lt;=', </a:t>
            </a:r>
            <a:r>
              <a:rPr lang="mr-IN" dirty="0"/>
              <a:t>c1, c2) =&gt; ('&lt;=' &lt;c1&gt; &lt;c2&gt;) </a:t>
            </a:r>
            <a:endParaRPr lang="en-US" dirty="0" smtClean="0"/>
          </a:p>
          <a:p>
            <a:pPr lvl="1"/>
            <a:r>
              <a:rPr lang="mr-IN" dirty="0" smtClean="0"/>
              <a:t>(</a:t>
            </a:r>
            <a:r>
              <a:rPr lang="mr-IN" dirty="0"/>
              <a:t>'</a:t>
            </a:r>
            <a:r>
              <a:rPr lang="mr-IN" dirty="0" err="1"/>
              <a:t>id</a:t>
            </a:r>
            <a:r>
              <a:rPr lang="mr-IN" dirty="0"/>
              <a:t>', </a:t>
            </a:r>
            <a:r>
              <a:rPr lang="mr-IN" dirty="0" err="1"/>
              <a:t>name</a:t>
            </a:r>
            <a:r>
              <a:rPr lang="mr-IN" dirty="0"/>
              <a:t>) =&gt; &lt;</a:t>
            </a:r>
            <a:r>
              <a:rPr lang="mr-IN" dirty="0" err="1"/>
              <a:t>name</a:t>
            </a:r>
            <a:r>
              <a:rPr lang="mr-IN" dirty="0"/>
              <a:t>&gt; </a:t>
            </a:r>
            <a:endParaRPr lang="en-US" dirty="0" smtClean="0"/>
          </a:p>
          <a:p>
            <a:pPr lvl="1"/>
            <a:r>
              <a:rPr lang="mr-IN" dirty="0" smtClean="0"/>
              <a:t>(</a:t>
            </a:r>
            <a:r>
              <a:rPr lang="mr-IN" dirty="0"/>
              <a:t>'</a:t>
            </a:r>
            <a:r>
              <a:rPr lang="mr-IN" dirty="0" err="1"/>
              <a:t>integer</a:t>
            </a:r>
            <a:r>
              <a:rPr lang="mr-IN" dirty="0"/>
              <a:t>', </a:t>
            </a:r>
            <a:r>
              <a:rPr lang="mr-IN" dirty="0" err="1"/>
              <a:t>value</a:t>
            </a:r>
            <a:r>
              <a:rPr lang="mr-IN" dirty="0"/>
              <a:t>) =&gt; &lt;</a:t>
            </a:r>
            <a:r>
              <a:rPr lang="mr-IN" dirty="0" err="1"/>
              <a:t>value</a:t>
            </a:r>
            <a:r>
              <a:rPr lang="mr-IN" dirty="0"/>
              <a:t>&gt; </a:t>
            </a:r>
            <a:endParaRPr lang="en-US" dirty="0" smtClean="0"/>
          </a:p>
          <a:p>
            <a:pPr lvl="1"/>
            <a:r>
              <a:rPr lang="mr-IN" dirty="0" smtClean="0"/>
              <a:t>(</a:t>
            </a:r>
            <a:r>
              <a:rPr lang="mr-IN" dirty="0"/>
              <a:t>'</a:t>
            </a:r>
            <a:r>
              <a:rPr lang="mr-IN" dirty="0" err="1"/>
              <a:t>uminus</a:t>
            </a:r>
            <a:r>
              <a:rPr lang="mr-IN" dirty="0"/>
              <a:t>', </a:t>
            </a:r>
            <a:r>
              <a:rPr lang="mr-IN" dirty="0" err="1"/>
              <a:t>value</a:t>
            </a:r>
            <a:r>
              <a:rPr lang="mr-IN" dirty="0"/>
              <a:t>) =&gt; - &lt;</a:t>
            </a:r>
            <a:r>
              <a:rPr lang="mr-IN" dirty="0" err="1"/>
              <a:t>value</a:t>
            </a:r>
            <a:r>
              <a:rPr lang="mr-IN" dirty="0"/>
              <a:t>&gt; </a:t>
            </a:r>
            <a:endParaRPr lang="en-US" dirty="0" smtClean="0"/>
          </a:p>
          <a:p>
            <a:pPr lvl="1"/>
            <a:r>
              <a:rPr lang="mr-IN" dirty="0" smtClean="0"/>
              <a:t>(</a:t>
            </a:r>
            <a:r>
              <a:rPr lang="mr-IN" dirty="0"/>
              <a:t>'</a:t>
            </a:r>
            <a:r>
              <a:rPr lang="mr-IN" dirty="0" err="1"/>
              <a:t>not</a:t>
            </a:r>
            <a:r>
              <a:rPr lang="mr-IN" dirty="0"/>
              <a:t>', </a:t>
            </a:r>
            <a:r>
              <a:rPr lang="mr-IN" dirty="0" err="1"/>
              <a:t>value</a:t>
            </a:r>
            <a:r>
              <a:rPr lang="mr-IN" dirty="0"/>
              <a:t>) =&gt; ! &lt;</a:t>
            </a:r>
            <a:r>
              <a:rPr lang="mr-IN" dirty="0" err="1"/>
              <a:t>value</a:t>
            </a:r>
            <a:r>
              <a:rPr lang="mr-IN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4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e </a:t>
            </a:r>
            <a:r>
              <a:rPr lang="en-US" sz="2000" dirty="0"/>
              <a:t>have to “simulate” the behavior of the Cuppa1 “while” loop with jump statements in Exp1bytecode. </a:t>
            </a:r>
          </a:p>
          <a:p>
            <a:r>
              <a:rPr lang="en-US" sz="2000" dirty="0" smtClean="0"/>
              <a:t>One </a:t>
            </a:r>
            <a:r>
              <a:rPr lang="en-US" sz="2000" dirty="0"/>
              <a:t>way to translate the AST pattern for the while loop into a code pattern in Exp1bytecode is</a:t>
            </a:r>
            <a:r>
              <a:rPr lang="en-US" sz="2000" dirty="0" smtClean="0"/>
              <a:t>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225800"/>
            <a:ext cx="5842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/>
          </a:bodyPr>
          <a:lstStyle/>
          <a:p>
            <a:r>
              <a:rPr lang="en-US" sz="2000" dirty="0"/>
              <a:t> We can do something similar with if-then statements</a:t>
            </a:r>
            <a:r>
              <a:rPr lang="en-US" sz="2000" dirty="0" smtClean="0"/>
              <a:t>,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Finally, adding the else-statement to the if-then statement we have,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6921500" cy="120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14800"/>
            <a:ext cx="6692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thing to keep in mind is the notion of </a:t>
            </a:r>
            <a:r>
              <a:rPr lang="en-US" i="1" dirty="0"/>
              <a:t>target pattern compositionality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that we mean that any </a:t>
            </a:r>
            <a:r>
              <a:rPr lang="en-US" dirty="0" smtClean="0"/>
              <a:t>target language patterns </a:t>
            </a:r>
            <a:r>
              <a:rPr lang="en-US" dirty="0"/>
              <a:t>generated from the same class of AST patterns should be able to be </a:t>
            </a:r>
            <a:r>
              <a:rPr lang="en-US" dirty="0" smtClean="0"/>
              <a:t>composed</a:t>
            </a:r>
            <a:r>
              <a:rPr lang="en-US" dirty="0"/>
              <a:t>,</a:t>
            </a:r>
            <a:endParaRPr lang="en-US" dirty="0" smtClean="0"/>
          </a:p>
          <a:p>
            <a:pPr lvl="1"/>
            <a:r>
              <a:rPr lang="en-US" dirty="0"/>
              <a:t>Any one of the Exp1bytecode patterns due to statements in Cuppa1 should be able to be composed with any other Exp1bytecode pattern due to a statement without ever generating incorrect target code.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same thing is true for Exp1bycode patterns generated from Cuppa1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502" y="6278661"/>
            <a:ext cx="7756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the ‘</a:t>
            </a:r>
            <a:r>
              <a:rPr lang="en-US" dirty="0" err="1" smtClean="0"/>
              <a:t>noop</a:t>
            </a:r>
            <a:r>
              <a:rPr lang="en-US" dirty="0" smtClean="0"/>
              <a:t>’ instructions at the end of the target patterns for ‘while’, ’if-then’, and ‘if-then-else’.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7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 dirty="0" smtClean="0"/>
              <a:t>Our basic compiler consists of:</a:t>
            </a:r>
          </a:p>
          <a:p>
            <a:pPr lvl="1"/>
            <a:r>
              <a:rPr lang="en-US" dirty="0" smtClean="0"/>
              <a:t>The Cuppa1 frontend</a:t>
            </a:r>
          </a:p>
          <a:p>
            <a:pPr lvl="1"/>
            <a:r>
              <a:rPr lang="en-US" dirty="0" smtClean="0"/>
              <a:t>A code generation tree walker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70705"/>
            <a:ext cx="6705600" cy="30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5996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17961</TotalTime>
  <Words>698</Words>
  <Application>Microsoft Macintosh PowerPoint</Application>
  <PresentationFormat>On-screen Show (4:3)</PresentationFormat>
  <Paragraphs>113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ＭＳ Ｐゴシック</vt:lpstr>
      <vt:lpstr>Arial</vt:lpstr>
      <vt:lpstr>Wingdings</vt:lpstr>
      <vt:lpstr>csc402-ln002</vt:lpstr>
      <vt:lpstr>A Basic Compiler</vt:lpstr>
      <vt:lpstr>A Basic Compiler</vt:lpstr>
      <vt:lpstr>A Basic Compiler</vt:lpstr>
      <vt:lpstr>A Basic Compiler</vt:lpstr>
      <vt:lpstr>A Basic Compiler</vt:lpstr>
      <vt:lpstr>A Basic Compiler</vt:lpstr>
      <vt:lpstr>A Basic Compiler</vt:lpstr>
      <vt:lpstr>A Basic Compiler</vt:lpstr>
      <vt:lpstr>A Basic Compiler Architecture</vt:lpstr>
      <vt:lpstr>Frontend Pattern Translation</vt:lpstr>
      <vt:lpstr>Codegen Tree Walker</vt:lpstr>
      <vt:lpstr>Codegen</vt:lpstr>
      <vt:lpstr>Codegen</vt:lpstr>
      <vt:lpstr>Codegen</vt:lpstr>
      <vt:lpstr>Codegen</vt:lpstr>
      <vt:lpstr>Codegen</vt:lpstr>
      <vt:lpstr>Codegen</vt:lpstr>
      <vt:lpstr>Running Codegen</vt:lpstr>
      <vt:lpstr>Formatting the Output</vt:lpstr>
      <vt:lpstr>Running the Phases of the Compiler</vt:lpstr>
      <vt:lpstr>Running the Phases of the Compiler</vt:lpstr>
      <vt:lpstr>Compilation vs Interpretation</vt:lpstr>
      <vt:lpstr>Compiler Correctness</vt:lpstr>
      <vt:lpstr>Compiler Correctness</vt:lpstr>
      <vt:lpstr>Assignment 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Rewriting</dc:title>
  <dc:creator>Lutz</dc:creator>
  <cp:lastModifiedBy>Lutz Hamel</cp:lastModifiedBy>
  <cp:revision>55</cp:revision>
  <cp:lastPrinted>2019-10-21T10:06:09Z</cp:lastPrinted>
  <dcterms:created xsi:type="dcterms:W3CDTF">2011-10-04T21:38:35Z</dcterms:created>
  <dcterms:modified xsi:type="dcterms:W3CDTF">2019-10-21T10:31:34Z</dcterms:modified>
</cp:coreProperties>
</file>