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72" r:id="rId7"/>
    <p:sldId id="267" r:id="rId8"/>
    <p:sldId id="268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7" autoAdjust="0"/>
    <p:restoredTop sz="50000" autoAdjust="0"/>
  </p:normalViewPr>
  <p:slideViewPr>
    <p:cSldViewPr>
      <p:cViewPr>
        <p:scale>
          <a:sx n="107" d="100"/>
          <a:sy n="107" d="100"/>
        </p:scale>
        <p:origin x="1088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B8448-6450-4447-A858-494F5BEEEB2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5F6B3-0672-D241-AD1A-0C60CE77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8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54242-1434-8A45-AB07-E436A212CE8D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4323813-045E-E845-903B-12BC91A4E81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D32DD-4642-6640-B2EA-12ADB06C7B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9D0AE-258E-4442-8002-096E015C5C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35C5B-C4EA-404F-B485-A8B405130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249BD-CB24-BA4B-B6EA-3E4505DBDD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453C0-868A-114B-B1E5-65ACF85854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CE1C3-59B6-5B4A-BAD2-C7DD262A64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14C41-7601-D244-A07D-7A9BF5231A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ACC65-CB8C-E949-B383-4217F6526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2554-5327-8048-BAD6-B078E4971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C9855-AF83-3247-8E34-3D650A543E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67D5AE62-8411-054A-8A3B-BF74312573F8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33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Compiling scoped code raises a set of issues because most low-level languages do not support scoping.</a:t>
            </a:r>
          </a:p>
          <a:p>
            <a:pPr>
              <a:lnSpc>
                <a:spcPct val="90000"/>
              </a:lnSpc>
            </a:pPr>
            <a:r>
              <a:rPr lang="en-US" dirty="0"/>
              <a:t>Also, </a:t>
            </a:r>
            <a:r>
              <a:rPr lang="en-US" dirty="0" smtClean="0"/>
              <a:t>our low</a:t>
            </a:r>
            <a:r>
              <a:rPr lang="en-US" dirty="0"/>
              <a:t>-level programming languages do not support declarations, </a:t>
            </a:r>
            <a:r>
              <a:rPr lang="en-US" dirty="0" smtClean="0"/>
              <a:t>you simply start using a variable name, therefore, all </a:t>
            </a:r>
            <a:r>
              <a:rPr lang="en-US" dirty="0"/>
              <a:t>declarations need to be resolved in the source language processor.</a:t>
            </a:r>
          </a:p>
          <a:p>
            <a:pPr>
              <a:lnSpc>
                <a:spcPct val="90000"/>
              </a:lnSpc>
            </a:pPr>
            <a:r>
              <a:rPr lang="en-US" dirty="0"/>
              <a:t>Declarations in the source language usually just become assignment statements in </a:t>
            </a:r>
            <a:r>
              <a:rPr lang="en-US" dirty="0" smtClean="0"/>
              <a:t>our low</a:t>
            </a:r>
            <a:r>
              <a:rPr lang="en-US" dirty="0"/>
              <a:t>-level target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Compiler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9101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reuse the Cuppa2 interpreter frontend but we need to include the new symbol table therefore we need to rename it</a:t>
            </a:r>
          </a:p>
          <a:p>
            <a:pPr lvl="1"/>
            <a:r>
              <a:rPr lang="en-US" dirty="0" smtClean="0"/>
              <a:t>cuppa2_cc_frontend.py</a:t>
            </a:r>
          </a:p>
          <a:p>
            <a:r>
              <a:rPr lang="en-US" dirty="0" smtClean="0"/>
              <a:t>Because the compiler is based on the Cuppa1 compiler we can use most of that code generator but need to modify it for: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Assignments</a:t>
            </a:r>
          </a:p>
          <a:p>
            <a:pPr lvl="1"/>
            <a:r>
              <a:rPr lang="en-US" dirty="0" smtClean="0"/>
              <a:t>Variables in expressions</a:t>
            </a:r>
          </a:p>
          <a:p>
            <a:pPr lvl="1"/>
            <a:r>
              <a:rPr lang="en-US" dirty="0" smtClean="0"/>
              <a:t>cuppa2_cc_codegen.py</a:t>
            </a:r>
          </a:p>
          <a:p>
            <a:r>
              <a:rPr lang="en-US" dirty="0" smtClean="0"/>
              <a:t>The output phase is the same as the Cuppa1 output phase, but to keep things simple we deleted the peephole optimization</a:t>
            </a:r>
          </a:p>
          <a:p>
            <a:pPr lvl="1"/>
            <a:r>
              <a:rPr lang="en-US" dirty="0" smtClean="0"/>
              <a:t>to make your compiler more sophisticated you can add this back in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cuppa2_cc_output.py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6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67" y="5311851"/>
            <a:ext cx="4152900" cy="14344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</a:t>
            </a:r>
            <a:r>
              <a:rPr lang="en-US" dirty="0" err="1" smtClean="0"/>
              <a:t>Codegen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8894"/>
            <a:ext cx="3822700" cy="3464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 bwMode="auto">
          <a:xfrm>
            <a:off x="457200" y="2971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57200" y="4114800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89" y="1600200"/>
            <a:ext cx="4140200" cy="1846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 bwMode="auto">
          <a:xfrm>
            <a:off x="3896089" y="2651919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907" y="3696235"/>
            <a:ext cx="4089400" cy="1646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ight Arrow 9"/>
          <p:cNvSpPr/>
          <p:nvPr/>
        </p:nvSpPr>
        <p:spPr bwMode="auto">
          <a:xfrm>
            <a:off x="3999407" y="4566198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586646" y="6128345"/>
            <a:ext cx="381000" cy="2286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3262" y="676894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/>
              <a:t>cuppa2_cc_codegen.py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254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Compiler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Observation: </a:t>
            </a:r>
          </a:p>
          <a:p>
            <a:pPr lvl="1"/>
            <a:r>
              <a:rPr lang="en-US" dirty="0" smtClean="0"/>
              <a:t>The difference between the Cuppa1 and Cuppa2 language is the introduction of scope and declarations</a:t>
            </a:r>
          </a:p>
          <a:p>
            <a:pPr lvl="1"/>
            <a:r>
              <a:rPr lang="en-US" dirty="0" smtClean="0"/>
              <a:t>These are purely high-level language constructs and we see this manifested in that the only thing that really changed in the Cuppa2 compiler compared to the Cuppa1 compiler is how variables are named!</a:t>
            </a:r>
          </a:p>
          <a:p>
            <a:pPr lvl="1"/>
            <a:r>
              <a:rPr lang="en-US" dirty="0" smtClean="0"/>
              <a:t>That means the Cuppa2 compiler is completely responsible for enforcing scope it cannot pass that through to the underlying abstract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3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Cuppa2 Driver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12900"/>
            <a:ext cx="4953000" cy="4406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54439" y="6324600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cuppa2_cc.py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5774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Compiler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4191000" cy="1599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0"/>
            <a:ext cx="3441611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438" y="1600200"/>
            <a:ext cx="3149270" cy="4794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503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57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As long as all variables of the source program are declared globally there is no problem: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71538" y="3708400"/>
            <a:ext cx="2100262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// computes the factorial of x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declare x = 3;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declare y = 1;</a:t>
            </a:r>
          </a:p>
          <a:p>
            <a:r>
              <a:rPr lang="en-US" sz="1200" dirty="0"/>
              <a:t>while (1 &lt;= x) {</a:t>
            </a:r>
          </a:p>
          <a:p>
            <a:r>
              <a:rPr lang="en-US" sz="1200" dirty="0"/>
              <a:t>      y = y * x;</a:t>
            </a:r>
          </a:p>
          <a:p>
            <a:r>
              <a:rPr lang="en-US" sz="1200" dirty="0"/>
              <a:t>      x = x - 1;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put y;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257800" y="3581400"/>
            <a:ext cx="2065965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3;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store </a:t>
            </a:r>
            <a:r>
              <a:rPr lang="en-US" sz="1200" dirty="0" err="1">
                <a:solidFill>
                  <a:srgbClr val="FF0000"/>
                </a:solidFill>
              </a:rPr>
              <a:t>R$y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/>
              <a:t>L0: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jumpF</a:t>
            </a:r>
            <a:r>
              <a:rPr lang="en-US" sz="1200" dirty="0"/>
              <a:t> (&lt;= 1 </a:t>
            </a:r>
            <a:r>
              <a:rPr lang="en-US" sz="1200" dirty="0" err="1"/>
              <a:t>R$x</a:t>
            </a:r>
            <a:r>
              <a:rPr lang="en-US" sz="1200" dirty="0"/>
              <a:t>) L1;</a:t>
            </a:r>
          </a:p>
          <a:p>
            <a:r>
              <a:rPr lang="en-US" sz="1200" dirty="0"/>
              <a:t>        store </a:t>
            </a:r>
            <a:r>
              <a:rPr lang="en-US" sz="1200" dirty="0" err="1"/>
              <a:t>R$y</a:t>
            </a:r>
            <a:r>
              <a:rPr lang="en-US" sz="1200" dirty="0"/>
              <a:t> (* </a:t>
            </a:r>
            <a:r>
              <a:rPr lang="en-US" sz="1200" dirty="0" err="1"/>
              <a:t>R$y</a:t>
            </a:r>
            <a:r>
              <a:rPr lang="en-US" sz="1200" dirty="0"/>
              <a:t> </a:t>
            </a:r>
            <a:r>
              <a:rPr lang="en-US" sz="1200" dirty="0" err="1"/>
              <a:t>R$x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store </a:t>
            </a:r>
            <a:r>
              <a:rPr lang="en-US" sz="1200" dirty="0" err="1"/>
              <a:t>R$x</a:t>
            </a:r>
            <a:r>
              <a:rPr lang="en-US" sz="1200" dirty="0"/>
              <a:t> (- </a:t>
            </a:r>
            <a:r>
              <a:rPr lang="en-US" sz="1200" dirty="0" err="1"/>
              <a:t>R$x</a:t>
            </a:r>
            <a:r>
              <a:rPr lang="en-US" sz="1200" dirty="0"/>
              <a:t> 1);</a:t>
            </a:r>
          </a:p>
          <a:p>
            <a:r>
              <a:rPr lang="en-US" sz="1200" dirty="0"/>
              <a:t>        jump L0;</a:t>
            </a:r>
          </a:p>
          <a:p>
            <a:r>
              <a:rPr lang="en-US" sz="1200" dirty="0"/>
              <a:t>L1: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noop</a:t>
            </a:r>
            <a:endParaRPr lang="en-US" sz="1200" dirty="0" smtClean="0"/>
          </a:p>
          <a:p>
            <a:r>
              <a:rPr lang="en-US" sz="1200" dirty="0" smtClean="0"/>
              <a:t>        print </a:t>
            </a:r>
            <a:r>
              <a:rPr lang="en-US" sz="1200" dirty="0" err="1"/>
              <a:t>R$y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657600" y="41275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22325" y="5910263"/>
            <a:ext cx="8058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Here R$ is just a variable name </a:t>
            </a:r>
            <a:r>
              <a:rPr lang="en-US" dirty="0" smtClean="0"/>
              <a:t>prefix…it could be any string</a:t>
            </a:r>
            <a:r>
              <a:rPr lang="mr-IN" dirty="0" smtClean="0"/>
              <a:t>…</a:t>
            </a:r>
            <a:r>
              <a:rPr lang="en-US" dirty="0" smtClean="0"/>
              <a:t>it </a:t>
            </a:r>
            <a:r>
              <a:rPr lang="en-US" dirty="0"/>
              <a:t>will become </a:t>
            </a:r>
            <a:endParaRPr lang="en-US" dirty="0" smtClean="0"/>
          </a:p>
          <a:p>
            <a:r>
              <a:rPr lang="en-US" dirty="0" smtClean="0"/>
              <a:t>significant </a:t>
            </a:r>
            <a:r>
              <a:rPr lang="en-US" dirty="0"/>
              <a:t>when </a:t>
            </a:r>
            <a:r>
              <a:rPr lang="en-US" dirty="0" smtClean="0"/>
              <a:t>considering </a:t>
            </a:r>
            <a:r>
              <a:rPr lang="en-US" dirty="0"/>
              <a:t>scoping.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Now consider the following program: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952625" y="2667000"/>
            <a:ext cx="13239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declare x =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  <a:p>
            <a:endParaRPr lang="en-US" sz="12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354138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store </a:t>
            </a:r>
            <a:r>
              <a:rPr lang="en-US" sz="1200" dirty="0" err="1">
                <a:solidFill>
                  <a:srgbClr val="008000"/>
                </a:solidFill>
              </a:rPr>
              <a:t>R$x</a:t>
            </a:r>
            <a:r>
              <a:rPr lang="en-US" sz="1200" dirty="0">
                <a:solidFill>
                  <a:srgbClr val="008000"/>
                </a:solidFill>
              </a:rPr>
              <a:t>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print </a:t>
            </a:r>
            <a:r>
              <a:rPr lang="en-US" sz="1200" dirty="0" err="1">
                <a:solidFill>
                  <a:srgbClr val="008000"/>
                </a:solidFill>
              </a:rPr>
              <a:t>R$x</a:t>
            </a:r>
            <a:r>
              <a:rPr lang="en-US" sz="1200" dirty="0">
                <a:solidFill>
                  <a:srgbClr val="008000"/>
                </a:solidFill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7200" y="5089525"/>
            <a:ext cx="855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If we are not careful in our translation our target programs will be incorrect.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736725" y="4305300"/>
            <a:ext cx="158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87988" y="4289425"/>
            <a:ext cx="1370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 dirty="0"/>
              <a:t>Now consider the following program: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52625" y="2667000"/>
            <a:ext cx="13239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declare x =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  <a:p>
            <a:endParaRPr lang="en-US" sz="12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438275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store R$$x 2;</a:t>
            </a:r>
          </a:p>
          <a:p>
            <a:r>
              <a:rPr lang="en-US" sz="1200" dirty="0">
                <a:solidFill>
                  <a:srgbClr val="008000"/>
                </a:solidFill>
              </a:rPr>
              <a:t>        print R$$x;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57200" y="5165725"/>
            <a:ext cx="8358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 the target language we simulate scoping by adding a distinct</a:t>
            </a:r>
            <a:br>
              <a:rPr lang="en-US" sz="2000"/>
            </a:br>
            <a:r>
              <a:rPr lang="en-US" sz="2000"/>
              <a:t>variable prefix for each scope: R$ - global scope, R$$ first nested scope,</a:t>
            </a:r>
            <a:br>
              <a:rPr lang="en-US" sz="2000"/>
            </a:br>
            <a:r>
              <a:rPr lang="en-US" sz="2000"/>
              <a:t>R$$$ second nested scope, etc.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736725" y="4305300"/>
            <a:ext cx="158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1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487988" y="4289425"/>
            <a:ext cx="13700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Scoped Code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/>
              <a:t>Now consider the following program: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52625" y="2514600"/>
            <a:ext cx="132397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declare x = 1;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</a:t>
            </a:r>
            <a:r>
              <a:rPr lang="en-US" sz="1200" dirty="0">
                <a:solidFill>
                  <a:srgbClr val="00B050"/>
                </a:solidFill>
              </a:rPr>
              <a:t>declare x = 2;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put x;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</a:t>
            </a:r>
            <a:r>
              <a:rPr lang="en-US" sz="1200" dirty="0">
                <a:solidFill>
                  <a:srgbClr val="0070C0"/>
                </a:solidFill>
              </a:rPr>
              <a:t>declare x = 3;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put x;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put x;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572125" y="2879725"/>
            <a:ext cx="1438275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store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 1;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B050"/>
                </a:solidFill>
              </a:rPr>
              <a:t>store R$$x 2;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   print R$$x;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store R$$x 3;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print R$$x;</a:t>
            </a:r>
          </a:p>
          <a:p>
            <a:r>
              <a:rPr lang="en-US" sz="1200" dirty="0"/>
              <a:t>        </a:t>
            </a:r>
            <a:r>
              <a:rPr lang="en-US" sz="1200" dirty="0">
                <a:solidFill>
                  <a:srgbClr val="FF0000"/>
                </a:solidFill>
              </a:rPr>
              <a:t>print </a:t>
            </a:r>
            <a:r>
              <a:rPr lang="en-US" sz="1200" dirty="0" err="1">
                <a:solidFill>
                  <a:srgbClr val="FF0000"/>
                </a:solidFill>
              </a:rPr>
              <a:t>R$x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sz="1200" dirty="0"/>
              <a:t>        stop;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962400" y="313213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44525" y="5105400"/>
            <a:ext cx="726904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This still works because two nested scopes at the same level</a:t>
            </a:r>
          </a:p>
          <a:p>
            <a:r>
              <a:rPr lang="en-US" sz="2000" dirty="0"/>
              <a:t>can never be active at the same time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You have to be careful that the variable is properly initialized if </a:t>
            </a:r>
            <a:br>
              <a:rPr lang="en-US" sz="2000" dirty="0" smtClean="0"/>
            </a:br>
            <a:r>
              <a:rPr lang="en-US" sz="2000" dirty="0" smtClean="0"/>
              <a:t>you use it for the second scope.</a:t>
            </a:r>
            <a:endParaRPr lang="en-US" sz="2000" dirty="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736725" y="4602163"/>
            <a:ext cx="17097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Expected output: 2 3 1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487988" y="4586288"/>
            <a:ext cx="14970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Actual output: 2 3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Compiler: </a:t>
            </a:r>
            <a:br>
              <a:rPr lang="en-US" dirty="0"/>
            </a:br>
            <a:r>
              <a:rPr lang="en-US" dirty="0" smtClean="0"/>
              <a:t>Cuppa2 </a:t>
            </a:r>
            <a:r>
              <a:rPr lang="en-US" dirty="0">
                <a:sym typeface="Wingdings" charset="0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Exp1bytecode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The compiler follows the Cuppa1 architecture.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Uses the same symbol table as the interpreter, but </a:t>
            </a:r>
            <a:r>
              <a:rPr lang="en-US" sz="2600" dirty="0" smtClean="0"/>
              <a:t>computes </a:t>
            </a:r>
            <a:r>
              <a:rPr lang="en-US" sz="2600" dirty="0"/>
              <a:t>the variable </a:t>
            </a:r>
            <a:r>
              <a:rPr lang="en-US" sz="2600" dirty="0" smtClean="0"/>
              <a:t>prefix instead of storing values</a:t>
            </a: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3200400" y="4419600"/>
            <a:ext cx="914400" cy="914400"/>
            <a:chOff x="1632" y="2304"/>
            <a:chExt cx="576" cy="576"/>
          </a:xfrm>
        </p:grpSpPr>
        <p:sp>
          <p:nvSpPr>
            <p:cNvPr id="9234" name="Oval 18"/>
            <p:cNvSpPr>
              <a:spLocks noChangeArrowheads="1"/>
            </p:cNvSpPr>
            <p:nvPr/>
          </p:nvSpPr>
          <p:spPr bwMode="auto">
            <a:xfrm>
              <a:off x="1632" y="2304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1728" y="2476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AST</a:t>
              </a:r>
            </a:p>
          </p:txBody>
        </p:sp>
      </p:grpSp>
      <p:cxnSp>
        <p:nvCxnSpPr>
          <p:cNvPr id="9238" name="AutoShape 22"/>
          <p:cNvCxnSpPr>
            <a:cxnSpLocks noChangeShapeType="1"/>
          </p:cNvCxnSpPr>
          <p:nvPr/>
        </p:nvCxnSpPr>
        <p:spPr bwMode="auto">
          <a:xfrm flipH="1">
            <a:off x="5410200" y="3890963"/>
            <a:ext cx="974725" cy="223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838200" y="46101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Input</a:t>
            </a:r>
            <a:endParaRPr lang="en-US" sz="2400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858000" y="45720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Output</a:t>
            </a:r>
            <a:endParaRPr lang="en-US" sz="2400"/>
          </a:p>
        </p:txBody>
      </p:sp>
      <p:cxnSp>
        <p:nvCxnSpPr>
          <p:cNvPr id="9242" name="AutoShape 26"/>
          <p:cNvCxnSpPr>
            <a:cxnSpLocks noChangeShapeType="1"/>
            <a:stCxn id="9240" idx="3"/>
            <a:endCxn id="9234" idx="2"/>
          </p:cNvCxnSpPr>
          <p:nvPr/>
        </p:nvCxnSpPr>
        <p:spPr bwMode="auto">
          <a:xfrm>
            <a:off x="1828800" y="4876800"/>
            <a:ext cx="1371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130425" y="457200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build</a:t>
            </a:r>
          </a:p>
        </p:txBody>
      </p:sp>
      <p:sp>
        <p:nvSpPr>
          <p:cNvPr id="9244" name="AutoShape 28"/>
          <p:cNvSpPr>
            <a:spLocks/>
          </p:cNvSpPr>
          <p:nvPr/>
        </p:nvSpPr>
        <p:spPr bwMode="auto">
          <a:xfrm>
            <a:off x="5486400" y="43180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5" name="AutoShape 29"/>
          <p:cNvCxnSpPr>
            <a:cxnSpLocks noChangeShapeType="1"/>
            <a:stCxn id="9244" idx="1"/>
            <a:endCxn id="9241" idx="1"/>
          </p:cNvCxnSpPr>
          <p:nvPr/>
        </p:nvCxnSpPr>
        <p:spPr bwMode="auto">
          <a:xfrm flipV="1">
            <a:off x="5562600" y="4838700"/>
            <a:ext cx="1295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5867400" y="45402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write</a:t>
            </a:r>
          </a:p>
        </p:txBody>
      </p:sp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6461125" y="3595688"/>
            <a:ext cx="95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CodeGen</a:t>
            </a:r>
            <a:endParaRPr lang="en-US" dirty="0" smtClean="0"/>
          </a:p>
          <a:p>
            <a:r>
              <a:rPr lang="en-US" dirty="0" smtClean="0"/>
              <a:t>Walker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200400" y="3657600"/>
            <a:ext cx="2133600" cy="2514600"/>
            <a:chOff x="3352800" y="2819400"/>
            <a:chExt cx="2133600" cy="2514600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3352800" y="28194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352800" y="4876800"/>
              <a:ext cx="2133600" cy="457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648200" y="3276600"/>
              <a:ext cx="838200" cy="1600200"/>
            </a:xfrm>
            <a:prstGeom prst="rect">
              <a:avLst/>
            </a:prstGeom>
            <a:ln>
              <a:noFill/>
              <a:headEnd/>
              <a:tailEnd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352800" y="32766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8200" y="3276600"/>
              <a:ext cx="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>
              <a:off x="3352800" y="48768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3352800" y="48768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3352800" y="53340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5486400" y="2819400"/>
              <a:ext cx="0" cy="2514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3352800" y="2819400"/>
              <a:ext cx="2133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352800" y="28194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776795" y="404552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Compilers do not compute values (as interpreters do)</a:t>
            </a:r>
          </a:p>
          <a:p>
            <a:r>
              <a:rPr lang="en-US" dirty="0" smtClean="0"/>
              <a:t>Compilers validate the source program, making sure that the intended behavior is correct but do not execute it</a:t>
            </a:r>
          </a:p>
          <a:p>
            <a:r>
              <a:rPr lang="en-US" dirty="0" smtClean="0"/>
              <a:t>Compilers generate code for the target machine that then </a:t>
            </a:r>
            <a:r>
              <a:rPr lang="en-US" dirty="0" smtClean="0"/>
              <a:t>executes </a:t>
            </a:r>
            <a:r>
              <a:rPr lang="en-US" dirty="0" smtClean="0"/>
              <a:t>the intended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the 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fact that compilers do not compute values but validate the source program has an effect on the symbol table:</a:t>
            </a:r>
          </a:p>
          <a:p>
            <a:pPr lvl="1"/>
            <a:r>
              <a:rPr lang="en-US" dirty="0" smtClean="0"/>
              <a:t>rather than storing variable-value pairs the symbol table act merely as a record holder for variables seen/declared</a:t>
            </a:r>
          </a:p>
          <a:p>
            <a:pPr lvl="1"/>
            <a:r>
              <a:rPr lang="en-US" dirty="0" smtClean="0"/>
              <a:t>in our case, the symbol table stores the variable-’target name’ (scoped name)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the Symbol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767480"/>
            <a:ext cx="5147563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 smtClean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push a new dictionary onto the stack - stack grows to the left</a:t>
            </a:r>
          </a:p>
          <a:p>
            <a:r>
              <a:rPr lang="en-US" sz="900" dirty="0" smtClean="0">
                <a:latin typeface="Helvetica" charset="0"/>
              </a:rPr>
              <a:t>	</a:t>
            </a:r>
            <a:r>
              <a:rPr lang="mr-IN" sz="900" dirty="0" smtClean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pop the left most dictionary off the stack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 smtClean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the symbol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symbol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prefix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create_prefix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(n_scopes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-1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prefix +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value is the prefixed name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#-------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and return the associated value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 smtClean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</a:t>
            </a:r>
            <a:endParaRPr lang="en-US" sz="900" dirty="0" smtClean="0">
              <a:solidFill>
                <a:srgbClr val="008400"/>
              </a:solidFill>
              <a:latin typeface="Menlo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905000" y="3276600"/>
            <a:ext cx="685800" cy="44553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4">
  <a:themeElements>
    <a:clrScheme name="csc402-ln004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4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4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4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402:csc402-ln004.ppt</Template>
  <TotalTime>18624</TotalTime>
  <Words>799</Words>
  <Application>Microsoft Macintosh PowerPoint</Application>
  <PresentationFormat>On-screen Show (4:3)</PresentationFormat>
  <Paragraphs>161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Helvetica</vt:lpstr>
      <vt:lpstr>Menlo</vt:lpstr>
      <vt:lpstr>ＭＳ Ｐゴシック</vt:lpstr>
      <vt:lpstr>Arial</vt:lpstr>
      <vt:lpstr>Wingdings</vt:lpstr>
      <vt:lpstr>csc402-ln004</vt:lpstr>
      <vt:lpstr>Compiling Scoped Code</vt:lpstr>
      <vt:lpstr>Compiling Scoped Code</vt:lpstr>
      <vt:lpstr>Compiling Scoped Code</vt:lpstr>
      <vt:lpstr>Compiling Scoped Code</vt:lpstr>
      <vt:lpstr>Compiling Scoped Code</vt:lpstr>
      <vt:lpstr>Compiler:  Cuppa2  Exp1bytecode</vt:lpstr>
      <vt:lpstr>Observations on Compilers</vt:lpstr>
      <vt:lpstr>Observations on the Symbol Table</vt:lpstr>
      <vt:lpstr>Observations on the Symbol Table</vt:lpstr>
      <vt:lpstr>Cuppa2 Compiler</vt:lpstr>
      <vt:lpstr>Cuppa2 Codegen</vt:lpstr>
      <vt:lpstr>Cuppa2 Compiler</vt:lpstr>
      <vt:lpstr>Cuppa2 Driver Function</vt:lpstr>
      <vt:lpstr>Testing the Compiler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Scoped Code</dc:title>
  <dc:creator>Lutz</dc:creator>
  <cp:lastModifiedBy>Lutz Hamel</cp:lastModifiedBy>
  <cp:revision>39</cp:revision>
  <cp:lastPrinted>2011-10-24T03:23:39Z</cp:lastPrinted>
  <dcterms:created xsi:type="dcterms:W3CDTF">2011-10-24T02:33:50Z</dcterms:created>
  <dcterms:modified xsi:type="dcterms:W3CDTF">2019-11-06T11:24:06Z</dcterms:modified>
</cp:coreProperties>
</file>