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6" r:id="rId13"/>
    <p:sldId id="267" r:id="rId14"/>
    <p:sldId id="268" r:id="rId15"/>
    <p:sldId id="265" r:id="rId16"/>
    <p:sldId id="270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0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6" autoAdjust="0"/>
    <p:restoredTop sz="91047"/>
  </p:normalViewPr>
  <p:slideViewPr>
    <p:cSldViewPr>
      <p:cViewPr>
        <p:scale>
          <a:sx n="98" d="100"/>
          <a:sy n="98" d="100"/>
        </p:scale>
        <p:origin x="1064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762C82-D7EA-4C4C-8E8B-5966F9FE8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7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B5DE7-D08D-A445-8C5A-71CD539D9117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3E270-2A46-0149-A7B6-DF03E295E90E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4FF77-1DA8-764B-8A08-449F5835694C}" type="slidenum">
              <a:rPr lang="en-US"/>
              <a:pPr/>
              <a:t>13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3A7A-2D8C-874F-80FB-3E05EBC92F65}" type="slidenum">
              <a:rPr lang="en-US"/>
              <a:pPr/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4ECCB-9607-AE4A-81AA-ED735DCBEAE6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C5F73-F99E-F64E-8FDD-E10DCCAEDD23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301A5-4334-FC45-A5F7-53BE43F6F099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5FA4B-8E3F-A447-802B-BC6E7F43DA65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5FD22-635F-1C47-9307-E189FD66531B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0C176-AE15-8B42-B873-EEB8E5B2476F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26CA2-E0D6-3642-8694-2907D64211BF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6C774-5064-0041-BAF0-EF5733BDAEA1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4B1B5-1015-694E-9295-8025DB90AF53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3DBF9-F248-B943-894A-940FAC0359D5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5A621AB-1A76-B047-A557-91A5284C4C3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EF4B7-78E0-BF4C-B13F-54F5AEE59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17418-D248-3F44-8DE1-9796D74EC2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C7BE4-5E8E-A94C-AC3A-651314C0B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E505A-5474-8F4A-92E5-B23A5AE1B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11510-26F5-6E40-99A4-0E189C5D2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2961D-BF5D-4946-9AFC-F788C42B8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D9317-E367-7441-AA1C-E1A6FE948B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D7480-22EC-0642-80FB-D8677A5168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A0B89-17BA-804E-AC20-A191B4108D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FDF9C-05EA-8844-A34D-C966A33CEA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B0E44DBC-E532-AC45-95A2-8D49FDCC06B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Programs into our Bytecode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Our goal is to compile </a:t>
            </a:r>
            <a:r>
              <a:rPr lang="en-US" sz="2600" dirty="0" smtClean="0"/>
              <a:t>Cuppa3 programs </a:t>
            </a:r>
            <a:r>
              <a:rPr lang="en-US" sz="2600" dirty="0"/>
              <a:t>into Exp2Bytecode</a:t>
            </a:r>
          </a:p>
          <a:p>
            <a:r>
              <a:rPr lang="en-US" sz="2600" dirty="0"/>
              <a:t>The big difference between the two languages is that </a:t>
            </a:r>
            <a:r>
              <a:rPr lang="en-US" sz="2600" dirty="0" smtClean="0"/>
              <a:t>Cuppa3 </a:t>
            </a:r>
            <a:r>
              <a:rPr lang="en-US" sz="2600" dirty="0"/>
              <a:t>is a statically scoped language (supports nested scopes and statically scoped functions) and Exp2Bytecode has no notion of scope (all variables are global variables)</a:t>
            </a:r>
          </a:p>
          <a:p>
            <a:r>
              <a:rPr lang="en-US" sz="2600" dirty="0"/>
              <a:t>We saw that in order to make recursion work in Exp2Bytecode we resorted to allocating function local variables in a frame on the runtime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hree-address code is an intermediate representation</a:t>
            </a:r>
          </a:p>
          <a:p>
            <a:r>
              <a:rPr lang="en-US" sz="2400" dirty="0" smtClean="0"/>
              <a:t>The name refers to the fact that in a single statement we access </a:t>
            </a:r>
            <a:r>
              <a:rPr lang="en-US" sz="2400" i="1" dirty="0" smtClean="0"/>
              <a:t>at most </a:t>
            </a:r>
            <a:r>
              <a:rPr lang="en-US" sz="2400" dirty="0" smtClean="0"/>
              <a:t>three variables, constants, or functions.</a:t>
            </a:r>
          </a:p>
          <a:p>
            <a:r>
              <a:rPr lang="en-US" sz="2400" dirty="0" smtClean="0"/>
              <a:t>Each statement in three-address code has the general form of: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x = y op z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x, y and z are variables, constants or temporary variables generated by the compiler and op represents any operator, e.g. an arithmetic operator.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0423" y="6324600"/>
            <a:ext cx="16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31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Expressions containing more than one fundamental operation, such as: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w = x + y * z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not representable in three-address code. </a:t>
            </a:r>
          </a:p>
          <a:p>
            <a:r>
              <a:rPr lang="en-US" sz="2400" dirty="0" smtClean="0"/>
              <a:t>Instead, they are decomposed into an equivalent series of three-address code statements, such as: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t1 = y * z</a:t>
            </a:r>
            <a:br>
              <a:rPr lang="en-US" sz="2400" dirty="0" smtClean="0"/>
            </a:br>
            <a:r>
              <a:rPr lang="en-US" sz="2400" dirty="0" smtClean="0"/>
              <a:t>      w = x + t1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2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expression term:</a:t>
            </a:r>
            <a:br>
              <a:rPr lang="en-US" dirty="0"/>
            </a:br>
            <a:r>
              <a:rPr lang="en-US" dirty="0"/>
              <a:t>        3*2+6</a:t>
            </a:r>
          </a:p>
          <a:p>
            <a:r>
              <a:rPr lang="en-US" dirty="0"/>
              <a:t>We turn this into </a:t>
            </a:r>
            <a:r>
              <a:rPr lang="en-US" dirty="0" smtClean="0"/>
              <a:t>three-address code statements </a:t>
            </a:r>
            <a:r>
              <a:rPr lang="en-US" dirty="0"/>
              <a:t>by doing only one operation at a time and store the result in a </a:t>
            </a:r>
            <a:r>
              <a:rPr lang="en-US" i="1" dirty="0"/>
              <a:t>temporary variable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T$1 = 3*2</a:t>
            </a:r>
            <a:br>
              <a:rPr lang="en-US" dirty="0"/>
            </a:br>
            <a:r>
              <a:rPr lang="en-US" dirty="0"/>
              <a:t>       T$2 = T$1+6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r>
              <a:rPr lang="en-US"/>
              <a:t>That is exactly what the compiler will do: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546725" y="3367088"/>
            <a:ext cx="2440092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" charset="0"/>
              </a:rPr>
              <a:t>store 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t$0 (* 3 2) 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" charset="0"/>
              </a:rPr>
              <a:t>store 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t$1 (+ t$0 4) 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" charset="0"/>
              </a:rPr>
              <a:t>print 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t$1 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" charset="0"/>
              </a:rPr>
              <a:t>stop </a:t>
            </a:r>
            <a:r>
              <a:rPr lang="en-US" sz="1400" dirty="0">
                <a:solidFill>
                  <a:prstClr val="black"/>
                </a:solidFill>
                <a:latin typeface="Courier" charset="0"/>
              </a:rPr>
              <a:t>;</a:t>
            </a:r>
            <a:endParaRPr lang="en-US" sz="1400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79525" y="3519488"/>
            <a:ext cx="10096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put 3*2+4;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429000" y="3505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Now compiling expressions with functions is straightforward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Calling a function is just another operation whose result will be stored in a temp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Consider: 3*2+inc(5)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can rewrite the expression term as the following </a:t>
            </a:r>
            <a:r>
              <a:rPr lang="en-US" sz="2600" dirty="0" smtClean="0"/>
              <a:t>three-address code statements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       T$1 = 3*2</a:t>
            </a:r>
            <a:br>
              <a:rPr lang="en-US" sz="2600" dirty="0"/>
            </a:br>
            <a:r>
              <a:rPr lang="en-US" sz="2600" dirty="0"/>
              <a:t>       </a:t>
            </a:r>
            <a:r>
              <a:rPr lang="en-US" sz="2600" dirty="0" smtClean="0"/>
              <a:t>T$2 = </a:t>
            </a:r>
            <a:r>
              <a:rPr lang="en-US" sz="2600" dirty="0" err="1"/>
              <a:t>inc</a:t>
            </a:r>
            <a:r>
              <a:rPr lang="en-US" sz="2600" dirty="0"/>
              <a:t>(5</a:t>
            </a:r>
            <a:r>
              <a:rPr lang="en-US" sz="2600" dirty="0" smtClean="0"/>
              <a:t>)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       T$3 = T$1+T$2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As compiled code: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22325" y="3846513"/>
            <a:ext cx="1882775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declare </a:t>
            </a:r>
            <a:r>
              <a:rPr lang="en-US" sz="1200" dirty="0" err="1"/>
              <a:t>inc</a:t>
            </a:r>
            <a:r>
              <a:rPr lang="en-US" sz="1200" dirty="0"/>
              <a:t>(k) return k+1;</a:t>
            </a:r>
          </a:p>
          <a:p>
            <a:endParaRPr lang="en-US" sz="1200" dirty="0"/>
          </a:p>
          <a:p>
            <a:r>
              <a:rPr lang="en-US" sz="1200" dirty="0"/>
              <a:t>put 3*2+inc(5);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3429000" y="3962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830798" y="1800285"/>
            <a:ext cx="3246402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jump L32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# Start of function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endParaRPr lang="en-US" sz="12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pushf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2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store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[0]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[-3]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store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[-1] (+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[0] 1) ;</a:t>
            </a: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store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rvx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 %</a:t>
            </a:r>
            <a:r>
              <a:rPr lang="mr-IN" sz="1200" dirty="0" err="1">
                <a:solidFill>
                  <a:prstClr val="black"/>
                </a:solidFill>
                <a:latin typeface="Courier" charset="0"/>
              </a:rPr>
              <a:t>tsx</a:t>
            </a:r>
            <a:r>
              <a:rPr lang="mr-IN" sz="1200" dirty="0">
                <a:solidFill>
                  <a:prstClr val="black"/>
                </a:solidFill>
                <a:latin typeface="Courier" charset="0"/>
              </a:rPr>
              <a:t>[-1] ;</a:t>
            </a:r>
          </a:p>
          <a:p>
            <a:r>
              <a:rPr lang="de-DE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de-DE" sz="1200" dirty="0" err="1">
                <a:solidFill>
                  <a:prstClr val="black"/>
                </a:solidFill>
                <a:latin typeface="Courier" charset="0"/>
              </a:rPr>
              <a:t>popf</a:t>
            </a:r>
            <a:r>
              <a:rPr lang="de-DE" sz="1200" dirty="0">
                <a:solidFill>
                  <a:prstClr val="black"/>
                </a:solidFill>
                <a:latin typeface="Courier" charset="0"/>
              </a:rPr>
              <a:t> 2 ;</a:t>
            </a:r>
          </a:p>
          <a:p>
            <a:r>
              <a:rPr lang="de-DE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de-DE" sz="1200" dirty="0" err="1">
                <a:solidFill>
                  <a:prstClr val="black"/>
                </a:solidFill>
                <a:latin typeface="Courier" charset="0"/>
              </a:rPr>
              <a:t>return</a:t>
            </a:r>
            <a:r>
              <a:rPr lang="de-DE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mr-IN" sz="1200" dirty="0" smtClean="0">
                <a:solidFill>
                  <a:prstClr val="black"/>
                </a:solidFill>
                <a:latin typeface="Courier" charset="0"/>
              </a:rPr>
              <a:t>#  </a:t>
            </a:r>
            <a:endParaRPr lang="mr-IN" sz="12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# End of function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endParaRPr lang="en-US" sz="12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1200" dirty="0">
                <a:solidFill>
                  <a:prstClr val="black"/>
                </a:solidFill>
                <a:latin typeface="Courier" charset="0"/>
              </a:rPr>
              <a:t>#  </a:t>
            </a:r>
          </a:p>
          <a:p>
            <a:r>
              <a:rPr lang="is-IS" sz="1200" dirty="0">
                <a:solidFill>
                  <a:prstClr val="black"/>
                </a:solidFill>
                <a:latin typeface="Courier" charset="0"/>
              </a:rPr>
              <a:t>L32:</a:t>
            </a:r>
          </a:p>
          <a:p>
            <a:r>
              <a:rPr lang="nl-NL" sz="1200" dirty="0">
                <a:solidFill>
                  <a:prstClr val="black"/>
                </a:solidFill>
                <a:latin typeface="Courier" charset="0"/>
              </a:rPr>
              <a:t>	noop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store t$0 (* 3 2)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pushv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5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call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inc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nl-NL" sz="1200" dirty="0">
                <a:solidFill>
                  <a:prstClr val="black"/>
                </a:solidFill>
                <a:latin typeface="Courier" charset="0"/>
              </a:rPr>
              <a:t>	</a:t>
            </a:r>
            <a:r>
              <a:rPr lang="nl-NL" sz="1200" dirty="0" err="1">
                <a:solidFill>
                  <a:prstClr val="black"/>
                </a:solidFill>
                <a:latin typeface="Courier" charset="0"/>
              </a:rPr>
              <a:t>popv</a:t>
            </a:r>
            <a:r>
              <a:rPr lang="nl-NL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store t$1 %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</a:rPr>
              <a:t>rvx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store t$2 (+ t$0 t$1)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print t$2 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	stop ;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Compiler: </a:t>
            </a:r>
            <a:br>
              <a:rPr lang="en-US" dirty="0"/>
            </a:br>
            <a:r>
              <a:rPr lang="en-US" dirty="0" smtClean="0"/>
              <a:t>Cuppa3 </a:t>
            </a:r>
            <a:r>
              <a:rPr lang="en-US" dirty="0">
                <a:sym typeface="Wingdings" charset="0"/>
              </a:rPr>
              <a:t></a:t>
            </a:r>
            <a:r>
              <a:rPr lang="en-US" dirty="0"/>
              <a:t> exp2bytecode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60020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compiler has three phases: 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frontend,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semantic analysis/tree </a:t>
            </a:r>
            <a:r>
              <a:rPr lang="en-US" sz="1800" dirty="0" smtClean="0"/>
              <a:t>rewriting</a:t>
            </a:r>
            <a:r>
              <a:rPr lang="en-US" sz="1800" dirty="0" smtClean="0"/>
              <a:t>,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code </a:t>
            </a:r>
            <a:r>
              <a:rPr lang="en-US" sz="1800" dirty="0"/>
              <a:t>generation.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symbol table has the same structure as in the </a:t>
            </a:r>
            <a:r>
              <a:rPr lang="en-US" sz="2200" dirty="0" smtClean="0"/>
              <a:t>interpreter to enforce the semantics of Cuppa3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But the symbol table also has structures that support the generation of target code.</a:t>
            </a:r>
            <a:endParaRPr lang="en-US" sz="1800" dirty="0"/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3200400" y="4724400"/>
            <a:ext cx="914400" cy="914400"/>
            <a:chOff x="1632" y="2304"/>
            <a:chExt cx="576" cy="576"/>
          </a:xfrm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24" name="AutoShape 21"/>
          <p:cNvCxnSpPr>
            <a:cxnSpLocks noChangeShapeType="1"/>
          </p:cNvCxnSpPr>
          <p:nvPr/>
        </p:nvCxnSpPr>
        <p:spPr bwMode="auto">
          <a:xfrm flipH="1">
            <a:off x="5181600" y="35052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</p:cNvCxnSpPr>
          <p:nvPr/>
        </p:nvCxnSpPr>
        <p:spPr bwMode="auto">
          <a:xfrm flipH="1">
            <a:off x="5410200" y="41957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838200" y="49149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858000" y="4876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1828800" y="51816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130425" y="48768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30" name="AutoShape 28"/>
          <p:cNvSpPr>
            <a:spLocks/>
          </p:cNvSpPr>
          <p:nvPr/>
        </p:nvSpPr>
        <p:spPr bwMode="auto">
          <a:xfrm>
            <a:off x="5486400" y="46228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 flipV="1">
            <a:off x="5562600" y="51435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867400" y="48450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172200" y="3225800"/>
            <a:ext cx="14510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Tree Rewriting Walker</a:t>
            </a:r>
            <a:endParaRPr lang="en-US" sz="1600" dirty="0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461125" y="39004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CodeGen</a:t>
            </a:r>
            <a:endParaRPr lang="en-US" dirty="0" smtClean="0"/>
          </a:p>
          <a:p>
            <a:r>
              <a:rPr lang="en-US" dirty="0" smtClean="0"/>
              <a:t>Walker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48000" y="3810000"/>
            <a:ext cx="2133600" cy="2514600"/>
            <a:chOff x="3352800" y="2819400"/>
            <a:chExt cx="2133600" cy="2514600"/>
          </a:xfrm>
        </p:grpSpPr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3200400" y="3962400"/>
            <a:ext cx="2133600" cy="2514600"/>
            <a:chOff x="3352800" y="2819400"/>
            <a:chExt cx="2133600" cy="2514600"/>
          </a:xfrm>
        </p:grpSpPr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9" name="TextBox 58"/>
          <p:cNvSpPr txBox="1"/>
          <p:nvPr/>
        </p:nvSpPr>
        <p:spPr>
          <a:xfrm>
            <a:off x="969818" y="43503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use the symbol table to associate source variable names with target names</a:t>
            </a:r>
          </a:p>
          <a:p>
            <a:pPr lvl="1"/>
            <a:r>
              <a:rPr lang="en-US" dirty="0" smtClean="0"/>
              <a:t>If source  variable is a function local variable then the target name will be a stack frame location</a:t>
            </a:r>
          </a:p>
          <a:p>
            <a:r>
              <a:rPr lang="en-US" dirty="0" smtClean="0"/>
              <a:t>We use the tree rewriting phase to lower the abstraction level of the AST:</a:t>
            </a:r>
          </a:p>
          <a:p>
            <a:pPr lvl="1"/>
            <a:r>
              <a:rPr lang="en-US" dirty="0" smtClean="0"/>
              <a:t>Insert target names</a:t>
            </a:r>
          </a:p>
          <a:p>
            <a:pPr lvl="1"/>
            <a:r>
              <a:rPr lang="en-US" dirty="0" smtClean="0"/>
              <a:t>Generate three-address code</a:t>
            </a:r>
          </a:p>
          <a:p>
            <a:r>
              <a:rPr lang="en-US" dirty="0" smtClean="0"/>
              <a:t>The lowered AST is already in a format that the </a:t>
            </a:r>
            <a:r>
              <a:rPr lang="en-US" dirty="0" err="1" smtClean="0"/>
              <a:t>codegen</a:t>
            </a:r>
            <a:r>
              <a:rPr lang="en-US" dirty="0" smtClean="0"/>
              <a:t> phase can understand</a:t>
            </a:r>
          </a:p>
          <a:p>
            <a:pPr lvl="1"/>
            <a:r>
              <a:rPr lang="en-US" dirty="0" smtClean="0"/>
              <a:t>Overall </a:t>
            </a:r>
            <a:r>
              <a:rPr lang="en-US" dirty="0" err="1" smtClean="0"/>
              <a:t>codegen</a:t>
            </a:r>
            <a:r>
              <a:rPr lang="en-US" dirty="0" smtClean="0"/>
              <a:t> structure similar to Cuppa2 compiler</a:t>
            </a:r>
          </a:p>
          <a:p>
            <a:pPr lvl="1"/>
            <a:r>
              <a:rPr lang="en-US" dirty="0" smtClean="0"/>
              <a:t>However, lots of details with regards to tracking three address-code result locations and stack manipulation</a:t>
            </a:r>
          </a:p>
          <a:p>
            <a:pPr lvl="1"/>
            <a:r>
              <a:rPr lang="en-US" dirty="0" smtClean="0"/>
              <a:t>That said, most of the changes from the Cuppa2 to the Cuppa3 compiler are in the function declaration/code generation part and the expression handling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relevant code:</a:t>
            </a:r>
            <a:endParaRPr lang="en-US" dirty="0" smtClean="0"/>
          </a:p>
          <a:p>
            <a:pPr lvl="1"/>
            <a:r>
              <a:rPr lang="en-US" dirty="0" smtClean="0"/>
              <a:t>Cuppa3_cc_symtab.py</a:t>
            </a:r>
          </a:p>
          <a:p>
            <a:pPr lvl="1"/>
            <a:r>
              <a:rPr lang="en-US" dirty="0" smtClean="0"/>
              <a:t>cuppa3_cc_tree_rewrite.py</a:t>
            </a:r>
            <a:endParaRPr lang="en-US" dirty="0" smtClean="0"/>
          </a:p>
          <a:p>
            <a:pPr lvl="1"/>
            <a:r>
              <a:rPr lang="en-US" dirty="0" smtClean="0"/>
              <a:t>cuppa3_cc_codegen.py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8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three-address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3276600" cy="3614737"/>
          </a:xfrm>
        </p:spPr>
        <p:txBody>
          <a:bodyPr/>
          <a:lstStyle/>
          <a:p>
            <a:r>
              <a:rPr lang="en-US" sz="1400" dirty="0" smtClean="0"/>
              <a:t>Let’s use this program to follow the translation process through the compiler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83656"/>
            <a:ext cx="5219700" cy="1954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53425"/>
            <a:ext cx="4027714" cy="22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Global Code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097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In terms of global code, nothing </a:t>
            </a:r>
            <a:r>
              <a:rPr lang="en-US" sz="2600" dirty="0"/>
              <a:t>has changed </a:t>
            </a:r>
            <a:r>
              <a:rPr lang="en-US" sz="2600" dirty="0" smtClean="0"/>
              <a:t>from </a:t>
            </a:r>
            <a:r>
              <a:rPr lang="en-US" sz="2600" dirty="0"/>
              <a:t>our strategy we developed when we compiled </a:t>
            </a:r>
            <a:r>
              <a:rPr lang="en-US" sz="2600" dirty="0" smtClean="0"/>
              <a:t>Cuppa2 programs </a:t>
            </a:r>
            <a:r>
              <a:rPr lang="en-US" sz="2600" dirty="0"/>
              <a:t>into bytecode: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Every program </a:t>
            </a:r>
            <a:r>
              <a:rPr lang="en-US" sz="2200" dirty="0"/>
              <a:t>variable that appears in the </a:t>
            </a:r>
            <a:r>
              <a:rPr lang="en-US" sz="2200" dirty="0" smtClean="0"/>
              <a:t>Cuppa3 program </a:t>
            </a:r>
            <a:r>
              <a:rPr lang="en-US" sz="2200" dirty="0"/>
              <a:t>is compiled into a unique global variable in the bytecode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49425" y="3995738"/>
            <a:ext cx="145097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declare x = 2;</a:t>
            </a:r>
          </a:p>
          <a:p>
            <a:r>
              <a:rPr lang="en-US" sz="1200" dirty="0"/>
              <a:t>   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declare x = 3;</a:t>
            </a:r>
          </a:p>
          <a:p>
            <a:r>
              <a:rPr lang="en-US" sz="1200" dirty="0"/>
              <a:t>   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put x;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995863" y="4259263"/>
            <a:ext cx="139333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 charset="0"/>
              </a:rPr>
              <a:t>store t$0 1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store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t$1 2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print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t$1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store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t$2 3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print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t$2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print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t$0 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" charset="0"/>
              </a:rPr>
              <a:t>stop </a:t>
            </a:r>
            <a:r>
              <a:rPr lang="en-US" sz="1200" dirty="0">
                <a:solidFill>
                  <a:prstClr val="black"/>
                </a:solidFill>
                <a:latin typeface="Courier" charset="0"/>
              </a:rPr>
              <a:t>;</a:t>
            </a:r>
            <a:endParaRPr lang="en-US" sz="1200" dirty="0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581400" y="4572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three-address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The AST right after the front end.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75593"/>
            <a:ext cx="4924125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three-address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The AST right after tree rewriting.</a:t>
            </a:r>
          </a:p>
          <a:p>
            <a:r>
              <a:rPr lang="en-US" sz="1400" dirty="0" smtClean="0"/>
              <a:t>Notice the additional variable name in the expression AST </a:t>
            </a:r>
            <a:r>
              <a:rPr lang="mr-IN" sz="1400" dirty="0" smtClean="0"/>
              <a:t>–</a:t>
            </a:r>
            <a:r>
              <a:rPr lang="en-US" sz="1400" dirty="0" smtClean="0"/>
              <a:t> third address!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4648200" cy="36957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>
            <a:off x="3067050" y="38100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3390900" y="40386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three-address code generation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3700"/>
            <a:ext cx="5816600" cy="1981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The code generated from the lowered AST</a:t>
            </a:r>
          </a:p>
          <a:p>
            <a:r>
              <a:rPr lang="en-US" sz="1400" dirty="0" smtClean="0"/>
              <a:t>Notice the statements (arrows) due to three-address code generation</a:t>
            </a:r>
            <a:endParaRPr lang="en-US" sz="1400" dirty="0"/>
          </a:p>
        </p:txBody>
      </p:sp>
      <p:sp>
        <p:nvSpPr>
          <p:cNvPr id="5" name="Left Arrow 4"/>
          <p:cNvSpPr/>
          <p:nvPr/>
        </p:nvSpPr>
        <p:spPr bwMode="auto">
          <a:xfrm>
            <a:off x="4914900" y="3774961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5162550" y="3985055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3537"/>
            <a:ext cx="3619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Function local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Let’s look at this function and trace the translation process with respect to function local variables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63018"/>
            <a:ext cx="3810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Function local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The AST right after the front end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4522005" cy="46482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371850" y="3611562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3124200" y="32766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Function local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The AST after rewriting</a:t>
            </a:r>
          </a:p>
          <a:p>
            <a:r>
              <a:rPr lang="en-US" sz="1400" dirty="0" smtClean="0"/>
              <a:t>Both function local variables and three address code generation are represented!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978400" cy="449580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629992" y="379476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3395949" y="356616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068142" y="483108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4403558" y="505968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4651208" y="3566160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8242" y="3608903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Formal arguments</a:t>
            </a:r>
            <a:endParaRPr lang="en-US" sz="1400" dirty="0"/>
          </a:p>
        </p:txBody>
      </p:sp>
      <p:sp>
        <p:nvSpPr>
          <p:cNvPr id="12" name="Right Brace 11"/>
          <p:cNvSpPr/>
          <p:nvPr/>
        </p:nvSpPr>
        <p:spPr bwMode="auto">
          <a:xfrm>
            <a:off x="5180617" y="4796246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7651" y="4838989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3-addr code temps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 bwMode="auto">
          <a:xfrm>
            <a:off x="5062052" y="5515791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4828009" y="5287191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6083268" y="5287191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0302" y="5329934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Formal arguments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6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Function local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2" y="2029415"/>
            <a:ext cx="5114723" cy="44475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Generated code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4289166" y="39624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055123" y="37338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996032" y="4145424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4724400" y="4374024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5310382" y="3733800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416" y="3776543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Formal arguments</a:t>
            </a:r>
            <a:endParaRPr lang="en-US" sz="1400" dirty="0"/>
          </a:p>
        </p:txBody>
      </p:sp>
      <p:sp>
        <p:nvSpPr>
          <p:cNvPr id="12" name="Right Brace 11"/>
          <p:cNvSpPr/>
          <p:nvPr/>
        </p:nvSpPr>
        <p:spPr bwMode="auto">
          <a:xfrm>
            <a:off x="6108507" y="4110590"/>
            <a:ext cx="45719" cy="40528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5541" y="415333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3-addr code temps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41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The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4318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The front end AST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26367"/>
            <a:ext cx="3581400" cy="52500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417026" y="47244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The rewritten 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6" y="1417638"/>
            <a:ext cx="3490524" cy="5252303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486150" y="45720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functions all local variables are stored on the stack</a:t>
            </a:r>
          </a:p>
          <a:p>
            <a:r>
              <a:rPr lang="en-US" dirty="0"/>
              <a:t>The actual parameters are pushed on the stack in </a:t>
            </a:r>
            <a:r>
              <a:rPr lang="en-US" dirty="0" smtClean="0"/>
              <a:t>reverse order, </a:t>
            </a:r>
            <a:r>
              <a:rPr lang="en-US" dirty="0"/>
              <a:t>and this is done before the function frame is created.</a:t>
            </a:r>
          </a:p>
          <a:p>
            <a:r>
              <a:rPr lang="en-US" dirty="0"/>
              <a:t>Also, during  a function call, the return address is pushed onto the stack before the stack frame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28800"/>
            <a:ext cx="3276600" cy="3614737"/>
          </a:xfrm>
        </p:spPr>
        <p:txBody>
          <a:bodyPr/>
          <a:lstStyle/>
          <a:p>
            <a:r>
              <a:rPr lang="en-US" sz="1400" dirty="0" smtClean="0"/>
              <a:t>The rewritten AST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524"/>
            <a:ext cx="4552315" cy="5211762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3276600" y="5443537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symbol table has additional functionality to deal with</a:t>
            </a:r>
          </a:p>
          <a:p>
            <a:pPr lvl="1"/>
            <a:r>
              <a:rPr lang="en-US" dirty="0" smtClean="0"/>
              <a:t>The stack frame</a:t>
            </a:r>
          </a:p>
          <a:p>
            <a:pPr lvl="1"/>
            <a:r>
              <a:rPr lang="en-US" dirty="0" smtClean="0"/>
              <a:t>Scalars vs functions</a:t>
            </a:r>
          </a:p>
          <a:p>
            <a:pPr lvl="1"/>
            <a:r>
              <a:rPr lang="en-US" smtClean="0"/>
              <a:t>Function local vs global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Symbol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6" y="1524001"/>
            <a:ext cx="6481354" cy="2188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44596"/>
            <a:ext cx="6083300" cy="25139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474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Symbol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45941"/>
            <a:ext cx="6858000" cy="5115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8149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Symbol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51356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 bwMode="auto">
          <a:xfrm>
            <a:off x="4419600" y="51816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715000" y="35052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18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Symbol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5422900" cy="3734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4495800" y="44958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69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Rewriting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three address code</a:t>
            </a:r>
          </a:p>
          <a:p>
            <a:r>
              <a:rPr lang="en-US" dirty="0" smtClean="0"/>
              <a:t>Replace original variable names with target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3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Rewriting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19800" y="1752600"/>
            <a:ext cx="2819400" cy="3810000"/>
          </a:xfrm>
        </p:spPr>
        <p:txBody>
          <a:bodyPr/>
          <a:lstStyle/>
          <a:p>
            <a:r>
              <a:rPr lang="en-US" sz="1400" dirty="0" smtClean="0"/>
              <a:t>Insert a temporary variable into expression as the “third address”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5334000" cy="2504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 bwMode="auto">
          <a:xfrm>
            <a:off x="3905250" y="3733799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730750"/>
            <a:ext cx="3568700" cy="1663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Left Arrow 12"/>
          <p:cNvSpPr/>
          <p:nvPr/>
        </p:nvSpPr>
        <p:spPr bwMode="auto">
          <a:xfrm>
            <a:off x="5143500" y="60198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74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24200"/>
            <a:ext cx="5060950" cy="3317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Rewriting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19800" y="1752600"/>
            <a:ext cx="2819400" cy="3810000"/>
          </a:xfrm>
        </p:spPr>
        <p:txBody>
          <a:bodyPr/>
          <a:lstStyle/>
          <a:p>
            <a:r>
              <a:rPr lang="en-US" sz="1400" dirty="0" smtClean="0"/>
              <a:t>Insert a temporary variable into call expression as the “third address”</a:t>
            </a:r>
            <a:endParaRPr lang="en-US" sz="1400" dirty="0"/>
          </a:p>
        </p:txBody>
      </p:sp>
      <p:sp>
        <p:nvSpPr>
          <p:cNvPr id="5" name="Left Arrow 4"/>
          <p:cNvSpPr/>
          <p:nvPr/>
        </p:nvSpPr>
        <p:spPr bwMode="auto">
          <a:xfrm>
            <a:off x="6277972" y="57912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" y="1652465"/>
            <a:ext cx="3886200" cy="938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932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486080"/>
            <a:ext cx="5337643" cy="5067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Rewriting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19800" y="1752600"/>
            <a:ext cx="2819400" cy="3810000"/>
          </a:xfrm>
        </p:spPr>
        <p:txBody>
          <a:bodyPr/>
          <a:lstStyle/>
          <a:p>
            <a:r>
              <a:rPr lang="en-US" sz="1400" dirty="0" smtClean="0"/>
              <a:t>Function declarations get rewritten into function definitions which contain the frame size.</a:t>
            </a:r>
            <a:endParaRPr lang="en-US" sz="1400" dirty="0"/>
          </a:p>
        </p:txBody>
      </p:sp>
      <p:sp>
        <p:nvSpPr>
          <p:cNvPr id="5" name="Left Arrow 4"/>
          <p:cNvSpPr/>
          <p:nvPr/>
        </p:nvSpPr>
        <p:spPr bwMode="auto">
          <a:xfrm>
            <a:off x="4572000" y="60198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572000" y="4267200"/>
            <a:ext cx="4953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3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400"/>
              <a:t>Here is what the stack looks like during a function call: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438400" y="2667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Actual Parameter</a:t>
            </a:r>
            <a:r>
              <a:rPr lang="en-US" baseline="-25000"/>
              <a:t>n</a:t>
            </a:r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438400" y="3048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438400" y="3429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Actual Parameter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438400" y="3810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2438400" y="4191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Local Variable</a:t>
            </a:r>
            <a:r>
              <a:rPr lang="en-US" baseline="-25000"/>
              <a:t>m</a:t>
            </a:r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438400" y="4572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438400" y="4953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Local Variable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438400" y="5334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Formal Parameter</a:t>
            </a:r>
            <a:r>
              <a:rPr lang="en-US" baseline="-25000"/>
              <a:t>k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438400" y="5715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2438400" y="6096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Formal Parameter</a:t>
            </a:r>
            <a:r>
              <a:rPr lang="en-US" baseline="-25000"/>
              <a:t>1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2438400" y="2286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203" name="AutoShape 35"/>
          <p:cNvSpPr>
            <a:spLocks noChangeArrowheads="1"/>
          </p:cNvSpPr>
          <p:nvPr/>
        </p:nvSpPr>
        <p:spPr bwMode="auto">
          <a:xfrm>
            <a:off x="4267200" y="60960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5181600" y="6156325"/>
            <a:ext cx="896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of Stack</a:t>
            </a:r>
          </a:p>
        </p:txBody>
      </p:sp>
      <p:sp>
        <p:nvSpPr>
          <p:cNvPr id="7205" name="AutoShape 37"/>
          <p:cNvSpPr>
            <a:spLocks/>
          </p:cNvSpPr>
          <p:nvPr/>
        </p:nvSpPr>
        <p:spPr bwMode="auto">
          <a:xfrm>
            <a:off x="2133600" y="4191000"/>
            <a:ext cx="152400" cy="2286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508125" y="5203825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Rewriting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19800" y="1752600"/>
            <a:ext cx="2819400" cy="3810000"/>
          </a:xfrm>
        </p:spPr>
        <p:txBody>
          <a:bodyPr/>
          <a:lstStyle/>
          <a:p>
            <a:r>
              <a:rPr lang="en-US" sz="1400" dirty="0" smtClean="0"/>
              <a:t>Original variable names are replaced with target names.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443764"/>
            <a:ext cx="3765550" cy="2423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114800"/>
            <a:ext cx="3962400" cy="1219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175" y="5562600"/>
            <a:ext cx="4413250" cy="1199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690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the Cuppa2 compiler</a:t>
            </a:r>
          </a:p>
          <a:p>
            <a:r>
              <a:rPr lang="en-US" dirty="0" smtClean="0"/>
              <a:t>All statement level patterns carry over almost unmodified</a:t>
            </a:r>
          </a:p>
          <a:p>
            <a:r>
              <a:rPr lang="en-US" dirty="0" smtClean="0"/>
              <a:t>Expressions need to keep track of the “third address” or “target address” of the three address code encoding.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42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719263"/>
            <a:ext cx="2667000" cy="4411662"/>
          </a:xfrm>
        </p:spPr>
        <p:txBody>
          <a:bodyPr/>
          <a:lstStyle/>
          <a:p>
            <a:r>
              <a:rPr lang="en-US" sz="1400" dirty="0" smtClean="0"/>
              <a:t>The code generator keeps track of the location where the value of an expression is stored</a:t>
            </a:r>
          </a:p>
          <a:p>
            <a:r>
              <a:rPr lang="en-US" sz="1400" dirty="0" smtClean="0"/>
              <a:t>Returns a pair for an expression: </a:t>
            </a:r>
            <a:br>
              <a:rPr lang="en-US" sz="1400" dirty="0" smtClean="0"/>
            </a:br>
            <a:r>
              <a:rPr lang="en-US" sz="1400" dirty="0" smtClean="0"/>
              <a:t>(1) code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(2) location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0149"/>
            <a:ext cx="4902200" cy="17927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3835407"/>
            <a:ext cx="3460750" cy="1692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06" y="4785364"/>
            <a:ext cx="3158987" cy="1647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3803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719263"/>
            <a:ext cx="2667000" cy="4411662"/>
          </a:xfrm>
        </p:spPr>
        <p:txBody>
          <a:bodyPr/>
          <a:lstStyle/>
          <a:p>
            <a:r>
              <a:rPr lang="en-US" sz="1400" dirty="0" smtClean="0"/>
              <a:t>The while statement is probably the best example to see how the pair returned by generating code for an expression is used.</a:t>
            </a:r>
          </a:p>
          <a:p>
            <a:r>
              <a:rPr lang="en-US" sz="1400" dirty="0" smtClean="0"/>
              <a:t>Note that we first put the code for the expression into the output stream</a:t>
            </a:r>
          </a:p>
          <a:p>
            <a:r>
              <a:rPr lang="en-US" sz="1400" dirty="0" smtClean="0"/>
              <a:t>Then we use the location in the conditional jump instruction.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4229100" cy="302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499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Consider the </a:t>
            </a:r>
            <a:r>
              <a:rPr lang="en-US" sz="2000" dirty="0" smtClean="0"/>
              <a:t>call </a:t>
            </a:r>
            <a:r>
              <a:rPr lang="en-US" sz="2000" dirty="0"/>
              <a:t>add(3,2) to the </a:t>
            </a:r>
            <a:r>
              <a:rPr lang="en-US" sz="2000" dirty="0" smtClean="0"/>
              <a:t>function defined as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692275" y="3581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692275" y="3962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692275" y="4343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692275" y="4724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692275" y="5105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temp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692275" y="5486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3521075" y="58674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435475" y="5927725"/>
            <a:ext cx="896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of Stack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>
            <a:off x="1387475" y="5105400"/>
            <a:ext cx="288925" cy="1143000"/>
          </a:xfrm>
          <a:prstGeom prst="leftBrace">
            <a:avLst>
              <a:gd name="adj1" fmla="val 329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62000" y="5546725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181600" y="3238500"/>
            <a:ext cx="3789168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add: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pushf</a:t>
            </a:r>
            <a:r>
              <a:rPr lang="en-US" sz="1200" dirty="0"/>
              <a:t> 3;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[0] %</a:t>
            </a:r>
            <a:r>
              <a:rPr lang="en-US" sz="1200" dirty="0" err="1"/>
              <a:t>tsx</a:t>
            </a:r>
            <a:r>
              <a:rPr lang="en-US" sz="1200" dirty="0"/>
              <a:t>[-4]</a:t>
            </a:r>
            <a:r>
              <a:rPr lang="en-US" sz="1200" dirty="0" smtClean="0"/>
              <a:t>;                    </a:t>
            </a:r>
            <a:r>
              <a:rPr lang="en-US" sz="1200" dirty="0"/>
              <a:t>#</a:t>
            </a:r>
            <a:r>
              <a:rPr lang="en-US" sz="1200" dirty="0" smtClean="0"/>
              <a:t> </a:t>
            </a:r>
            <a:r>
              <a:rPr lang="en-US" sz="1200" dirty="0" err="1"/>
              <a:t>init</a:t>
            </a:r>
            <a:r>
              <a:rPr lang="en-US" sz="1200" dirty="0"/>
              <a:t> a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[-1] %</a:t>
            </a:r>
            <a:r>
              <a:rPr lang="en-US" sz="1200" dirty="0" err="1"/>
              <a:t>tsx</a:t>
            </a:r>
            <a:r>
              <a:rPr lang="en-US" sz="1200" dirty="0"/>
              <a:t>[-5]; </a:t>
            </a:r>
            <a:r>
              <a:rPr lang="en-US" sz="1200" dirty="0" smtClean="0"/>
              <a:t>                  </a:t>
            </a:r>
            <a:r>
              <a:rPr lang="en-US" sz="1200" dirty="0"/>
              <a:t>#</a:t>
            </a:r>
            <a:r>
              <a:rPr lang="en-US" sz="1200" dirty="0" smtClean="0"/>
              <a:t> </a:t>
            </a:r>
            <a:r>
              <a:rPr lang="en-US" sz="1200" dirty="0" err="1"/>
              <a:t>init</a:t>
            </a:r>
            <a:r>
              <a:rPr lang="en-US" sz="1200" dirty="0"/>
              <a:t> b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[-2] (+ %</a:t>
            </a:r>
            <a:r>
              <a:rPr lang="en-US" sz="1200" dirty="0" err="1"/>
              <a:t>tsx</a:t>
            </a:r>
            <a:r>
              <a:rPr lang="en-US" sz="1200" dirty="0"/>
              <a:t>[0] %</a:t>
            </a:r>
            <a:r>
              <a:rPr lang="en-US" sz="1200" dirty="0" err="1"/>
              <a:t>tsx</a:t>
            </a:r>
            <a:r>
              <a:rPr lang="en-US" sz="1200" dirty="0"/>
              <a:t>[-1])</a:t>
            </a:r>
            <a:r>
              <a:rPr lang="en-US" sz="1200" dirty="0" smtClean="0"/>
              <a:t>; </a:t>
            </a:r>
            <a:r>
              <a:rPr lang="en-US" sz="1200" dirty="0"/>
              <a:t>#</a:t>
            </a:r>
            <a:r>
              <a:rPr lang="en-US" sz="1200" dirty="0" smtClean="0"/>
              <a:t> store temp</a:t>
            </a:r>
            <a:endParaRPr lang="en-US" sz="1200" dirty="0"/>
          </a:p>
          <a:p>
            <a:r>
              <a:rPr lang="en-US" sz="1200" dirty="0"/>
              <a:t>        store %</a:t>
            </a:r>
            <a:r>
              <a:rPr lang="en-US" sz="1200" dirty="0" err="1"/>
              <a:t>rvx</a:t>
            </a:r>
            <a:r>
              <a:rPr lang="en-US" sz="1200" dirty="0"/>
              <a:t> %</a:t>
            </a:r>
            <a:r>
              <a:rPr lang="en-US" sz="1200" dirty="0" err="1"/>
              <a:t>tsx</a:t>
            </a:r>
            <a:r>
              <a:rPr lang="en-US" sz="1200" dirty="0"/>
              <a:t>[-2];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popf</a:t>
            </a:r>
            <a:r>
              <a:rPr lang="en-US" sz="1200" dirty="0"/>
              <a:t> 3;</a:t>
            </a:r>
          </a:p>
          <a:p>
            <a:r>
              <a:rPr lang="en-US" sz="1200" dirty="0"/>
              <a:t>        return;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676400" y="5867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" name="Right Arrow 1"/>
          <p:cNvSpPr/>
          <p:nvPr/>
        </p:nvSpPr>
        <p:spPr bwMode="auto">
          <a:xfrm rot="1492257">
            <a:off x="4300505" y="2895600"/>
            <a:ext cx="4572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8684" y="2362200"/>
            <a:ext cx="185271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declare add(</a:t>
            </a:r>
            <a:r>
              <a:rPr lang="en-US" sz="1200" dirty="0" err="1" smtClean="0"/>
              <a:t>a,b</a:t>
            </a:r>
            <a:r>
              <a:rPr lang="en-US" sz="1200" dirty="0" smtClean="0"/>
              <a:t>) {</a:t>
            </a:r>
            <a:br>
              <a:rPr lang="en-US" sz="1200" dirty="0" smtClean="0"/>
            </a:br>
            <a:r>
              <a:rPr lang="en-US" sz="1200" dirty="0" smtClean="0"/>
              <a:t>       declare temp = </a:t>
            </a:r>
            <a:r>
              <a:rPr lang="en-US" sz="1200" dirty="0" err="1" smtClean="0"/>
              <a:t>a+b</a:t>
            </a:r>
            <a:r>
              <a:rPr lang="en-US" sz="1200" dirty="0" smtClean="0"/>
              <a:t>;</a:t>
            </a:r>
            <a:br>
              <a:rPr lang="en-US" sz="1200" dirty="0" smtClean="0"/>
            </a:br>
            <a:r>
              <a:rPr lang="en-US" sz="1200" dirty="0" smtClean="0"/>
              <a:t>       return temp;</a:t>
            </a:r>
            <a:br>
              <a:rPr lang="en-US" sz="1200" dirty="0" smtClean="0"/>
            </a:br>
            <a:r>
              <a:rPr lang="en-US" sz="1200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Now consider the following function: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063750" y="2300288"/>
            <a:ext cx="4137095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// a program with nested functions that </a:t>
            </a:r>
            <a:r>
              <a:rPr lang="en-US" sz="1400" dirty="0" smtClean="0"/>
              <a:t>makes</a:t>
            </a:r>
            <a:endParaRPr lang="en-US" sz="1400" dirty="0"/>
          </a:p>
          <a:p>
            <a:r>
              <a:rPr lang="en-US" sz="1400" dirty="0"/>
              <a:t>// use of static scoping and generates a sequence</a:t>
            </a:r>
          </a:p>
          <a:p>
            <a:r>
              <a:rPr lang="en-US" sz="1400" dirty="0"/>
              <a:t>// of numbers according to the step variable.</a:t>
            </a:r>
          </a:p>
          <a:p>
            <a:endParaRPr lang="en-US" sz="1400" dirty="0"/>
          </a:p>
          <a:p>
            <a:r>
              <a:rPr lang="en-US" sz="1400" dirty="0"/>
              <a:t>declare </a:t>
            </a:r>
            <a:r>
              <a:rPr lang="en-US" sz="1400" dirty="0" err="1"/>
              <a:t>seq</a:t>
            </a:r>
            <a:r>
              <a:rPr lang="en-US" sz="1400" dirty="0"/>
              <a:t>(n) {</a:t>
            </a:r>
          </a:p>
          <a:p>
            <a:r>
              <a:rPr lang="en-US" sz="1400" dirty="0"/>
              <a:t>     declare step = 2;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declare </a:t>
            </a:r>
            <a:r>
              <a:rPr lang="en-US" sz="1400" dirty="0" err="1">
                <a:solidFill>
                  <a:srgbClr val="FF0000"/>
                </a:solidFill>
              </a:rPr>
              <a:t>inc</a:t>
            </a:r>
            <a:r>
              <a:rPr lang="en-US" sz="1400" dirty="0">
                <a:solidFill>
                  <a:srgbClr val="FF0000"/>
                </a:solidFill>
              </a:rPr>
              <a:t>(k) return </a:t>
            </a:r>
            <a:r>
              <a:rPr lang="en-US" sz="1400" dirty="0" err="1">
                <a:solidFill>
                  <a:srgbClr val="FF0000"/>
                </a:solidFill>
              </a:rPr>
              <a:t>k+step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/>
              <a:t>     declare </a:t>
            </a:r>
            <a:r>
              <a:rPr lang="en-US" sz="1400" dirty="0" err="1"/>
              <a:t>i</a:t>
            </a:r>
            <a:r>
              <a:rPr lang="en-US" sz="1400" dirty="0"/>
              <a:t> = 1;</a:t>
            </a:r>
          </a:p>
          <a:p>
            <a:endParaRPr lang="en-US" sz="1400" dirty="0"/>
          </a:p>
          <a:p>
            <a:r>
              <a:rPr lang="en-US" sz="1400" dirty="0"/>
              <a:t>     // generate the sequence</a:t>
            </a:r>
          </a:p>
          <a:p>
            <a:r>
              <a:rPr lang="en-US" sz="1400" dirty="0"/>
              <a:t>     while(</a:t>
            </a:r>
            <a:r>
              <a:rPr lang="en-US" sz="1400" dirty="0" err="1"/>
              <a:t>i</a:t>
            </a:r>
            <a:r>
              <a:rPr lang="en-US" sz="1400" dirty="0"/>
              <a:t>&lt;=n) {</a:t>
            </a:r>
          </a:p>
          <a:p>
            <a:r>
              <a:rPr lang="en-US" sz="1400" dirty="0"/>
              <a:t>        put(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// main program</a:t>
            </a:r>
          </a:p>
          <a:p>
            <a:r>
              <a:rPr lang="en-US" sz="1400" dirty="0" err="1"/>
              <a:t>seq</a:t>
            </a:r>
            <a:r>
              <a:rPr lang="en-US" sz="1400" dirty="0"/>
              <a:t>(10);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994525" y="3167063"/>
            <a:ext cx="17732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Nested function</a:t>
            </a:r>
          </a:p>
          <a:p>
            <a:r>
              <a:rPr lang="en-US" sz="1800"/>
              <a:t>Declarations!</a:t>
            </a:r>
          </a:p>
          <a:p>
            <a:endParaRPr lang="en-US" sz="1800"/>
          </a:p>
          <a:p>
            <a:r>
              <a:rPr lang="en-US" sz="1800"/>
              <a:t>Our interpreter</a:t>
            </a:r>
            <a:br>
              <a:rPr lang="en-US" sz="1800"/>
            </a:br>
            <a:r>
              <a:rPr lang="en-US" sz="1800"/>
              <a:t>handles this </a:t>
            </a:r>
            <a:br>
              <a:rPr lang="en-US" sz="1800"/>
            </a:br>
            <a:r>
              <a:rPr lang="en-US" sz="1800"/>
              <a:t>correctly! Try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71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To see the problem with nested function declarations for compilation, let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take a look at the compiled </a:t>
            </a:r>
            <a:r>
              <a:rPr lang="en-US" sz="1800">
                <a:solidFill>
                  <a:srgbClr val="FF0000"/>
                </a:solidFill>
                <a:cs typeface="ＭＳ Ｐゴシック" charset="0"/>
              </a:rPr>
              <a:t>declare inc(k) return k+step</a:t>
            </a:r>
            <a:r>
              <a:rPr lang="en-US" sz="1200">
                <a:solidFill>
                  <a:srgbClr val="FF0000"/>
                </a:solidFill>
                <a:cs typeface="ＭＳ Ｐゴシック" charset="0"/>
              </a:rPr>
              <a:t>;</a:t>
            </a:r>
            <a:r>
              <a:rPr lang="en-US" sz="1800"/>
              <a:t> function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692275" y="3581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92275" y="3962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692275" y="4343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692275" y="4724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692275" y="5105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temp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3521075" y="54864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35475" y="5546725"/>
            <a:ext cx="896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of Stack</a:t>
            </a:r>
          </a:p>
        </p:txBody>
      </p:sp>
      <p:sp>
        <p:nvSpPr>
          <p:cNvPr id="17420" name="AutoShape 12"/>
          <p:cNvSpPr>
            <a:spLocks/>
          </p:cNvSpPr>
          <p:nvPr/>
        </p:nvSpPr>
        <p:spPr bwMode="auto">
          <a:xfrm>
            <a:off x="1387475" y="5105400"/>
            <a:ext cx="288925" cy="762000"/>
          </a:xfrm>
          <a:prstGeom prst="leftBrace">
            <a:avLst>
              <a:gd name="adj1" fmla="val 219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762000" y="5334000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343400" y="3238500"/>
            <a:ext cx="4554452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/>
              <a:t>inc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pushf</a:t>
            </a:r>
            <a:r>
              <a:rPr lang="en-US" sz="1200" dirty="0"/>
              <a:t> 2;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[0] %</a:t>
            </a:r>
            <a:r>
              <a:rPr lang="en-US" sz="1200" dirty="0" err="1"/>
              <a:t>tsx</a:t>
            </a:r>
            <a:r>
              <a:rPr lang="en-US" sz="1200" dirty="0"/>
              <a:t>[-3</a:t>
            </a:r>
            <a:r>
              <a:rPr lang="en-US" sz="1200" dirty="0" smtClean="0"/>
              <a:t>] ;                        </a:t>
            </a:r>
            <a:r>
              <a:rPr lang="en-US" sz="1200" dirty="0"/>
              <a:t>#</a:t>
            </a:r>
            <a:r>
              <a:rPr lang="en-US" sz="1200" dirty="0" smtClean="0"/>
              <a:t> </a:t>
            </a:r>
            <a:r>
              <a:rPr lang="en-US" sz="1200" dirty="0" err="1"/>
              <a:t>init</a:t>
            </a:r>
            <a:r>
              <a:rPr lang="en-US" sz="1200" dirty="0"/>
              <a:t> k</a:t>
            </a:r>
          </a:p>
          <a:p>
            <a:r>
              <a:rPr lang="en-US" sz="1200" dirty="0"/>
              <a:t>        store %</a:t>
            </a:r>
            <a:r>
              <a:rPr lang="en-US" sz="1200" dirty="0" err="1"/>
              <a:t>tsx</a:t>
            </a:r>
            <a:r>
              <a:rPr lang="en-US" sz="1200" dirty="0"/>
              <a:t>[-1] (+ %</a:t>
            </a:r>
            <a:r>
              <a:rPr lang="en-US" sz="1200" dirty="0" err="1"/>
              <a:t>tsx</a:t>
            </a:r>
            <a:r>
              <a:rPr lang="en-US" sz="1200" dirty="0"/>
              <a:t>[0] </a:t>
            </a:r>
            <a:r>
              <a:rPr lang="en-US" sz="1200" dirty="0">
                <a:solidFill>
                  <a:srgbClr val="FF0000"/>
                </a:solidFill>
              </a:rPr>
              <a:t>%</a:t>
            </a:r>
            <a:r>
              <a:rPr lang="en-US" sz="1200" dirty="0" err="1">
                <a:solidFill>
                  <a:srgbClr val="FF0000"/>
                </a:solidFill>
              </a:rPr>
              <a:t>tsx</a:t>
            </a:r>
            <a:r>
              <a:rPr lang="en-US" sz="1200" dirty="0">
                <a:solidFill>
                  <a:srgbClr val="FF0000"/>
                </a:solidFill>
              </a:rPr>
              <a:t>[???]</a:t>
            </a:r>
            <a:r>
              <a:rPr lang="en-US" sz="1200" dirty="0"/>
              <a:t> )</a:t>
            </a:r>
            <a:r>
              <a:rPr lang="en-US" sz="1200" dirty="0" smtClean="0"/>
              <a:t>;  # </a:t>
            </a:r>
            <a:r>
              <a:rPr lang="en-US" sz="1200" dirty="0" err="1" smtClean="0"/>
              <a:t>inc</a:t>
            </a:r>
            <a:r>
              <a:rPr lang="en-US" sz="1200" dirty="0" smtClean="0"/>
              <a:t> value into temp</a:t>
            </a:r>
            <a:endParaRPr lang="en-US" sz="1200" dirty="0"/>
          </a:p>
          <a:p>
            <a:r>
              <a:rPr lang="en-US" sz="1200" dirty="0"/>
              <a:t>        store %</a:t>
            </a:r>
            <a:r>
              <a:rPr lang="en-US" sz="1200" dirty="0" err="1"/>
              <a:t>rvx</a:t>
            </a:r>
            <a:r>
              <a:rPr lang="en-US" sz="1200" dirty="0"/>
              <a:t> %</a:t>
            </a:r>
            <a:r>
              <a:rPr lang="en-US" sz="1200" dirty="0" err="1"/>
              <a:t>tsx</a:t>
            </a:r>
            <a:r>
              <a:rPr lang="en-US" sz="1200" dirty="0"/>
              <a:t>[-1];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popf</a:t>
            </a:r>
            <a:r>
              <a:rPr lang="en-US" sz="1200" dirty="0"/>
              <a:t> 2;</a:t>
            </a:r>
          </a:p>
          <a:p>
            <a:r>
              <a:rPr lang="en-US" sz="1200" dirty="0"/>
              <a:t>        return;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311400" y="32639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7426" name="AutoShape 18"/>
          <p:cNvSpPr>
            <a:spLocks/>
          </p:cNvSpPr>
          <p:nvPr/>
        </p:nvSpPr>
        <p:spPr bwMode="auto">
          <a:xfrm>
            <a:off x="1447800" y="31242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85800" y="3467100"/>
            <a:ext cx="714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Frame</a:t>
            </a:r>
            <a:br>
              <a:rPr lang="en-US"/>
            </a:br>
            <a:r>
              <a:rPr lang="en-US"/>
              <a:t>of Calling</a:t>
            </a:r>
            <a:br>
              <a:rPr lang="en-US"/>
            </a:br>
            <a:r>
              <a:rPr lang="en-US"/>
              <a:t>Function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2651125" y="6084888"/>
            <a:ext cx="6148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Note: </a:t>
            </a:r>
            <a:r>
              <a:rPr lang="ja-JP" altLang="en-US" sz="1600"/>
              <a:t>‘</a:t>
            </a:r>
            <a:r>
              <a:rPr lang="en-US" sz="1600"/>
              <a:t>step</a:t>
            </a:r>
            <a:r>
              <a:rPr lang="ja-JP" altLang="en-US" sz="1600"/>
              <a:t>’</a:t>
            </a:r>
            <a:r>
              <a:rPr lang="en-US" sz="1600"/>
              <a:t> is inaccessible from the nested function, </a:t>
            </a:r>
            <a:r>
              <a:rPr lang="ja-JP" altLang="en-US" sz="1600"/>
              <a:t>‘</a:t>
            </a:r>
            <a:r>
              <a:rPr lang="en-US" sz="1600"/>
              <a:t>step</a:t>
            </a:r>
            <a:r>
              <a:rPr lang="ja-JP" altLang="en-US" sz="1600"/>
              <a:t>’</a:t>
            </a:r>
            <a:r>
              <a:rPr lang="en-US" sz="1600"/>
              <a:t> is in the</a:t>
            </a:r>
            <a:br>
              <a:rPr lang="en-US" sz="1600"/>
            </a:br>
            <a:r>
              <a:rPr lang="en-US" sz="1600"/>
              <a:t>frame of the calling function. 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687513" y="5486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Compiling inc as a global function presents no problems as long as the function is statically scoped.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5800" y="2895600"/>
            <a:ext cx="2408238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step = 2;</a:t>
            </a:r>
          </a:p>
          <a:p>
            <a:r>
              <a:rPr lang="en-US" sz="1400">
                <a:solidFill>
                  <a:srgbClr val="FF0000"/>
                </a:solidFill>
              </a:rPr>
              <a:t>declare inc(k) return k+step;</a:t>
            </a:r>
          </a:p>
          <a:p>
            <a:endParaRPr lang="en-US" sz="1400"/>
          </a:p>
          <a:p>
            <a:r>
              <a:rPr lang="en-US" sz="1400"/>
              <a:t>declare seq(n) {</a:t>
            </a:r>
          </a:p>
          <a:p>
            <a:r>
              <a:rPr lang="en-US" sz="1400"/>
              <a:t>     declare i = 1;</a:t>
            </a:r>
          </a:p>
          <a:p>
            <a:endParaRPr lang="en-US" sz="1400"/>
          </a:p>
          <a:p>
            <a:r>
              <a:rPr lang="en-US" sz="1400"/>
              <a:t>     // generate the sequence</a:t>
            </a:r>
          </a:p>
          <a:p>
            <a:r>
              <a:rPr lang="en-US" sz="1400"/>
              <a:t>     while(i&lt;=n) {</a:t>
            </a:r>
          </a:p>
          <a:p>
            <a:r>
              <a:rPr lang="en-US" sz="1400"/>
              <a:t>        put(i);</a:t>
            </a:r>
          </a:p>
          <a:p>
            <a:r>
              <a:rPr lang="en-US" sz="1400"/>
              <a:t>        i = inc(i)</a:t>
            </a:r>
          </a:p>
          <a:p>
            <a:r>
              <a:rPr lang="en-US" sz="1400"/>
              <a:t>     }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// main program</a:t>
            </a:r>
          </a:p>
          <a:p>
            <a:r>
              <a:rPr lang="en-US" sz="1400"/>
              <a:t>seq(10);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178425" y="2971800"/>
            <a:ext cx="3213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inc:</a:t>
            </a:r>
          </a:p>
          <a:p>
            <a:r>
              <a:rPr lang="en-US" sz="1400"/>
              <a:t>        pushf 2;</a:t>
            </a:r>
          </a:p>
          <a:p>
            <a:r>
              <a:rPr lang="en-US" sz="1400"/>
              <a:t>        store %tsx[0] %tsx[-3];</a:t>
            </a:r>
          </a:p>
          <a:p>
            <a:r>
              <a:rPr lang="en-US" sz="1400"/>
              <a:t>        store %tsx[-1] (+ %tsx[0] </a:t>
            </a:r>
            <a:r>
              <a:rPr lang="en-US" sz="1400">
                <a:solidFill>
                  <a:srgbClr val="FF0000"/>
                </a:solidFill>
              </a:rPr>
              <a:t>step$0</a:t>
            </a:r>
            <a:r>
              <a:rPr lang="en-US" sz="1400"/>
              <a:t>);</a:t>
            </a:r>
          </a:p>
          <a:p>
            <a:r>
              <a:rPr lang="en-US" sz="1400"/>
              <a:t>        store %rvx %tsx[-1];</a:t>
            </a:r>
          </a:p>
          <a:p>
            <a:r>
              <a:rPr lang="en-US" sz="1400"/>
              <a:t>        popf 2;</a:t>
            </a:r>
          </a:p>
          <a:p>
            <a:r>
              <a:rPr lang="en-US" sz="1400"/>
              <a:t>        return;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595688" y="31242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175125" y="5378450"/>
            <a:ext cx="3906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Conclusion</a:t>
            </a:r>
            <a:r>
              <a:rPr lang="en-US" sz="1800" dirty="0"/>
              <a:t>: we will disallow nested</a:t>
            </a:r>
            <a:br>
              <a:rPr lang="en-US" sz="1800" dirty="0"/>
            </a:br>
            <a:r>
              <a:rPr lang="en-US" sz="1800" dirty="0"/>
              <a:t>function declarations in our compiler.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Expressions with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Compiling expressions that contain function calls presents a problem</a:t>
            </a:r>
          </a:p>
          <a:p>
            <a:pPr lvl="1"/>
            <a:r>
              <a:rPr lang="en-US" dirty="0"/>
              <a:t>Expressions are represented as terms</a:t>
            </a:r>
          </a:p>
          <a:p>
            <a:pPr lvl="1"/>
            <a:r>
              <a:rPr lang="en-US" dirty="0"/>
              <a:t>BUT function calls are statements in our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That means function calls cannot appear in expressions </a:t>
            </a:r>
            <a:r>
              <a:rPr lang="en-US" dirty="0" smtClean="0"/>
              <a:t>of the bytecode</a:t>
            </a:r>
            <a:endParaRPr lang="en-US" dirty="0"/>
          </a:p>
          <a:p>
            <a:r>
              <a:rPr lang="en-US" dirty="0"/>
              <a:t>Solution: convert the evaluation of expressions </a:t>
            </a:r>
            <a:r>
              <a:rPr lang="en-US" dirty="0" smtClean="0"/>
              <a:t>into </a:t>
            </a:r>
            <a:r>
              <a:rPr lang="en-US" i="1" dirty="0" smtClean="0"/>
              <a:t>three-address code </a:t>
            </a:r>
            <a:r>
              <a:rPr lang="en-US" dirty="0" smtClean="0"/>
              <a:t>statements.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35441</TotalTime>
  <Words>1527</Words>
  <Application>Microsoft Macintosh PowerPoint</Application>
  <PresentationFormat>On-screen Show (4:3)</PresentationFormat>
  <Paragraphs>299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ＭＳ Ｐゴシック</vt:lpstr>
      <vt:lpstr>Arial</vt:lpstr>
      <vt:lpstr>Courier</vt:lpstr>
      <vt:lpstr>Wingdings</vt:lpstr>
      <vt:lpstr>csc402-ln004</vt:lpstr>
      <vt:lpstr>Compiling Programs into our Bytecode</vt:lpstr>
      <vt:lpstr>Compiling Global Code</vt:lpstr>
      <vt:lpstr>Compiling Functions</vt:lpstr>
      <vt:lpstr>Compiling Functions</vt:lpstr>
      <vt:lpstr>Compiling Functions</vt:lpstr>
      <vt:lpstr>Compiling Functions</vt:lpstr>
      <vt:lpstr>Compiling Functions</vt:lpstr>
      <vt:lpstr>Compiling Functions</vt:lpstr>
      <vt:lpstr>Compiling Expressions with Functions</vt:lpstr>
      <vt:lpstr>Three-Address Code</vt:lpstr>
      <vt:lpstr>Three-Address Code</vt:lpstr>
      <vt:lpstr>Compiling Expressions with Functions</vt:lpstr>
      <vt:lpstr>Compiling Expressions with Functions</vt:lpstr>
      <vt:lpstr>Compiling Expressions with Functions</vt:lpstr>
      <vt:lpstr>Compiling Expressions with Functions</vt:lpstr>
      <vt:lpstr>Compiler:  Cuppa3  exp2bytecode</vt:lpstr>
      <vt:lpstr>Putting it all together</vt:lpstr>
      <vt:lpstr>Putting it all together</vt:lpstr>
      <vt:lpstr>Putting it all together: three-address code generation</vt:lpstr>
      <vt:lpstr>Putting it all together: three-address code generation</vt:lpstr>
      <vt:lpstr>Putting it all together: three-address code generation</vt:lpstr>
      <vt:lpstr>Putting it all together: three-address code generation</vt:lpstr>
      <vt:lpstr>Putting it all together: Function local code</vt:lpstr>
      <vt:lpstr>Putting it all together: Function local code</vt:lpstr>
      <vt:lpstr>Putting it all together: Function local code</vt:lpstr>
      <vt:lpstr>Putting it all together: Function local code</vt:lpstr>
      <vt:lpstr>Putting it all together</vt:lpstr>
      <vt:lpstr>Putting it all together</vt:lpstr>
      <vt:lpstr>Putting it all together</vt:lpstr>
      <vt:lpstr>Putting it all together</vt:lpstr>
      <vt:lpstr>The Symbol Table</vt:lpstr>
      <vt:lpstr>The Symbol Table</vt:lpstr>
      <vt:lpstr>The Symbol Table</vt:lpstr>
      <vt:lpstr>The Symbol Table</vt:lpstr>
      <vt:lpstr>The Symbol Table</vt:lpstr>
      <vt:lpstr>Tree Rewriting</vt:lpstr>
      <vt:lpstr>Tree Rewriting</vt:lpstr>
      <vt:lpstr>Tree Rewriting</vt:lpstr>
      <vt:lpstr>Tree Rewriting</vt:lpstr>
      <vt:lpstr>Tree Rewriting</vt:lpstr>
      <vt:lpstr>Code Generation</vt:lpstr>
      <vt:lpstr>Code Generation</vt:lpstr>
      <vt:lpstr>Code Generation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Programs into our Bytecode</dc:title>
  <dc:creator>Lutz</dc:creator>
  <cp:lastModifiedBy>Lutz Hamel</cp:lastModifiedBy>
  <cp:revision>50</cp:revision>
  <cp:lastPrinted>2011-11-09T09:52:41Z</cp:lastPrinted>
  <dcterms:created xsi:type="dcterms:W3CDTF">2011-11-07T01:19:34Z</dcterms:created>
  <dcterms:modified xsi:type="dcterms:W3CDTF">2019-11-26T12:53:29Z</dcterms:modified>
</cp:coreProperties>
</file>