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20"/>
  </p:notesMasterIdLst>
  <p:sldIdLst>
    <p:sldId id="256" r:id="rId2"/>
    <p:sldId id="269" r:id="rId3"/>
    <p:sldId id="257" r:id="rId4"/>
    <p:sldId id="258" r:id="rId5"/>
    <p:sldId id="259" r:id="rId6"/>
    <p:sldId id="261" r:id="rId7"/>
    <p:sldId id="263" r:id="rId8"/>
    <p:sldId id="270" r:id="rId9"/>
    <p:sldId id="264" r:id="rId10"/>
    <p:sldId id="271" r:id="rId11"/>
    <p:sldId id="278" r:id="rId12"/>
    <p:sldId id="267" r:id="rId13"/>
    <p:sldId id="268" r:id="rId14"/>
    <p:sldId id="274" r:id="rId15"/>
    <p:sldId id="272" r:id="rId16"/>
    <p:sldId id="276" r:id="rId17"/>
    <p:sldId id="275" r:id="rId18"/>
    <p:sldId id="277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4"/>
    <p:restoredTop sz="90963"/>
  </p:normalViewPr>
  <p:slideViewPr>
    <p:cSldViewPr>
      <p:cViewPr varScale="1">
        <p:scale>
          <a:sx n="92" d="100"/>
          <a:sy n="92" d="100"/>
        </p:scale>
        <p:origin x="78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B0CB4DC-9D95-DD4F-99FF-88AAC8A2A5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030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A0782F-1BF6-B74E-87FC-20CCC82A1110}" type="slidenum">
              <a:rPr lang="en-US"/>
              <a:pPr/>
              <a:t>1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8BC057-F444-CF45-9D59-831B68706660}" type="slidenum">
              <a:rPr lang="en-US"/>
              <a:pPr/>
              <a:t>10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8BC057-F444-CF45-9D59-831B68706660}" type="slidenum">
              <a:rPr lang="en-US"/>
              <a:pPr/>
              <a:t>11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11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D5B335-4DD3-DA43-B172-E1E2D199DD0D}" type="slidenum">
              <a:rPr lang="en-US"/>
              <a:pPr/>
              <a:t>12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BC57D8-F709-534D-A017-948B0578A8DA}" type="slidenum">
              <a:rPr lang="en-US"/>
              <a:pPr/>
              <a:t>13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B4E2FB-B39E-4F49-824C-3CC2AABAE7AB}" type="slidenum">
              <a:rPr lang="en-US"/>
              <a:pPr/>
              <a:t>14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BEF1AB-3E17-044F-8D4B-C1BAF6F15849}" type="slidenum">
              <a:rPr lang="en-US"/>
              <a:pPr/>
              <a:t>15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CE914-44C0-714D-A0E1-62B4D7F25DDF}" type="slidenum">
              <a:rPr lang="en-US"/>
              <a:pPr/>
              <a:t>16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1E89F9-B77D-BA47-A5B2-89270FA82A9F}" type="slidenum">
              <a:rPr lang="en-US"/>
              <a:pPr/>
              <a:t>17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3C4E4F-34EB-6445-B51D-4A98CD7C34E9}" type="slidenum">
              <a:rPr lang="en-US"/>
              <a:pPr/>
              <a:t>18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BB07B4-2662-C046-A691-1FA209AC09B9}" type="slidenum">
              <a:rPr lang="en-US"/>
              <a:pPr/>
              <a:t>2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02611B-791D-EB46-9503-AF8BED495F58}" type="slidenum">
              <a:rPr lang="en-US"/>
              <a:pPr/>
              <a:t>3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8D4E9B-7433-C44F-8A5D-1B4759B08B12}" type="slidenum">
              <a:rPr lang="en-US"/>
              <a:pPr/>
              <a:t>4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47131F-7A97-A84D-A2C5-22FBCFE9BD25}" type="slidenum">
              <a:rPr lang="en-US"/>
              <a:pPr/>
              <a:t>5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CB75F7-3D4D-FE47-9D35-E3B6688B4FC2}" type="slidenum">
              <a:rPr lang="en-US"/>
              <a:pPr/>
              <a:t>6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707379-B38C-654A-9534-4621F0066376}" type="slidenum">
              <a:rPr lang="en-US"/>
              <a:pPr/>
              <a:t>7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3C9A80-5D06-C641-9D51-73CA2C17E36D}" type="slidenum">
              <a:rPr lang="en-US"/>
              <a:pPr/>
              <a:t>8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09A46-D1D0-4045-8449-56BFAE7E4DFB}" type="slidenum">
              <a:rPr lang="en-US"/>
              <a:pPr/>
              <a:t>9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320A2C9-0227-284A-80F2-3CB3D071F53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22170-84E8-6545-8884-B64BF7DC3D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8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371967-15E8-C541-A6C0-3E2BA56AB8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6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562D29-B8CD-2241-A3C1-B62B9EAA38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5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840E5-FDD1-874A-8F11-A7F4441AA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3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6ABBA2-4137-4A44-BFC0-0A82A02120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7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330B9D-EBDC-4345-9210-B0AFA53F2F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6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06698-F793-1B46-AEDE-C9A083B317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7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005A95-3FA0-BC4E-94D9-95E9608039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1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6421AD-DD0C-ED44-BA9F-0143DC826A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7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48531-FA23-1646-9FF2-E41325BFB9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7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A92C52DB-7E8B-A443-BCA5-682D6F06A869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1001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As we saw previously, any programming language that has some complexity to it allows us to create syntactically correct statements that semantically do not make any sense: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928938" y="3276600"/>
            <a:ext cx="2514600" cy="64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declare z = function (x) return x+1;</a:t>
            </a:r>
          </a:p>
          <a:p>
            <a:endParaRPr lang="en-US" sz="1200"/>
          </a:p>
          <a:p>
            <a:r>
              <a:rPr lang="en-US" sz="1200"/>
              <a:t>put z+1; // ???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822325" y="4194175"/>
            <a:ext cx="771048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The error in the expression can easily be caught by</a:t>
            </a:r>
            <a:br>
              <a:rPr lang="en-US" sz="2400"/>
            </a:br>
            <a:r>
              <a:rPr lang="en-US" sz="2400"/>
              <a:t>   an interpreter or compiler by tagging the operands</a:t>
            </a:r>
            <a:br>
              <a:rPr lang="en-US" sz="2400"/>
            </a:br>
            <a:r>
              <a:rPr lang="en-US" sz="2400"/>
              <a:t>   with </a:t>
            </a:r>
            <a:r>
              <a:rPr lang="en-US" sz="2400" i="1"/>
              <a:t>type names</a:t>
            </a:r>
            <a:r>
              <a:rPr lang="en-US" sz="2400"/>
              <a:t>: z.{function} + i.{int} </a:t>
            </a:r>
          </a:p>
          <a:p>
            <a:pPr>
              <a:buFontTx/>
              <a:buChar char="•"/>
            </a:pPr>
            <a:r>
              <a:rPr lang="en-US" sz="2400"/>
              <a:t> Now it is simple for the language processor to find the </a:t>
            </a:r>
            <a:br>
              <a:rPr lang="en-US" sz="2400"/>
            </a:br>
            <a:r>
              <a:rPr lang="en-US" sz="2400"/>
              <a:t>  problem: it is only allowed to apply addition to {int}</a:t>
            </a:r>
            <a:br>
              <a:rPr lang="en-US" sz="2400"/>
            </a:br>
            <a:r>
              <a:rPr lang="en-US" sz="2400"/>
              <a:t>  terms, e.g., j.{int} + i.{int}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Subtypes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746125" y="1600200"/>
            <a:ext cx="76358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Consider this example in Java with an implicit </a:t>
            </a:r>
            <a:r>
              <a:rPr lang="en-US" i="1"/>
              <a:t>narrowing</a:t>
            </a:r>
            <a:r>
              <a:rPr lang="en-US"/>
              <a:t> conversion:</a:t>
            </a:r>
          </a:p>
          <a:p>
            <a:endParaRPr lang="en-US"/>
          </a:p>
          <a:p>
            <a:r>
              <a:rPr lang="en-US"/>
              <a:t>   int i = 33000;</a:t>
            </a:r>
          </a:p>
          <a:p>
            <a:r>
              <a:rPr lang="en-US"/>
              <a:t>   short j = i;        //problematic, short is only 2 bytes, overflow!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746125" y="3470275"/>
            <a:ext cx="76358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On the other hand this example in Java with an implicit </a:t>
            </a:r>
            <a:r>
              <a:rPr lang="en-US" i="1"/>
              <a:t>widening</a:t>
            </a:r>
            <a:r>
              <a:rPr lang="en-US"/>
              <a:t> conversion has no problems:</a:t>
            </a:r>
          </a:p>
          <a:p>
            <a:endParaRPr lang="en-US"/>
          </a:p>
          <a:p>
            <a:r>
              <a:rPr lang="en-US"/>
              <a:t>   short i = 20000;</a:t>
            </a:r>
          </a:p>
          <a:p>
            <a:r>
              <a:rPr lang="en-US"/>
              <a:t>   int j = i;        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669925" y="5657850"/>
            <a:ext cx="7675563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>
              <a:buFont typeface="Wingdings 2" charset="0"/>
              <a:buChar char="C"/>
            </a:pPr>
            <a:r>
              <a:rPr lang="en-US">
                <a:sym typeface="Wingdings 2" charset="0"/>
              </a:rPr>
              <a:t> Compilers/interpreters will often insert widening conversions but</a:t>
            </a:r>
            <a:br>
              <a:rPr lang="en-US">
                <a:sym typeface="Wingdings 2" charset="0"/>
              </a:rPr>
            </a:br>
            <a:r>
              <a:rPr lang="en-US">
                <a:sym typeface="Wingdings 2" charset="0"/>
              </a:rPr>
              <a:t>     will flag errors when a supertype needs to be converted to a</a:t>
            </a:r>
            <a:br>
              <a:rPr lang="en-US">
                <a:sym typeface="Wingdings 2" charset="0"/>
              </a:rPr>
            </a:br>
            <a:r>
              <a:rPr lang="en-US">
                <a:sym typeface="Wingdings 2" charset="0"/>
              </a:rPr>
              <a:t>     subtype.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Subtypes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important implication of subtypes in programming languages is the notion of </a:t>
            </a:r>
            <a:r>
              <a:rPr lang="en-US" i="1" dirty="0" smtClean="0"/>
              <a:t>type hierarchies</a:t>
            </a:r>
          </a:p>
          <a:p>
            <a:r>
              <a:rPr lang="en-US" dirty="0" smtClean="0"/>
              <a:t>Here the types of a language are ordered along the subtype relation, e.g. in Java</a:t>
            </a:r>
          </a:p>
          <a:p>
            <a:pPr lvl="1"/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 charset="0"/>
              </a:rPr>
              <a:t> </a:t>
            </a:r>
            <a:r>
              <a:rPr lang="en-US" sz="2800" dirty="0" smtClean="0"/>
              <a:t>float </a:t>
            </a:r>
            <a:r>
              <a:rPr lang="en-US" sz="2800" dirty="0">
                <a:sym typeface="Symbol" charset="0"/>
              </a:rPr>
              <a:t> </a:t>
            </a:r>
            <a:r>
              <a:rPr lang="en-US" sz="2800" dirty="0" smtClean="0">
                <a:sym typeface="Symbol" charset="0"/>
              </a:rPr>
              <a:t> string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59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Equivalence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593725" y="1484313"/>
            <a:ext cx="70199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I. </a:t>
            </a:r>
            <a:r>
              <a:rPr lang="en-US" sz="1800" u="sng"/>
              <a:t>Name Equivalence</a:t>
            </a:r>
            <a:r>
              <a:rPr lang="en-US" sz="1800"/>
              <a:t> – two objects are of the same type of and only</a:t>
            </a:r>
            <a:br>
              <a:rPr lang="en-US" sz="1800"/>
            </a:br>
            <a:r>
              <a:rPr lang="en-US" sz="1800"/>
              <a:t>   if they share the same </a:t>
            </a:r>
            <a:r>
              <a:rPr lang="en-US" sz="1800" i="1"/>
              <a:t>type name.</a:t>
            </a:r>
            <a:endParaRPr lang="en-US" sz="1800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69925" y="2627313"/>
            <a:ext cx="168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Example: Java</a:t>
            </a:r>
            <a:endParaRPr lang="en-US" sz="1800" u="sng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822325" y="3201988"/>
            <a:ext cx="1890713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Courier New" charset="0"/>
              </a:rPr>
              <a:t>Class Foobar {</a:t>
            </a:r>
          </a:p>
          <a:p>
            <a:r>
              <a:rPr lang="en-US" sz="1600">
                <a:latin typeface="Courier New" charset="0"/>
              </a:rPr>
              <a:t>  int i;</a:t>
            </a:r>
          </a:p>
          <a:p>
            <a:r>
              <a:rPr lang="en-US" sz="1600">
                <a:latin typeface="Courier New" charset="0"/>
              </a:rPr>
              <a:t>  float f;</a:t>
            </a:r>
          </a:p>
          <a:p>
            <a:r>
              <a:rPr lang="en-US" sz="1600">
                <a:latin typeface="Courier New" charset="0"/>
              </a:rPr>
              <a:t>}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4429125" y="3143250"/>
            <a:ext cx="1890713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Courier New" charset="0"/>
              </a:rPr>
              <a:t>Class Goobar {</a:t>
            </a:r>
          </a:p>
          <a:p>
            <a:r>
              <a:rPr lang="en-US" sz="1600">
                <a:latin typeface="Courier New" charset="0"/>
              </a:rPr>
              <a:t>  int i;</a:t>
            </a:r>
          </a:p>
          <a:p>
            <a:r>
              <a:rPr lang="en-US" sz="1600">
                <a:latin typeface="Courier New" charset="0"/>
              </a:rPr>
              <a:t>  float f;</a:t>
            </a:r>
          </a:p>
          <a:p>
            <a:r>
              <a:rPr lang="en-US" sz="1600">
                <a:latin typeface="Courier New" charset="0"/>
              </a:rPr>
              <a:t>}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898525" y="5178425"/>
            <a:ext cx="3111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Courier New" charset="0"/>
              </a:rPr>
              <a:t>Foobar o = new Goobar();</a:t>
            </a:r>
          </a:p>
        </p:txBody>
      </p:sp>
      <p:sp>
        <p:nvSpPr>
          <p:cNvPr id="27656" name="AutoShape 8"/>
          <p:cNvSpPr>
            <a:spLocks/>
          </p:cNvSpPr>
          <p:nvPr/>
        </p:nvSpPr>
        <p:spPr bwMode="auto">
          <a:xfrm>
            <a:off x="4191000" y="47244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4479925" y="4632325"/>
            <a:ext cx="3392488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Error; even though the types look</a:t>
            </a:r>
            <a:br>
              <a:rPr lang="en-US" sz="1600"/>
            </a:br>
            <a:r>
              <a:rPr lang="en-US" sz="1600"/>
              <a:t>the same, their names are different,</a:t>
            </a:r>
            <a:br>
              <a:rPr lang="en-US" sz="1600"/>
            </a:br>
            <a:r>
              <a:rPr lang="en-US" sz="1600"/>
              <a:t>therefore, Java will raise an error.</a:t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> </a:t>
            </a:r>
            <a:r>
              <a:rPr lang="en-US" sz="1600">
                <a:sym typeface="Wingdings" charset="0"/>
              </a:rPr>
              <a:t>Java uses </a:t>
            </a:r>
            <a:r>
              <a:rPr lang="en-US" sz="1600" i="1">
                <a:sym typeface="Wingdings" charset="0"/>
              </a:rPr>
              <a:t>name equivalence</a:t>
            </a:r>
            <a:endParaRPr lang="en-US" sz="1600">
              <a:sym typeface="Wingding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Equivalence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593725" y="1797050"/>
            <a:ext cx="7553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II. </a:t>
            </a:r>
            <a:r>
              <a:rPr lang="en-US" sz="1800" u="sng"/>
              <a:t>Structural Equivalence</a:t>
            </a:r>
            <a:r>
              <a:rPr lang="en-US" sz="1800"/>
              <a:t> – two objects are of the same type if and only if</a:t>
            </a:r>
            <a:br>
              <a:rPr lang="en-US" sz="1800"/>
            </a:br>
            <a:r>
              <a:rPr lang="en-US" sz="1800"/>
              <a:t>    they share the same </a:t>
            </a:r>
            <a:r>
              <a:rPr lang="en-US" sz="1800" i="1"/>
              <a:t>type structure</a:t>
            </a:r>
            <a:r>
              <a:rPr lang="en-US" sz="1800"/>
              <a:t>.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69925" y="3228975"/>
            <a:ext cx="560228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Example: ML</a:t>
            </a:r>
            <a:br>
              <a:rPr lang="en-US" sz="1800"/>
            </a:br>
            <a:r>
              <a:rPr lang="en-US" sz="1800"/>
              <a:t>- type person = int * int * string * string;</a:t>
            </a:r>
            <a:br>
              <a:rPr lang="en-US" sz="1800"/>
            </a:br>
            <a:r>
              <a:rPr lang="en-US" sz="1800"/>
              <a:t>- type mytuple = int * int * string * string;</a:t>
            </a:r>
            <a:br>
              <a:rPr lang="en-US" sz="1800"/>
            </a:br>
            <a:r>
              <a:rPr lang="en-US" sz="1800"/>
              <a:t>- val joe:</a:t>
            </a:r>
            <a:r>
              <a:rPr lang="en-US" sz="1800">
                <a:solidFill>
                  <a:srgbClr val="FF3300"/>
                </a:solidFill>
              </a:rPr>
              <a:t>person</a:t>
            </a:r>
            <a:r>
              <a:rPr lang="en-US" sz="1800"/>
              <a:t> = (38, 185, </a:t>
            </a:r>
            <a:r>
              <a:rPr lang="ja-JP" altLang="en-US" sz="1800">
                <a:latin typeface="Arial"/>
              </a:rPr>
              <a:t>“</a:t>
            </a:r>
            <a:r>
              <a:rPr lang="en-US" sz="1800"/>
              <a:t>married</a:t>
            </a:r>
            <a:r>
              <a:rPr lang="ja-JP" altLang="en-US" sz="1800">
                <a:latin typeface="Arial"/>
              </a:rPr>
              <a:t>”</a:t>
            </a:r>
            <a:r>
              <a:rPr lang="en-US" sz="1800"/>
              <a:t>, </a:t>
            </a:r>
            <a:r>
              <a:rPr lang="ja-JP" altLang="en-US" sz="1800">
                <a:latin typeface="Arial"/>
              </a:rPr>
              <a:t>“</a:t>
            </a:r>
            <a:r>
              <a:rPr lang="en-US" sz="1800"/>
              <a:t>pilot</a:t>
            </a:r>
            <a:r>
              <a:rPr lang="ja-JP" altLang="en-US" sz="1800">
                <a:latin typeface="Arial"/>
              </a:rPr>
              <a:t>”</a:t>
            </a:r>
            <a:r>
              <a:rPr lang="en-US" sz="1800"/>
              <a:t>):</a:t>
            </a:r>
            <a:r>
              <a:rPr lang="en-US" sz="1800">
                <a:solidFill>
                  <a:srgbClr val="FF3300"/>
                </a:solidFill>
              </a:rPr>
              <a:t>mytuple</a:t>
            </a:r>
            <a:r>
              <a:rPr lang="en-US" sz="1800"/>
              <a:t>;</a:t>
            </a:r>
            <a:br>
              <a:rPr lang="en-US" sz="1800"/>
            </a:br>
            <a:endParaRPr lang="en-US" sz="1800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812925" y="4981575"/>
            <a:ext cx="57499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Even though the type names are different, ML correctly</a:t>
            </a:r>
            <a:br>
              <a:rPr lang="en-US" sz="1800"/>
            </a:br>
            <a:r>
              <a:rPr lang="en-US" sz="1800"/>
              <a:t>recognizes this statement.</a:t>
            </a:r>
            <a:br>
              <a:rPr lang="en-US" sz="1800"/>
            </a:br>
            <a:r>
              <a:rPr lang="en-US" sz="1800"/>
              <a:t/>
            </a:r>
            <a:br>
              <a:rPr lang="en-US" sz="1800"/>
            </a:br>
            <a:r>
              <a:rPr lang="en-US" sz="1800"/>
              <a:t> </a:t>
            </a:r>
            <a:r>
              <a:rPr lang="en-US" sz="1800">
                <a:sym typeface="Wingdings" charset="0"/>
              </a:rPr>
              <a:t> ML uses </a:t>
            </a:r>
            <a:r>
              <a:rPr lang="en-US" sz="1800" i="1">
                <a:sym typeface="Wingdings" charset="0"/>
              </a:rPr>
              <a:t>structural equivalence</a:t>
            </a:r>
            <a:r>
              <a:rPr lang="en-US" sz="1800">
                <a:sym typeface="Wingdings" charset="0"/>
              </a:rPr>
              <a:t>.</a:t>
            </a:r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 flipH="1" flipV="1">
            <a:off x="2209800" y="4411663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 flipV="1">
            <a:off x="5334000" y="4487863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7146925" y="2438400"/>
            <a:ext cx="1463675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Think of this as:</a:t>
            </a:r>
          </a:p>
          <a:p>
            <a:endParaRPr lang="en-US" sz="1200"/>
          </a:p>
          <a:p>
            <a:r>
              <a:rPr lang="en-US" sz="1200"/>
              <a:t>class Person {</a:t>
            </a:r>
          </a:p>
          <a:p>
            <a:r>
              <a:rPr lang="en-US" sz="1200"/>
              <a:t>  int age;</a:t>
            </a:r>
          </a:p>
          <a:p>
            <a:r>
              <a:rPr lang="en-US" sz="1200"/>
              <a:t>  int weight;</a:t>
            </a:r>
          </a:p>
          <a:p>
            <a:r>
              <a:rPr lang="en-US" sz="1200"/>
              <a:t>  String mstatus;</a:t>
            </a:r>
          </a:p>
          <a:p>
            <a:r>
              <a:rPr lang="en-US" sz="1200"/>
              <a:t>  String profession;</a:t>
            </a:r>
          </a:p>
          <a:p>
            <a:r>
              <a:rPr lang="en-US" sz="1200"/>
              <a:t>}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 flipH="1">
            <a:off x="4495800" y="2819400"/>
            <a:ext cx="2514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166937"/>
          </a:xfrm>
        </p:spPr>
        <p:txBody>
          <a:bodyPr/>
          <a:lstStyle/>
          <a:p>
            <a:r>
              <a:rPr lang="en-US"/>
              <a:t>An interesting implication of type systems is </a:t>
            </a:r>
            <a:r>
              <a:rPr lang="en-US" i="1"/>
              <a:t>polymorphism</a:t>
            </a:r>
            <a:r>
              <a:rPr lang="en-US"/>
              <a:t>:</a:t>
            </a:r>
          </a:p>
          <a:p>
            <a:pPr lvl="1"/>
            <a:r>
              <a:rPr lang="en-US"/>
              <a:t>Function overloading</a:t>
            </a:r>
          </a:p>
          <a:p>
            <a:pPr lvl="1"/>
            <a:r>
              <a:rPr lang="en-US"/>
              <a:t>Subtype polymorphism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514600" y="4302125"/>
            <a:ext cx="4322763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u="sng"/>
              <a:t>Def</a:t>
            </a:r>
            <a:r>
              <a:rPr lang="en-US" sz="1800"/>
              <a:t>: A function is </a:t>
            </a:r>
            <a:r>
              <a:rPr lang="en-US" sz="1800" i="1"/>
              <a:t>polymorphic</a:t>
            </a:r>
            <a:r>
              <a:rPr lang="en-US" sz="1800"/>
              <a:t> if it has at </a:t>
            </a:r>
          </a:p>
          <a:p>
            <a:r>
              <a:rPr lang="en-US" sz="1800"/>
              <a:t>        least two possible types.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079625" y="5988050"/>
            <a:ext cx="538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polymorphism </a:t>
            </a:r>
            <a:r>
              <a:rPr lang="en-US" sz="1600">
                <a:sym typeface="Symbol" charset="0"/>
              </a:rPr>
              <a:t> comes from Greek meaning </a:t>
            </a:r>
            <a:r>
              <a:rPr lang="ja-JP" altLang="en-US" sz="1600">
                <a:latin typeface="Arial"/>
                <a:sym typeface="Symbol" charset="0"/>
              </a:rPr>
              <a:t>‘</a:t>
            </a:r>
            <a:r>
              <a:rPr lang="en-US" sz="1600">
                <a:sym typeface="Symbol" charset="0"/>
              </a:rPr>
              <a:t>many forms</a:t>
            </a:r>
            <a:r>
              <a:rPr lang="ja-JP" altLang="en-US" sz="1600">
                <a:latin typeface="Arial"/>
                <a:sym typeface="Symbol" charset="0"/>
              </a:rPr>
              <a:t>’</a:t>
            </a:r>
            <a:endParaRPr lang="en-US" sz="1600">
              <a:sym typeface="Symbo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517525" y="1560513"/>
            <a:ext cx="2357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u="sng"/>
              <a:t>Function Overloading</a:t>
            </a:r>
            <a:endParaRPr lang="en-US" sz="1800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517525" y="2322513"/>
            <a:ext cx="60356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u="sng"/>
              <a:t>Def:</a:t>
            </a:r>
            <a:r>
              <a:rPr lang="en-US" sz="1800"/>
              <a:t> An </a:t>
            </a:r>
            <a:r>
              <a:rPr lang="en-US" sz="1800" i="1"/>
              <a:t>overloaded function</a:t>
            </a:r>
            <a:r>
              <a:rPr lang="en-US" sz="1800"/>
              <a:t> is one that has at least two</a:t>
            </a:r>
            <a:br>
              <a:rPr lang="en-US" sz="1800"/>
            </a:br>
            <a:r>
              <a:rPr lang="en-US" sz="1800"/>
              <a:t>        definitions, all of different types.</a:t>
            </a:r>
            <a:endParaRPr lang="en-US" sz="1800" u="sng"/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517525" y="3313113"/>
            <a:ext cx="501967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Example: In Java the </a:t>
            </a:r>
            <a:r>
              <a:rPr lang="ja-JP" altLang="en-US" sz="1800">
                <a:latin typeface="Arial"/>
              </a:rPr>
              <a:t>‘</a:t>
            </a:r>
            <a:r>
              <a:rPr lang="en-US" sz="1800"/>
              <a:t>+</a:t>
            </a:r>
            <a:r>
              <a:rPr lang="ja-JP" altLang="en-US" sz="1800">
                <a:latin typeface="Arial"/>
              </a:rPr>
              <a:t>’</a:t>
            </a:r>
            <a:r>
              <a:rPr lang="en-US" sz="1800"/>
              <a:t> operator is overloaded.</a:t>
            </a:r>
          </a:p>
          <a:p>
            <a:endParaRPr lang="en-US" sz="1800"/>
          </a:p>
          <a:p>
            <a:r>
              <a:rPr lang="en-US" sz="1800"/>
              <a:t>String s = </a:t>
            </a:r>
            <a:r>
              <a:rPr lang="ja-JP" altLang="en-US" sz="1800">
                <a:latin typeface="Arial"/>
              </a:rPr>
              <a:t>“</a:t>
            </a:r>
            <a:r>
              <a:rPr lang="en-US" sz="1800"/>
              <a:t>abc</a:t>
            </a:r>
            <a:r>
              <a:rPr lang="ja-JP" altLang="en-US" sz="1800">
                <a:latin typeface="Arial"/>
              </a:rPr>
              <a:t>”</a:t>
            </a:r>
            <a:r>
              <a:rPr lang="en-US" sz="1800"/>
              <a:t>.{String} </a:t>
            </a:r>
            <a:r>
              <a:rPr lang="en-US" sz="1800">
                <a:solidFill>
                  <a:srgbClr val="FF3300"/>
                </a:solidFill>
              </a:rPr>
              <a:t>+</a:t>
            </a:r>
            <a:r>
              <a:rPr lang="en-US" sz="1800"/>
              <a:t> </a:t>
            </a:r>
            <a:r>
              <a:rPr lang="ja-JP" altLang="en-US" sz="1800">
                <a:latin typeface="Arial"/>
              </a:rPr>
              <a:t>“</a:t>
            </a:r>
            <a:r>
              <a:rPr lang="en-US" sz="1800"/>
              <a:t>def</a:t>
            </a:r>
            <a:r>
              <a:rPr lang="ja-JP" altLang="en-US" sz="1800">
                <a:latin typeface="Arial"/>
              </a:rPr>
              <a:t>”</a:t>
            </a:r>
            <a:r>
              <a:rPr lang="en-US" sz="1800"/>
              <a:t>.{String} ;</a:t>
            </a:r>
          </a:p>
          <a:p>
            <a:endParaRPr lang="en-US" sz="1800"/>
          </a:p>
          <a:p>
            <a:r>
              <a:rPr lang="en-US" sz="1800"/>
              <a:t>int i = 3.{int} </a:t>
            </a:r>
            <a:r>
              <a:rPr lang="en-US" sz="1800">
                <a:solidFill>
                  <a:srgbClr val="FF3300"/>
                </a:solidFill>
              </a:rPr>
              <a:t>+</a:t>
            </a:r>
            <a:r>
              <a:rPr lang="en-US" sz="1800"/>
              <a:t> 5.{int} ;</a:t>
            </a:r>
            <a:endParaRPr lang="en-US" sz="1800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93725" y="2605088"/>
            <a:ext cx="2535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u="sng"/>
              <a:t>Subtype Polymorphism</a:t>
            </a:r>
            <a:endParaRPr lang="en-US" sz="1800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958850" y="3463925"/>
            <a:ext cx="635635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u="sng"/>
              <a:t>Def</a:t>
            </a:r>
            <a:r>
              <a:rPr lang="en-US" sz="1800"/>
              <a:t>: A function exhibits </a:t>
            </a:r>
            <a:r>
              <a:rPr lang="en-US" sz="1800" i="1"/>
              <a:t>subtype polymorphism</a:t>
            </a:r>
            <a:r>
              <a:rPr lang="en-US" sz="1800"/>
              <a:t> if one or more</a:t>
            </a:r>
          </a:p>
          <a:p>
            <a:r>
              <a:rPr lang="en-US" sz="1800"/>
              <a:t>        of its formal parameters has subtypes.</a:t>
            </a:r>
            <a:endParaRPr lang="en-US" sz="1800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746125" y="2627313"/>
            <a:ext cx="2484438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Example: Java</a:t>
            </a:r>
          </a:p>
          <a:p>
            <a:endParaRPr lang="en-US" sz="1800"/>
          </a:p>
          <a:p>
            <a:r>
              <a:rPr lang="en-US" sz="1800"/>
              <a:t>void g (double a) { ... } </a:t>
            </a:r>
          </a:p>
          <a:p>
            <a:endParaRPr lang="en-US" sz="1800"/>
          </a:p>
          <a:p>
            <a:r>
              <a:rPr lang="en-US" sz="1800"/>
              <a:t>int </a:t>
            </a:r>
            <a:r>
              <a:rPr lang="en-US" sz="1800">
                <a:sym typeface="Symbol" charset="0"/>
              </a:rPr>
              <a:t> double</a:t>
            </a:r>
          </a:p>
          <a:p>
            <a:r>
              <a:rPr lang="en-US" sz="1800"/>
              <a:t>float </a:t>
            </a:r>
            <a:r>
              <a:rPr lang="en-US" sz="1800">
                <a:sym typeface="Symbol" charset="0"/>
              </a:rPr>
              <a:t> double</a:t>
            </a:r>
          </a:p>
          <a:p>
            <a:r>
              <a:rPr lang="en-US" sz="1800"/>
              <a:t>short </a:t>
            </a:r>
            <a:r>
              <a:rPr lang="en-US" sz="1800">
                <a:sym typeface="Symbol" charset="0"/>
              </a:rPr>
              <a:t> double</a:t>
            </a:r>
          </a:p>
          <a:p>
            <a:r>
              <a:rPr lang="en-US" sz="1800"/>
              <a:t>byte </a:t>
            </a:r>
            <a:r>
              <a:rPr lang="en-US" sz="1800">
                <a:sym typeface="Symbol" charset="0"/>
              </a:rPr>
              <a:t> double</a:t>
            </a:r>
          </a:p>
          <a:p>
            <a:r>
              <a:rPr lang="en-US" sz="1800"/>
              <a:t>char </a:t>
            </a:r>
            <a:r>
              <a:rPr lang="en-US" sz="1800">
                <a:sym typeface="Symbol" charset="0"/>
              </a:rPr>
              <a:t> double</a:t>
            </a:r>
          </a:p>
          <a:p>
            <a:endParaRPr lang="en-US" sz="1800">
              <a:sym typeface="Symbol" charset="0"/>
            </a:endParaRPr>
          </a:p>
        </p:txBody>
      </p:sp>
      <p:sp>
        <p:nvSpPr>
          <p:cNvPr id="39941" name="AutoShape 5"/>
          <p:cNvSpPr>
            <a:spLocks/>
          </p:cNvSpPr>
          <p:nvPr/>
        </p:nvSpPr>
        <p:spPr bwMode="auto">
          <a:xfrm>
            <a:off x="2514600" y="3810000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2590800" y="4278313"/>
            <a:ext cx="3959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all legal types that can be passed to function </a:t>
            </a:r>
            <a:r>
              <a:rPr lang="ja-JP" altLang="en-US" sz="1400">
                <a:latin typeface="Arial"/>
              </a:rPr>
              <a:t>‘</a:t>
            </a:r>
            <a:r>
              <a:rPr lang="en-US" sz="1400"/>
              <a:t>g</a:t>
            </a:r>
            <a:r>
              <a:rPr lang="ja-JP" altLang="en-US" sz="1400">
                <a:latin typeface="Arial"/>
              </a:rPr>
              <a:t>’</a:t>
            </a:r>
            <a:r>
              <a:rPr lang="en-US" sz="1400"/>
              <a:t>.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822325" y="5505450"/>
            <a:ext cx="1222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int i = 10;</a:t>
            </a:r>
          </a:p>
          <a:p>
            <a:r>
              <a:rPr lang="en-US"/>
              <a:t>g(i);</a:t>
            </a:r>
          </a:p>
        </p:txBody>
      </p:sp>
      <p:sp>
        <p:nvSpPr>
          <p:cNvPr id="39945" name="AutoShape 9"/>
          <p:cNvSpPr>
            <a:spLocks/>
          </p:cNvSpPr>
          <p:nvPr/>
        </p:nvSpPr>
        <p:spPr bwMode="auto">
          <a:xfrm>
            <a:off x="2209800" y="5410200"/>
            <a:ext cx="76200" cy="838200"/>
          </a:xfrm>
          <a:prstGeom prst="righ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2422525" y="5581650"/>
            <a:ext cx="4730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Legal because of subtype polymorphism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669925" y="1679575"/>
            <a:ext cx="168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Example: Java</a:t>
            </a:r>
            <a:endParaRPr lang="en-US" sz="1800" u="sng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746125" y="2212975"/>
            <a:ext cx="38052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class Cup { ... };</a:t>
            </a:r>
          </a:p>
          <a:p>
            <a:r>
              <a:rPr lang="en-US" sz="1800"/>
              <a:t>class CoffeeCup extends Cup { ... };</a:t>
            </a:r>
          </a:p>
          <a:p>
            <a:r>
              <a:rPr lang="en-US" sz="1800"/>
              <a:t>class TeaCup extends Cup { ... };</a:t>
            </a:r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5715000" y="1905000"/>
            <a:ext cx="2057400" cy="2057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6172200" y="213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Oval 7"/>
          <p:cNvSpPr>
            <a:spLocks noChangeArrowheads="1"/>
          </p:cNvSpPr>
          <p:nvPr/>
        </p:nvSpPr>
        <p:spPr bwMode="auto">
          <a:xfrm>
            <a:off x="6629400" y="28194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6153150" y="2373313"/>
            <a:ext cx="815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TeaCup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6572250" y="3138488"/>
            <a:ext cx="1033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CoffeeCup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5791200" y="3124200"/>
            <a:ext cx="509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Cup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5943600" y="4114800"/>
            <a:ext cx="995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Supertype</a:t>
            </a: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7623175" y="1916113"/>
            <a:ext cx="836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Subtype</a:t>
            </a:r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 flipH="1">
            <a:off x="7010400" y="20574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 flipH="1">
            <a:off x="7391400" y="21336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 flipV="1">
            <a:off x="6248400" y="35814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381000" y="3505200"/>
            <a:ext cx="3516313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void fill (</a:t>
            </a:r>
            <a:r>
              <a:rPr lang="en-US" sz="1800">
                <a:solidFill>
                  <a:srgbClr val="FF3300"/>
                </a:solidFill>
              </a:rPr>
              <a:t>Cup c</a:t>
            </a:r>
            <a:r>
              <a:rPr lang="en-US" sz="1800"/>
              <a:t>) {...}</a:t>
            </a:r>
          </a:p>
          <a:p>
            <a:endParaRPr lang="en-US" sz="1800"/>
          </a:p>
          <a:p>
            <a:r>
              <a:rPr lang="en-US" sz="1800"/>
              <a:t>TeaCup t = new TeaCup();</a:t>
            </a:r>
          </a:p>
          <a:p>
            <a:r>
              <a:rPr lang="en-US" sz="1800"/>
              <a:t>CoffeeCup k = new CoffeeCup();</a:t>
            </a:r>
          </a:p>
          <a:p>
            <a:endParaRPr lang="en-US" sz="1800"/>
          </a:p>
          <a:p>
            <a:r>
              <a:rPr lang="en-US" sz="1800"/>
              <a:t>fill(</a:t>
            </a:r>
            <a:r>
              <a:rPr lang="en-US" sz="1800">
                <a:solidFill>
                  <a:srgbClr val="FF3300"/>
                </a:solidFill>
              </a:rPr>
              <a:t>t</a:t>
            </a:r>
            <a:r>
              <a:rPr lang="en-US" sz="1800"/>
              <a:t>);</a:t>
            </a:r>
          </a:p>
          <a:p>
            <a:r>
              <a:rPr lang="en-US" sz="1800"/>
              <a:t>fill(</a:t>
            </a:r>
            <a:r>
              <a:rPr lang="en-US" sz="1800">
                <a:solidFill>
                  <a:srgbClr val="FF3300"/>
                </a:solidFill>
              </a:rPr>
              <a:t>k</a:t>
            </a:r>
            <a:r>
              <a:rPr lang="en-US" sz="1800"/>
              <a:t>);</a:t>
            </a:r>
          </a:p>
        </p:txBody>
      </p:sp>
      <p:sp>
        <p:nvSpPr>
          <p:cNvPr id="42002" name="AutoShape 18"/>
          <p:cNvSpPr>
            <a:spLocks/>
          </p:cNvSpPr>
          <p:nvPr/>
        </p:nvSpPr>
        <p:spPr bwMode="auto">
          <a:xfrm>
            <a:off x="1311275" y="4953000"/>
            <a:ext cx="76200" cy="5334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Text Box 19"/>
          <p:cNvSpPr txBox="1">
            <a:spLocks noChangeArrowheads="1"/>
          </p:cNvSpPr>
          <p:nvPr/>
        </p:nvSpPr>
        <p:spPr bwMode="auto">
          <a:xfrm>
            <a:off x="1376363" y="5043488"/>
            <a:ext cx="1962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subtype polymorphism</a:t>
            </a:r>
          </a:p>
        </p:txBody>
      </p:sp>
      <p:sp>
        <p:nvSpPr>
          <p:cNvPr id="42005" name="Text Box 21"/>
          <p:cNvSpPr txBox="1">
            <a:spLocks noChangeArrowheads="1"/>
          </p:cNvSpPr>
          <p:nvPr/>
        </p:nvSpPr>
        <p:spPr bwMode="auto">
          <a:xfrm>
            <a:off x="5649913" y="5572125"/>
            <a:ext cx="30368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widening type conversion: TeaCup </a:t>
            </a:r>
            <a:r>
              <a:rPr lang="en-US" sz="1200">
                <a:sym typeface="Symbol" charset="0"/>
              </a:rPr>
              <a:t> Cup</a:t>
            </a:r>
          </a:p>
        </p:txBody>
      </p:sp>
      <p:sp>
        <p:nvSpPr>
          <p:cNvPr id="42006" name="Line 22"/>
          <p:cNvSpPr>
            <a:spLocks noChangeShapeType="1"/>
          </p:cNvSpPr>
          <p:nvPr/>
        </p:nvSpPr>
        <p:spPr bwMode="auto">
          <a:xfrm flipH="1" flipV="1">
            <a:off x="5421313" y="5624513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7" name="AutoShape 23"/>
          <p:cNvSpPr>
            <a:spLocks/>
          </p:cNvSpPr>
          <p:nvPr/>
        </p:nvSpPr>
        <p:spPr bwMode="auto">
          <a:xfrm rot="5400000">
            <a:off x="8026400" y="5443538"/>
            <a:ext cx="123825" cy="1066800"/>
          </a:xfrm>
          <a:prstGeom prst="rightBrace">
            <a:avLst>
              <a:gd name="adj1" fmla="val 717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7843838" y="5943600"/>
            <a:ext cx="5699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safe!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4338638" y="4918075"/>
            <a:ext cx="28971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/>
          </a:p>
          <a:p>
            <a:r>
              <a:rPr lang="en-US" sz="1800"/>
              <a:t>TeaCup t = new TeaCup();</a:t>
            </a:r>
          </a:p>
          <a:p>
            <a:r>
              <a:rPr lang="en-US" sz="1800"/>
              <a:t>Cup c = t;</a:t>
            </a:r>
          </a:p>
          <a:p>
            <a:endParaRPr lang="en-US" sz="1800"/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4267200" y="4953000"/>
            <a:ext cx="46482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/>
              <a:t>A principled approach to tagging terms and expressions with type names is called a </a:t>
            </a:r>
            <a:r>
              <a:rPr lang="en-US" sz="2600" i="1"/>
              <a:t>type system</a:t>
            </a:r>
          </a:p>
          <a:p>
            <a:r>
              <a:rPr lang="en-US" sz="2600"/>
              <a:t>Every modern programming language has one</a:t>
            </a:r>
          </a:p>
          <a:p>
            <a:r>
              <a:rPr lang="en-US" sz="2600"/>
              <a:t>We have</a:t>
            </a:r>
          </a:p>
          <a:p>
            <a:pPr lvl="1"/>
            <a:r>
              <a:rPr lang="en-US" sz="2200"/>
              <a:t>Implicit type systems - type systems where the system automatically recognizes the type of a variable or constant</a:t>
            </a:r>
          </a:p>
          <a:p>
            <a:pPr lvl="1"/>
            <a:r>
              <a:rPr lang="en-US" sz="2200"/>
              <a:t>Explicit type systems - type systems where the user has to explicitly declare the type of variables (and sometimes constants).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 we use type systems?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63750"/>
            <a:ext cx="8229600" cy="3270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/>
              <a:t>Types allow the language system to assist the developer in writing </a:t>
            </a:r>
            <a:r>
              <a:rPr lang="en-US" sz="2600" i="1"/>
              <a:t>better programs</a:t>
            </a:r>
            <a:r>
              <a:rPr lang="en-US" sz="2600"/>
              <a:t>. </a:t>
            </a:r>
            <a:r>
              <a:rPr lang="en-US" sz="2600" i="1"/>
              <a:t>Type mismatches</a:t>
            </a:r>
            <a:r>
              <a:rPr lang="en-US" sz="2600"/>
              <a:t> in a program usually indicate some sort of </a:t>
            </a:r>
            <a:r>
              <a:rPr lang="en-US" sz="2600" i="1"/>
              <a:t>programming error</a:t>
            </a:r>
            <a:r>
              <a:rPr lang="en-US" sz="2600"/>
              <a:t>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200" u="sng"/>
              <a:t>Static type checking</a:t>
            </a:r>
            <a:r>
              <a:rPr lang="en-US" sz="2200"/>
              <a:t> – check the types of all statements and expressions at </a:t>
            </a:r>
            <a:r>
              <a:rPr lang="en-US" sz="2200" u="sng"/>
              <a:t>compile time</a:t>
            </a:r>
            <a:r>
              <a:rPr lang="en-US" sz="2200"/>
              <a:t>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200" u="sng"/>
              <a:t>Dynamic type checking</a:t>
            </a:r>
            <a:r>
              <a:rPr lang="en-US" sz="2200"/>
              <a:t> – check the types at </a:t>
            </a:r>
            <a:r>
              <a:rPr lang="en-US" sz="2200" u="sng"/>
              <a:t>runtime</a:t>
            </a:r>
            <a:r>
              <a:rPr lang="en-US" sz="2200"/>
              <a:t>.</a:t>
            </a:r>
            <a:endParaRPr lang="en-US" sz="2200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209800" y="1819275"/>
            <a:ext cx="3802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A Type is a Set of Values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69925" y="2841625"/>
            <a:ext cx="7413625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Consider the statement:</a:t>
            </a:r>
          </a:p>
          <a:p>
            <a:endParaRPr lang="en-US" sz="1600"/>
          </a:p>
          <a:p>
            <a:r>
              <a:rPr lang="en-US" sz="1600"/>
              <a:t>	int n;</a:t>
            </a:r>
          </a:p>
          <a:p>
            <a:endParaRPr lang="en-US" sz="1600"/>
          </a:p>
          <a:p>
            <a:r>
              <a:rPr lang="en-US" sz="1600"/>
              <a:t>Here we declare n to be a variable of </a:t>
            </a:r>
            <a:r>
              <a:rPr lang="en-US" sz="1600" i="1"/>
              <a:t>type</a:t>
            </a:r>
            <a:r>
              <a:rPr lang="en-US" sz="1600"/>
              <a:t> int; what we mean, n can take on any </a:t>
            </a:r>
          </a:p>
          <a:p>
            <a:r>
              <a:rPr lang="en-US" sz="1600"/>
              <a:t>value from the </a:t>
            </a:r>
            <a:r>
              <a:rPr lang="en-US" sz="1600" i="1"/>
              <a:t>set of all integer values</a:t>
            </a:r>
            <a:r>
              <a:rPr lang="en-US" sz="1600"/>
              <a:t>.</a:t>
            </a:r>
          </a:p>
          <a:p>
            <a:endParaRPr lang="en-US" sz="1600"/>
          </a:p>
          <a:p>
            <a:r>
              <a:rPr lang="en-US" sz="1600"/>
              <a:t>Also observe that the elements in a type share a common representation: each</a:t>
            </a:r>
          </a:p>
          <a:p>
            <a:r>
              <a:rPr lang="en-US" sz="1600"/>
              <a:t>element is encoded in the same way (float, double, char, etc.)</a:t>
            </a:r>
          </a:p>
          <a:p>
            <a:endParaRPr lang="en-US" sz="1600"/>
          </a:p>
          <a:p>
            <a:r>
              <a:rPr lang="en-US" sz="1600"/>
              <a:t>Also, all elements of a type share the same operations the language supports </a:t>
            </a:r>
          </a:p>
          <a:p>
            <a:r>
              <a:rPr lang="en-US" sz="1600"/>
              <a:t>for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268413" y="1657350"/>
            <a:ext cx="6292850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Def:</a:t>
            </a:r>
            <a:r>
              <a:rPr lang="en-US" sz="1600"/>
              <a:t> A </a:t>
            </a:r>
            <a:r>
              <a:rPr lang="en-US" sz="1600" i="1"/>
              <a:t>type</a:t>
            </a:r>
            <a:r>
              <a:rPr lang="en-US" sz="1600"/>
              <a:t> is a set of values.</a:t>
            </a:r>
          </a:p>
          <a:p>
            <a:endParaRPr lang="en-US" sz="1600"/>
          </a:p>
          <a:p>
            <a:r>
              <a:rPr lang="en-US" sz="1600" b="1"/>
              <a:t>Def: </a:t>
            </a:r>
            <a:r>
              <a:rPr lang="en-US" sz="1600"/>
              <a:t>A </a:t>
            </a:r>
            <a:r>
              <a:rPr lang="en-US" sz="1600" i="1"/>
              <a:t>primitive type</a:t>
            </a:r>
            <a:r>
              <a:rPr lang="en-US" sz="1600"/>
              <a:t> is a type a programmer can use but not define.</a:t>
            </a:r>
          </a:p>
          <a:p>
            <a:endParaRPr lang="en-US" sz="1600"/>
          </a:p>
          <a:p>
            <a:r>
              <a:rPr lang="en-US" sz="1600" b="1"/>
              <a:t>Def:</a:t>
            </a:r>
            <a:r>
              <a:rPr lang="en-US" sz="1600"/>
              <a:t> A </a:t>
            </a:r>
            <a:r>
              <a:rPr lang="en-US" sz="1600" i="1"/>
              <a:t>constructed type</a:t>
            </a:r>
            <a:r>
              <a:rPr lang="en-US" sz="1600"/>
              <a:t> is a user-defined type.</a:t>
            </a:r>
            <a:endParaRPr lang="en-US" sz="1600" b="1"/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669925" y="3649663"/>
            <a:ext cx="5486400" cy="1531937"/>
            <a:chOff x="422" y="2299"/>
            <a:chExt cx="3456" cy="965"/>
          </a:xfrm>
        </p:grpSpPr>
        <p:sp>
          <p:nvSpPr>
            <p:cNvPr id="11269" name="Text Box 5"/>
            <p:cNvSpPr txBox="1">
              <a:spLocks noChangeArrowheads="1"/>
            </p:cNvSpPr>
            <p:nvPr/>
          </p:nvSpPr>
          <p:spPr bwMode="auto">
            <a:xfrm>
              <a:off x="422" y="2299"/>
              <a:ext cx="1781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Example: Java, primitive type</a:t>
              </a:r>
            </a:p>
            <a:p>
              <a:endParaRPr lang="en-US" sz="1600"/>
            </a:p>
            <a:p>
              <a:r>
                <a:rPr lang="en-US" sz="1600"/>
                <a:t>	float q;</a:t>
              </a:r>
              <a:endParaRPr lang="en-US" sz="1600" u="sng"/>
            </a:p>
          </p:txBody>
        </p:sp>
        <p:sp>
          <p:nvSpPr>
            <p:cNvPr id="11270" name="AutoShape 6"/>
            <p:cNvSpPr>
              <a:spLocks/>
            </p:cNvSpPr>
            <p:nvPr/>
          </p:nvSpPr>
          <p:spPr bwMode="auto">
            <a:xfrm rot="5400000">
              <a:off x="1152" y="2693"/>
              <a:ext cx="48" cy="336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1" name="Text Box 7"/>
            <p:cNvSpPr txBox="1">
              <a:spLocks noChangeArrowheads="1"/>
            </p:cNvSpPr>
            <p:nvPr/>
          </p:nvSpPr>
          <p:spPr bwMode="auto">
            <a:xfrm>
              <a:off x="902" y="2938"/>
              <a:ext cx="154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type float </a:t>
              </a:r>
              <a:r>
                <a:rPr lang="en-US" sz="1400">
                  <a:sym typeface="Symbol" charset="0"/>
                </a:rPr>
                <a:t> set of all </a:t>
              </a:r>
            </a:p>
            <a:p>
              <a:r>
                <a:rPr lang="en-US" sz="1400">
                  <a:sym typeface="Symbol" charset="0"/>
                </a:rPr>
                <a:t>possible floating point values</a:t>
              </a:r>
            </a:p>
          </p:txBody>
        </p:sp>
        <p:sp>
          <p:nvSpPr>
            <p:cNvPr id="11272" name="AutoShape 8"/>
            <p:cNvSpPr>
              <a:spLocks/>
            </p:cNvSpPr>
            <p:nvPr/>
          </p:nvSpPr>
          <p:spPr bwMode="auto">
            <a:xfrm>
              <a:off x="2256" y="2549"/>
              <a:ext cx="48" cy="288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Text Box 9"/>
            <p:cNvSpPr txBox="1">
              <a:spLocks noChangeArrowheads="1"/>
            </p:cNvSpPr>
            <p:nvPr/>
          </p:nvSpPr>
          <p:spPr bwMode="auto">
            <a:xfrm>
              <a:off x="2342" y="2460"/>
              <a:ext cx="1536" cy="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q is of type float, only</a:t>
              </a:r>
            </a:p>
            <a:p>
              <a:r>
                <a:rPr lang="en-US" sz="1400"/>
                <a:t>a value that is a member </a:t>
              </a:r>
            </a:p>
            <a:p>
              <a:r>
                <a:rPr lang="en-US" sz="1400"/>
                <a:t>of the set of all floating point</a:t>
              </a:r>
            </a:p>
            <a:p>
              <a:r>
                <a:rPr lang="en-US" sz="1400"/>
                <a:t>values can be assigned to q.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303338" y="2351088"/>
            <a:ext cx="3121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Example: Java, constructed type</a:t>
            </a:r>
            <a:endParaRPr lang="en-US" sz="1600" u="sng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684338" y="3036888"/>
            <a:ext cx="28829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class Foobar { int i; String s; };</a:t>
            </a:r>
          </a:p>
          <a:p>
            <a:endParaRPr lang="en-US" sz="1600"/>
          </a:p>
          <a:p>
            <a:r>
              <a:rPr lang="en-US" sz="1600"/>
              <a:t>Foobar c = new Foobar();</a:t>
            </a:r>
          </a:p>
        </p:txBody>
      </p:sp>
      <p:sp>
        <p:nvSpPr>
          <p:cNvPr id="15365" name="AutoShape 5"/>
          <p:cNvSpPr>
            <a:spLocks/>
          </p:cNvSpPr>
          <p:nvPr/>
        </p:nvSpPr>
        <p:spPr bwMode="auto">
          <a:xfrm rot="5400000">
            <a:off x="2057400" y="3624263"/>
            <a:ext cx="152400" cy="838200"/>
          </a:xfrm>
          <a:prstGeom prst="righ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608138" y="4283075"/>
            <a:ext cx="6350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Now the variable c only accepts values that are members of type Foobar;</a:t>
            </a:r>
          </a:p>
          <a:p>
            <a:r>
              <a:rPr lang="en-US" sz="1400">
                <a:sym typeface="Wingdings" charset="0"/>
              </a:rPr>
              <a:t> </a:t>
            </a:r>
            <a:r>
              <a:rPr lang="en-US" sz="1400" i="1">
                <a:sym typeface="Wingdings" charset="0"/>
              </a:rPr>
              <a:t>object instantiations</a:t>
            </a:r>
            <a:r>
              <a:rPr lang="en-US" sz="1400">
                <a:sym typeface="Wingdings" charset="0"/>
              </a:rPr>
              <a:t> of class Foobar; objects are the values of type Foobar..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593725" y="2162175"/>
            <a:ext cx="2838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Example: C, constructed type</a:t>
            </a:r>
            <a:endParaRPr lang="en-US" sz="1600" u="sng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355725" y="2847975"/>
            <a:ext cx="850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a[3];</a:t>
            </a:r>
          </a:p>
        </p:txBody>
      </p:sp>
      <p:sp>
        <p:nvSpPr>
          <p:cNvPr id="19461" name="AutoShape 5"/>
          <p:cNvSpPr>
            <a:spLocks/>
          </p:cNvSpPr>
          <p:nvPr/>
        </p:nvSpPr>
        <p:spPr bwMode="auto">
          <a:xfrm rot="5400000">
            <a:off x="1714500" y="2825750"/>
            <a:ext cx="152400" cy="838200"/>
          </a:xfrm>
          <a:prstGeom prst="righ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838200" y="3473450"/>
            <a:ext cx="26844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the variable a will accept values</a:t>
            </a:r>
            <a:br>
              <a:rPr lang="en-US" sz="1400"/>
            </a:br>
            <a:r>
              <a:rPr lang="en-US" sz="1400"/>
              <a:t>which are arrays of 3 integers.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5013325" y="3533775"/>
            <a:ext cx="21780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e.g.: int a[3] = {1,2,3};</a:t>
            </a:r>
          </a:p>
          <a:p>
            <a:r>
              <a:rPr lang="en-US" sz="1600"/>
              <a:t>        int a[3] = {7,24,9}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1050925" y="5399088"/>
            <a:ext cx="4170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We will have more to say about this later 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Subtypes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saw that the notion of a type as a set of values is a nice model for explaining variable declarations and object-oriented structures</a:t>
            </a:r>
          </a:p>
          <a:p>
            <a:r>
              <a:rPr lang="en-US"/>
              <a:t>But it is also essential to developing the notion of a </a:t>
            </a:r>
            <a:r>
              <a:rPr lang="en-US" i="1"/>
              <a:t>subtype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Subtypes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822325" y="1584325"/>
            <a:ext cx="60674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Def:</a:t>
            </a:r>
            <a:r>
              <a:rPr lang="en-US"/>
              <a:t> a </a:t>
            </a:r>
            <a:r>
              <a:rPr lang="en-US" i="1"/>
              <a:t>subtype</a:t>
            </a:r>
            <a:r>
              <a:rPr lang="en-US"/>
              <a:t> is a </a:t>
            </a:r>
            <a:r>
              <a:rPr lang="en-US" i="1"/>
              <a:t>subset</a:t>
            </a:r>
            <a:r>
              <a:rPr lang="en-US"/>
              <a:t> of the elements of a type.</a:t>
            </a:r>
            <a:endParaRPr lang="en-US" b="1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020763" y="2286000"/>
            <a:ext cx="59896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Example: Java</a:t>
            </a:r>
          </a:p>
          <a:p>
            <a:endParaRPr lang="en-US" sz="1600"/>
          </a:p>
          <a:p>
            <a:r>
              <a:rPr lang="ja-JP" altLang="en-US" sz="1600">
                <a:latin typeface="Arial"/>
              </a:rPr>
              <a:t>‘</a:t>
            </a:r>
            <a:r>
              <a:rPr lang="en-US" sz="1600"/>
              <a:t>Short</a:t>
            </a:r>
            <a:r>
              <a:rPr lang="ja-JP" altLang="en-US" sz="1600">
                <a:latin typeface="Arial"/>
              </a:rPr>
              <a:t>’</a:t>
            </a:r>
            <a:r>
              <a:rPr lang="en-US" sz="1600"/>
              <a:t> is a subtype of </a:t>
            </a:r>
            <a:r>
              <a:rPr lang="ja-JP" altLang="en-US" sz="1600">
                <a:latin typeface="Arial"/>
              </a:rPr>
              <a:t>‘</a:t>
            </a:r>
            <a:r>
              <a:rPr lang="en-US" sz="1600"/>
              <a:t>int</a:t>
            </a:r>
            <a:r>
              <a:rPr lang="ja-JP" altLang="en-US" sz="1600">
                <a:latin typeface="Arial"/>
              </a:rPr>
              <a:t>’</a:t>
            </a:r>
            <a:r>
              <a:rPr lang="en-US" sz="1600"/>
              <a:t>, that is, all the values in set </a:t>
            </a:r>
            <a:r>
              <a:rPr lang="ja-JP" altLang="en-US" sz="1600">
                <a:latin typeface="Arial"/>
              </a:rPr>
              <a:t>‘</a:t>
            </a:r>
            <a:r>
              <a:rPr lang="en-US" sz="1600"/>
              <a:t>short</a:t>
            </a:r>
            <a:r>
              <a:rPr lang="ja-JP" altLang="en-US" sz="1600">
                <a:latin typeface="Arial"/>
              </a:rPr>
              <a:t>’</a:t>
            </a:r>
            <a:r>
              <a:rPr lang="en-US" sz="1600"/>
              <a:t> are </a:t>
            </a:r>
          </a:p>
          <a:p>
            <a:r>
              <a:rPr lang="en-US" sz="1600"/>
              <a:t>also in set </a:t>
            </a:r>
            <a:r>
              <a:rPr lang="ja-JP" altLang="en-US" sz="1600">
                <a:latin typeface="Arial"/>
              </a:rPr>
              <a:t>‘</a:t>
            </a:r>
            <a:r>
              <a:rPr lang="en-US" sz="1600"/>
              <a:t>int</a:t>
            </a:r>
            <a:r>
              <a:rPr lang="ja-JP" altLang="en-US" sz="1600">
                <a:latin typeface="Arial"/>
              </a:rPr>
              <a:t>’</a:t>
            </a:r>
            <a:r>
              <a:rPr lang="en-US" sz="1600"/>
              <a:t>:    </a:t>
            </a:r>
            <a:r>
              <a:rPr lang="en-US" sz="1600">
                <a:solidFill>
                  <a:srgbClr val="FF3300"/>
                </a:solidFill>
              </a:rPr>
              <a:t>short </a:t>
            </a:r>
            <a:r>
              <a:rPr lang="en-US" sz="1600">
                <a:solidFill>
                  <a:srgbClr val="FF3300"/>
                </a:solidFill>
                <a:sym typeface="Symbol" charset="0"/>
              </a:rPr>
              <a:t> int</a:t>
            </a:r>
            <a:endParaRPr lang="en-US" sz="1600" u="sng">
              <a:solidFill>
                <a:srgbClr val="FF3300"/>
              </a:solidFill>
              <a:sym typeface="Symbol" charset="0"/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822325" y="4784725"/>
            <a:ext cx="80930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u="sng"/>
              <a:t>Observations</a:t>
            </a:r>
            <a:r>
              <a:rPr lang="en-US" sz="2000"/>
              <a:t>:</a:t>
            </a:r>
          </a:p>
          <a:p>
            <a:pPr>
              <a:buFontTx/>
              <a:buAutoNum type="arabicParenBoth"/>
            </a:pPr>
            <a:r>
              <a:rPr lang="en-US" sz="2000"/>
              <a:t>converting a value of a subtype to a value of the supertype is</a:t>
            </a:r>
            <a:br>
              <a:rPr lang="en-US" sz="2000"/>
            </a:br>
            <a:r>
              <a:rPr lang="en-US" sz="2000"/>
              <a:t>called a </a:t>
            </a:r>
            <a:r>
              <a:rPr lang="en-US" sz="2000" i="1"/>
              <a:t>widening</a:t>
            </a:r>
            <a:r>
              <a:rPr lang="en-US" sz="2000"/>
              <a:t> type conversion. (</a:t>
            </a:r>
            <a:r>
              <a:rPr lang="en-US" sz="2000">
                <a:solidFill>
                  <a:srgbClr val="FF0000"/>
                </a:solidFill>
              </a:rPr>
              <a:t>safe</a:t>
            </a:r>
            <a:r>
              <a:rPr lang="en-US" sz="2000"/>
              <a:t>)</a:t>
            </a:r>
          </a:p>
          <a:p>
            <a:pPr>
              <a:buFontTx/>
              <a:buAutoNum type="arabicParenBoth"/>
            </a:pPr>
            <a:r>
              <a:rPr lang="en-US" sz="2000"/>
              <a:t>converting a value of a supertype to a value of a subtype is</a:t>
            </a:r>
            <a:br>
              <a:rPr lang="en-US" sz="2000"/>
            </a:br>
            <a:r>
              <a:rPr lang="en-US" sz="2000"/>
              <a:t>called a </a:t>
            </a:r>
            <a:r>
              <a:rPr lang="en-US" sz="2000" i="1"/>
              <a:t>narrowing</a:t>
            </a:r>
            <a:r>
              <a:rPr lang="en-US" sz="2000"/>
              <a:t> type conversion. (</a:t>
            </a:r>
            <a:r>
              <a:rPr lang="en-US" sz="2000">
                <a:solidFill>
                  <a:srgbClr val="FF0000"/>
                </a:solidFill>
              </a:rPr>
              <a:t>not safe - information loss</a:t>
            </a:r>
            <a:r>
              <a:rPr lang="en-US" sz="2000"/>
              <a:t>)</a:t>
            </a:r>
            <a:endParaRPr lang="en-US" sz="2000" u="sng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938213" y="3517900"/>
            <a:ext cx="6069012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Example: Java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FF3300"/>
                </a:solidFill>
              </a:rPr>
              <a:t> </a:t>
            </a:r>
            <a:r>
              <a:rPr lang="ja-JP" altLang="en-US" sz="1600" dirty="0">
                <a:solidFill>
                  <a:srgbClr val="FF3300"/>
                </a:solidFill>
                <a:latin typeface="Arial"/>
              </a:rPr>
              <a:t>‘</a:t>
            </a:r>
            <a:r>
              <a:rPr lang="en-US" sz="1600" dirty="0"/>
              <a:t>Float</a:t>
            </a:r>
            <a:r>
              <a:rPr lang="ja-JP" altLang="en-US" sz="1600" dirty="0">
                <a:latin typeface="Arial"/>
              </a:rPr>
              <a:t>’</a:t>
            </a:r>
            <a:r>
              <a:rPr lang="en-US" sz="1600" dirty="0"/>
              <a:t> is a subtype of </a:t>
            </a:r>
            <a:r>
              <a:rPr lang="ja-JP" altLang="en-US" sz="1600" dirty="0">
                <a:latin typeface="Arial"/>
              </a:rPr>
              <a:t>‘</a:t>
            </a:r>
            <a:r>
              <a:rPr lang="en-US" sz="1600" dirty="0"/>
              <a:t>double</a:t>
            </a:r>
            <a:r>
              <a:rPr lang="ja-JP" altLang="en-US" sz="1600" dirty="0">
                <a:latin typeface="Arial"/>
              </a:rPr>
              <a:t>’</a:t>
            </a:r>
            <a:r>
              <a:rPr lang="en-US" sz="1600" dirty="0"/>
              <a:t> (all the values in set </a:t>
            </a:r>
            <a:r>
              <a:rPr lang="ja-JP" altLang="en-US" sz="1600" dirty="0">
                <a:latin typeface="Arial"/>
              </a:rPr>
              <a:t>‘</a:t>
            </a:r>
            <a:r>
              <a:rPr lang="en-US" sz="1600" dirty="0"/>
              <a:t>float</a:t>
            </a:r>
            <a:r>
              <a:rPr lang="ja-JP" altLang="en-US" sz="1600" dirty="0">
                <a:latin typeface="Arial"/>
              </a:rPr>
              <a:t>’</a:t>
            </a:r>
            <a:r>
              <a:rPr lang="en-US" sz="1600" dirty="0"/>
              <a:t> are also</a:t>
            </a:r>
          </a:p>
          <a:p>
            <a:r>
              <a:rPr lang="en-US" sz="1600" dirty="0"/>
              <a:t> in set </a:t>
            </a:r>
            <a:r>
              <a:rPr lang="ja-JP" altLang="en-US" sz="1600" dirty="0">
                <a:latin typeface="Arial"/>
              </a:rPr>
              <a:t>‘</a:t>
            </a:r>
            <a:r>
              <a:rPr lang="en-US" sz="1600" dirty="0"/>
              <a:t>double)</a:t>
            </a:r>
            <a:r>
              <a:rPr lang="ja-JP" altLang="en-US" sz="1600" dirty="0">
                <a:latin typeface="Arial"/>
              </a:rPr>
              <a:t>’</a:t>
            </a:r>
            <a:r>
              <a:rPr lang="en-US" sz="1600" dirty="0"/>
              <a:t>:  </a:t>
            </a:r>
            <a:r>
              <a:rPr lang="en-US" sz="1600" dirty="0">
                <a:solidFill>
                  <a:srgbClr val="FF3300"/>
                </a:solidFill>
              </a:rPr>
              <a:t> float </a:t>
            </a:r>
            <a:r>
              <a:rPr lang="en-US" sz="1600" dirty="0">
                <a:solidFill>
                  <a:srgbClr val="FF3300"/>
                </a:solidFill>
                <a:sym typeface="Symbol" charset="0"/>
              </a:rPr>
              <a:t> double</a:t>
            </a:r>
            <a:endParaRPr lang="en-US" sz="1600" u="sng" dirty="0">
              <a:solidFill>
                <a:srgbClr val="FF3300"/>
              </a:solidFill>
              <a:sym typeface="Symbo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402:csc402-ln001.ppt</Template>
  <TotalTime>26478</TotalTime>
  <Words>995</Words>
  <Application>Microsoft Macintosh PowerPoint</Application>
  <PresentationFormat>On-screen Show (4:3)</PresentationFormat>
  <Paragraphs>189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ＭＳ Ｐゴシック</vt:lpstr>
      <vt:lpstr>Wingdings 2</vt:lpstr>
      <vt:lpstr>Arial</vt:lpstr>
      <vt:lpstr>Courier New</vt:lpstr>
      <vt:lpstr>Symbol</vt:lpstr>
      <vt:lpstr>Wingdings</vt:lpstr>
      <vt:lpstr>csc402-ln001</vt:lpstr>
      <vt:lpstr>Type Systems</vt:lpstr>
      <vt:lpstr>Type Systems</vt:lpstr>
      <vt:lpstr>Why do we use type systems?</vt:lpstr>
      <vt:lpstr>Types</vt:lpstr>
      <vt:lpstr>Types</vt:lpstr>
      <vt:lpstr>Types</vt:lpstr>
      <vt:lpstr>Types</vt:lpstr>
      <vt:lpstr>Subtypes</vt:lpstr>
      <vt:lpstr>Subtypes</vt:lpstr>
      <vt:lpstr>Subtypes</vt:lpstr>
      <vt:lpstr>Subtypes</vt:lpstr>
      <vt:lpstr>Type Equivalence</vt:lpstr>
      <vt:lpstr>Type Equivalence</vt:lpstr>
      <vt:lpstr>Polymorphism</vt:lpstr>
      <vt:lpstr>Polymorphism</vt:lpstr>
      <vt:lpstr>Polymorphism</vt:lpstr>
      <vt:lpstr>Polymorphism</vt:lpstr>
      <vt:lpstr>Polymorphism</vt:lpstr>
    </vt:vector>
  </TitlesOfParts>
  <Company>Lutz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Systems</dc:title>
  <dc:creator>Lutz</dc:creator>
  <cp:lastModifiedBy>Lutz Hamel</cp:lastModifiedBy>
  <cp:revision>9</cp:revision>
  <cp:lastPrinted>2017-12-05T23:13:18Z</cp:lastPrinted>
  <dcterms:created xsi:type="dcterms:W3CDTF">2011-11-15T22:03:28Z</dcterms:created>
  <dcterms:modified xsi:type="dcterms:W3CDTF">2019-11-25T11:22:00Z</dcterms:modified>
</cp:coreProperties>
</file>