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6"/>
  </p:notesMasterIdLst>
  <p:sldIdLst>
    <p:sldId id="276" r:id="rId2"/>
    <p:sldId id="294" r:id="rId3"/>
    <p:sldId id="256" r:id="rId4"/>
    <p:sldId id="277" r:id="rId5"/>
    <p:sldId id="257" r:id="rId6"/>
    <p:sldId id="286" r:id="rId7"/>
    <p:sldId id="287" r:id="rId8"/>
    <p:sldId id="258" r:id="rId9"/>
    <p:sldId id="259" r:id="rId10"/>
    <p:sldId id="278" r:id="rId11"/>
    <p:sldId id="260" r:id="rId12"/>
    <p:sldId id="261" r:id="rId13"/>
    <p:sldId id="262" r:id="rId14"/>
    <p:sldId id="275" r:id="rId15"/>
    <p:sldId id="279" r:id="rId16"/>
    <p:sldId id="280" r:id="rId17"/>
    <p:sldId id="282" r:id="rId18"/>
    <p:sldId id="281" r:id="rId19"/>
    <p:sldId id="263" r:id="rId20"/>
    <p:sldId id="270" r:id="rId21"/>
    <p:sldId id="283" r:id="rId22"/>
    <p:sldId id="288" r:id="rId23"/>
    <p:sldId id="265" r:id="rId24"/>
    <p:sldId id="264" r:id="rId25"/>
    <p:sldId id="267" r:id="rId26"/>
    <p:sldId id="268" r:id="rId27"/>
    <p:sldId id="269" r:id="rId28"/>
    <p:sldId id="289" r:id="rId29"/>
    <p:sldId id="290" r:id="rId30"/>
    <p:sldId id="295" r:id="rId31"/>
    <p:sldId id="293" r:id="rId32"/>
    <p:sldId id="291" r:id="rId33"/>
    <p:sldId id="292" r:id="rId34"/>
    <p:sldId id="273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2"/>
    <p:restoredTop sz="95263"/>
  </p:normalViewPr>
  <p:slideViewPr>
    <p:cSldViewPr>
      <p:cViewPr varScale="1">
        <p:scale>
          <a:sx n="110" d="100"/>
          <a:sy n="110" d="100"/>
        </p:scale>
        <p:origin x="20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39038E-563D-EA40-82B3-4956BAB6C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B3720-8FE2-B84E-9B3C-C76BF2BAB038}" type="slidenum">
              <a:rPr lang="en-US"/>
              <a:pPr/>
              <a:t>19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20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21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058BB-FE08-0D48-8FC7-6AC549DF5A4E}" type="slidenum">
              <a:rPr lang="en-US"/>
              <a:pPr/>
              <a:t>23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C3F65-07BF-AC4E-B6AE-333D7243BA93}" type="slidenum">
              <a:rPr lang="en-US"/>
              <a:pPr/>
              <a:t>24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ED3C2-EF1E-9A41-ADC7-28145028E695}" type="slidenum">
              <a:rPr lang="en-US"/>
              <a:pPr/>
              <a:t>25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C72C9-B84B-8B4F-BAE4-F2621C5E2938}" type="slidenum">
              <a:rPr lang="en-US"/>
              <a:pPr/>
              <a:t>26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B16F8-6B86-9E4C-B49F-D1BE27B916B6}" type="slidenum">
              <a:rPr lang="en-US"/>
              <a:pPr/>
              <a:t>27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63DD0-9C28-644C-BF19-35289DCA5972}" type="slidenum">
              <a:rPr lang="en-US"/>
              <a:pPr/>
              <a:t>34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45A9D-379B-234E-8897-6FEA8472B779}" type="slidenum">
              <a:rPr lang="en-US"/>
              <a:pPr/>
              <a:t>5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C65C3-D315-F041-8C82-D5065BD24181}" type="slidenum">
              <a:rPr lang="en-US"/>
              <a:pPr/>
              <a:t>8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BB599-19E3-1148-B0D9-D392C9F32148}" type="slidenum">
              <a:rPr lang="en-US"/>
              <a:pPr/>
              <a:t>9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ECA9D-C379-D545-99F6-85A0F11F48C5}" type="slidenum">
              <a:rPr lang="en-US"/>
              <a:pPr/>
              <a:t>11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BB8E6-4E11-244F-9F34-DB9E418C403D}" type="slidenum">
              <a:rPr lang="en-US"/>
              <a:pPr/>
              <a:t>12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B96EC-BB54-644A-A49E-D722968FDC93}" type="slidenum">
              <a:rPr lang="en-US"/>
              <a:pPr/>
              <a:t>13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top-down parser algorithm using a queue – algorithm outline could be similar to the one for LR(1</a:t>
            </a:r>
            <a:r>
              <a:rPr lang="en-US"/>
              <a:t>) parsing.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D7AEA-884C-C34C-8CD4-1DE3C993939E}" type="slidenum">
              <a:rPr lang="en-US"/>
              <a:pPr/>
              <a:t>14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5ED913-150B-3C4F-8F83-B8AA0828C15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06E6B-C22A-3541-9D8A-847874E907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04D43-A6E1-B84D-BB28-B7AA2544DA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CC19-52D6-B046-BFC1-2B59739AF0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8FB53-E0E9-DC47-8D4E-880CFC3C7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9C893-3F45-8E47-889E-922A09CC5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C120C-6B96-FF46-8D23-6C007F97F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2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7CF47-F297-6E4F-B041-62DCF04117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E38A2-39F2-B54B-B784-0EF6CE24C8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9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A78D7-0D4F-CF4D-B39F-9A652BC6D0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B5188-0687-4247-9303-F3E12FB835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1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F119904-CBA2-4742-B4A1-3F79F0E6691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Programming Languages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language processors perform some kind of syntax analysis – an analysis of the structure of the program.</a:t>
            </a:r>
          </a:p>
          <a:p>
            <a:r>
              <a:rPr lang="en-US" dirty="0"/>
              <a:t>To make this efficient and effective we need some mechanism to specify the structure of a programming language in a straightforward manner.</a:t>
            </a:r>
          </a:p>
          <a:p>
            <a:pPr marL="0" indent="0">
              <a:buNone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ea typeface="Wingdings"/>
                <a:cs typeface="Wingdings"/>
                <a:sym typeface="Wingdings"/>
              </a:rPr>
              <a:t>We use </a:t>
            </a:r>
            <a:r>
              <a:rPr lang="en-US" i="1" dirty="0">
                <a:ea typeface="Wingdings"/>
                <a:cs typeface="Wingdings"/>
                <a:sym typeface="Wingdings"/>
              </a:rPr>
              <a:t>grammars</a:t>
            </a:r>
            <a:r>
              <a:rPr lang="en-US" dirty="0">
                <a:ea typeface="Wingdings"/>
                <a:cs typeface="Wingdings"/>
                <a:sym typeface="Wingdings"/>
              </a:rPr>
              <a:t> for this purpose.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530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048" y="1988026"/>
            <a:ext cx="80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 x 3 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3976" y="457200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stmt_list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9400" y="1301445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9079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3242" y="190797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03388" y="19050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9921" y="1907977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8321" y="2590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0" y="259377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cxnSp>
        <p:nvCxnSpPr>
          <p:cNvPr id="16" name="Straight Connector 15"/>
          <p:cNvCxnSpPr>
            <a:stCxn id="6" idx="2"/>
            <a:endCxn id="8" idx="0"/>
          </p:cNvCxnSpPr>
          <p:nvPr/>
        </p:nvCxnSpPr>
        <p:spPr bwMode="auto">
          <a:xfrm flipH="1">
            <a:off x="5174858" y="764977"/>
            <a:ext cx="880067" cy="536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8" idx="2"/>
          </p:cNvCxnSpPr>
          <p:nvPr/>
        </p:nvCxnSpPr>
        <p:spPr bwMode="auto">
          <a:xfrm flipH="1">
            <a:off x="4653523" y="1609222"/>
            <a:ext cx="521335" cy="2225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8" idx="2"/>
            <a:endCxn id="10" idx="0"/>
          </p:cNvCxnSpPr>
          <p:nvPr/>
        </p:nvCxnSpPr>
        <p:spPr bwMode="auto">
          <a:xfrm flipH="1">
            <a:off x="5150227" y="1609222"/>
            <a:ext cx="24631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8" idx="2"/>
            <a:endCxn id="11" idx="0"/>
          </p:cNvCxnSpPr>
          <p:nvPr/>
        </p:nvCxnSpPr>
        <p:spPr bwMode="auto">
          <a:xfrm>
            <a:off x="5174858" y="1609222"/>
            <a:ext cx="765597" cy="2957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8" idx="2"/>
            <a:endCxn id="12" idx="0"/>
          </p:cNvCxnSpPr>
          <p:nvPr/>
        </p:nvCxnSpPr>
        <p:spPr bwMode="auto">
          <a:xfrm>
            <a:off x="5174858" y="1609222"/>
            <a:ext cx="1272337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0" idx="2"/>
            <a:endCxn id="13" idx="0"/>
          </p:cNvCxnSpPr>
          <p:nvPr/>
        </p:nvCxnSpPr>
        <p:spPr bwMode="auto">
          <a:xfrm flipH="1">
            <a:off x="5095538" y="2215754"/>
            <a:ext cx="54689" cy="375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cxnSpLocks/>
            <a:stCxn id="11" idx="2"/>
            <a:endCxn id="14" idx="0"/>
          </p:cNvCxnSpPr>
          <p:nvPr/>
        </p:nvCxnSpPr>
        <p:spPr bwMode="auto">
          <a:xfrm>
            <a:off x="5940455" y="2212777"/>
            <a:ext cx="40804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124200" y="3810000"/>
            <a:ext cx="535595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constructing the parse tree by filling in the leftmost</a:t>
            </a:r>
            <a:br>
              <a:rPr lang="en-US" dirty="0"/>
            </a:br>
            <a:r>
              <a:rPr lang="en-US" dirty="0"/>
              <a:t>non-terminal at each step we obtain </a:t>
            </a:r>
            <a:r>
              <a:rPr lang="en-US" b="1" dirty="0"/>
              <a:t>the left-most derivation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stmt_list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 err="1">
                <a:sym typeface="Wingdings"/>
              </a:rPr>
              <a:t>stmt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stmt_list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s var exp ;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exp ; </a:t>
            </a:r>
            <a:r>
              <a:rPr lang="en-US" dirty="0" err="1"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num ; </a:t>
            </a:r>
            <a:r>
              <a:rPr lang="en-US" dirty="0" err="1"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s x 3 ;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3 ;</a:t>
            </a:r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Constructing the parse tree by filling in the rightmost non-terminal</a:t>
            </a:r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at each step we obtain the </a:t>
            </a:r>
            <a:r>
              <a:rPr lang="en-US" b="1" dirty="0">
                <a:latin typeface="+mn-lt"/>
                <a:ea typeface="Wingdings"/>
                <a:cs typeface="Wingdings"/>
                <a:sym typeface="Wingdings"/>
              </a:rPr>
              <a:t>right-most derivation.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7000" y="129242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stmt_list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8415" y="1902023"/>
            <a:ext cx="308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cxnSp>
        <p:nvCxnSpPr>
          <p:cNvPr id="19" name="Straight Connector 18"/>
          <p:cNvCxnSpPr>
            <a:stCxn id="6" idx="2"/>
            <a:endCxn id="3" idx="0"/>
          </p:cNvCxnSpPr>
          <p:nvPr/>
        </p:nvCxnSpPr>
        <p:spPr bwMode="auto">
          <a:xfrm>
            <a:off x="6054925" y="764977"/>
            <a:ext cx="843024" cy="527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3" idx="2"/>
            <a:endCxn id="15" idx="0"/>
          </p:cNvCxnSpPr>
          <p:nvPr/>
        </p:nvCxnSpPr>
        <p:spPr bwMode="auto">
          <a:xfrm>
            <a:off x="6897949" y="1600200"/>
            <a:ext cx="34559" cy="301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53189A-791C-5A4F-8347-1F059EDB9A34}"/>
              </a:ext>
            </a:extLst>
          </p:cNvPr>
          <p:cNvSpPr txBox="1"/>
          <p:nvPr/>
        </p:nvSpPr>
        <p:spPr>
          <a:xfrm>
            <a:off x="5879339" y="31944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8DEA42-68A3-8B49-9C22-B6B47C0B5DBC}"/>
              </a:ext>
            </a:extLst>
          </p:cNvPr>
          <p:cNvCxnSpPr>
            <a:cxnSpLocks/>
            <a:stCxn id="2" idx="0"/>
            <a:endCxn id="14" idx="2"/>
          </p:cNvCxnSpPr>
          <p:nvPr/>
        </p:nvCxnSpPr>
        <p:spPr bwMode="auto">
          <a:xfrm flipH="1" flipV="1">
            <a:off x="5981259" y="2901554"/>
            <a:ext cx="40106" cy="2928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 Box 4">
            <a:extLst>
              <a:ext uri="{FF2B5EF4-FFF2-40B4-BE49-F238E27FC236}">
                <a16:creationId xmlns:a16="http://schemas.microsoft.com/office/drawing/2014/main" id="{E843ACC5-E151-2F4A-BB88-C7225A2C0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44" y="2812087"/>
            <a:ext cx="2741844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stmt_list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stmt_list</a:t>
            </a:r>
            <a:endParaRPr lang="da-DK" sz="1200" dirty="0"/>
          </a:p>
          <a:p>
            <a:r>
              <a:rPr lang="da-DK" sz="1200" dirty="0"/>
              <a:t>      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\( exp \)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48494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u="sng" dirty="0"/>
              <a:t>valid</a:t>
            </a:r>
            <a:r>
              <a:rPr lang="en-US" dirty="0"/>
              <a:t> sentence (a sentence that belongs to the language) has a parse tree.</a:t>
            </a:r>
          </a:p>
          <a:p>
            <a:r>
              <a:rPr lang="en-US" dirty="0"/>
              <a:t>Test if these sentences are valid:</a:t>
            </a:r>
          </a:p>
          <a:p>
            <a:pPr lvl="1"/>
            <a:r>
              <a:rPr lang="en-US" dirty="0"/>
              <a:t>p x + 1 ;</a:t>
            </a:r>
          </a:p>
          <a:p>
            <a:pPr lvl="1"/>
            <a:r>
              <a:rPr lang="en-US" dirty="0"/>
              <a:t>s x 1 ; s y x ;</a:t>
            </a:r>
          </a:p>
          <a:p>
            <a:pPr lvl="1"/>
            <a:r>
              <a:rPr lang="en-US" dirty="0"/>
              <a:t>s x 1 ; p (+ x 1) ;</a:t>
            </a:r>
          </a:p>
          <a:p>
            <a:pPr lvl="1"/>
            <a:r>
              <a:rPr lang="en-US" dirty="0"/>
              <a:t>s y + 3 x ;</a:t>
            </a:r>
          </a:p>
          <a:p>
            <a:pPr lvl="1"/>
            <a:r>
              <a:rPr lang="en-US" dirty="0"/>
              <a:t>s + y 3 x ;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F0D13A-5C33-9141-9E8A-569CA6AF8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35752"/>
            <a:ext cx="2741844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stmt_list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stmt_list</a:t>
            </a:r>
            <a:endParaRPr lang="da-DK" sz="1200" dirty="0"/>
          </a:p>
          <a:p>
            <a:r>
              <a:rPr lang="da-DK" sz="1200" dirty="0"/>
              <a:t>      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\( exp \)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converse is also true:</a:t>
            </a:r>
          </a:p>
          <a:p>
            <a:pPr lvl="1"/>
            <a:r>
              <a:rPr lang="en-US" dirty="0"/>
              <a:t>If a sentence has a parse tree, then it belongs to the language.</a:t>
            </a:r>
          </a:p>
          <a:p>
            <a:pPr lvl="1"/>
            <a:r>
              <a:rPr lang="en-US" dirty="0"/>
              <a:t>This is precisely what </a:t>
            </a:r>
            <a:r>
              <a:rPr lang="en-US" u="sng" dirty="0"/>
              <a:t>parsers</a:t>
            </a:r>
            <a:r>
              <a:rPr lang="en-US" dirty="0"/>
              <a:t> do: to show a program is </a:t>
            </a:r>
            <a:r>
              <a:rPr lang="en-US" u="sng" dirty="0"/>
              <a:t>syntactically correct,</a:t>
            </a:r>
            <a:r>
              <a:rPr lang="en-US" dirty="0"/>
              <a:t> parsers construct a </a:t>
            </a:r>
            <a:r>
              <a:rPr lang="en-US" u="sng" dirty="0"/>
              <a:t>parse tree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Parsers - LL(1)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LL(1) parsers start constructing the parse tree at the </a:t>
            </a:r>
            <a:r>
              <a:rPr lang="en-US" sz="2600" i="1" dirty="0"/>
              <a:t>start symbol</a:t>
            </a:r>
            <a:r>
              <a:rPr lang="en-US" sz="2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as opposed to bottom-up parsers, LR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LL(1) parsers use the </a:t>
            </a:r>
            <a:r>
              <a:rPr lang="en-US" sz="2600" u="sng" dirty="0"/>
              <a:t>current position</a:t>
            </a:r>
            <a:r>
              <a:rPr lang="en-US" sz="2600" dirty="0"/>
              <a:t> in the input stream and a </a:t>
            </a:r>
            <a:r>
              <a:rPr lang="en-US" sz="2600" u="sng" dirty="0"/>
              <a:t>single look-ahead token</a:t>
            </a:r>
            <a:r>
              <a:rPr lang="en-US" sz="2600" dirty="0"/>
              <a:t> to decide how to construct the next node(s) in the parse tree. 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LL(1)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Reads input from </a:t>
            </a:r>
            <a:r>
              <a:rPr lang="en-US" sz="2200" u="sng" dirty="0"/>
              <a:t>L</a:t>
            </a:r>
            <a:r>
              <a:rPr lang="en-US" sz="2200" dirty="0"/>
              <a:t>eft to right.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Constructs the </a:t>
            </a:r>
            <a:r>
              <a:rPr lang="en-US" sz="2200" u="sng" dirty="0"/>
              <a:t>L</a:t>
            </a:r>
            <a:r>
              <a:rPr lang="en-US" sz="2200" dirty="0"/>
              <a:t>eftmost derivation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Uses </a:t>
            </a:r>
            <a:r>
              <a:rPr lang="en-US" sz="2200" u="sng" dirty="0"/>
              <a:t>1</a:t>
            </a:r>
            <a:r>
              <a:rPr lang="en-US" sz="2200" dirty="0"/>
              <a:t> look-ahead token.</a:t>
            </a:r>
          </a:p>
          <a:p>
            <a:pPr lvl="1">
              <a:lnSpc>
                <a:spcPct val="90000"/>
              </a:lnSpc>
            </a:pPr>
            <a:endParaRPr lang="en-US" sz="2200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Parsing</a:t>
            </a:r>
          </a:p>
        </p:txBody>
      </p:sp>
      <p:cxnSp>
        <p:nvCxnSpPr>
          <p:cNvPr id="43013" name="AutoShape 5"/>
          <p:cNvCxnSpPr>
            <a:cxnSpLocks noChangeShapeType="1"/>
          </p:cNvCxnSpPr>
          <p:nvPr/>
        </p:nvCxnSpPr>
        <p:spPr bwMode="auto">
          <a:xfrm flipH="1">
            <a:off x="1381126" y="2286000"/>
            <a:ext cx="1" cy="5266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09600" y="1905000"/>
            <a:ext cx="1381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367395" y="2057400"/>
            <a:ext cx="2252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Consider: p + x 1 ;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798326"/>
            <a:ext cx="56388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FF0000"/>
                </a:solidFill>
              </a:rPr>
              <a:t>{3} </a:t>
            </a:r>
            <a:r>
              <a:rPr lang="is-IS" dirty="0"/>
              <a:t>3 | </a:t>
            </a:r>
            <a:r>
              <a:rPr lang="is-IS" dirty="0">
                <a:solidFill>
                  <a:srgbClr val="FF0000"/>
                </a:solidFill>
              </a:rPr>
              <a:t>{4}</a:t>
            </a:r>
            <a:r>
              <a:rPr lang="is-IS" dirty="0"/>
              <a:t> 4 | </a:t>
            </a:r>
            <a:r>
              <a:rPr lang="is-IS" dirty="0">
                <a:solidFill>
                  <a:srgbClr val="FF0000"/>
                </a:solidFill>
              </a:rPr>
              <a:t>{5}</a:t>
            </a:r>
            <a:r>
              <a:rPr lang="is-IS" dirty="0"/>
              <a:t> 5 |</a:t>
            </a:r>
            <a:r>
              <a:rPr lang="is-IS" dirty="0">
                <a:solidFill>
                  <a:srgbClr val="FF0000"/>
                </a:solidFill>
              </a:rPr>
              <a:t> {6}</a:t>
            </a:r>
            <a:r>
              <a:rPr lang="is-IS" dirty="0"/>
              <a:t> 6 | </a:t>
            </a:r>
            <a:r>
              <a:rPr lang="is-IS" dirty="0">
                <a:solidFill>
                  <a:srgbClr val="FF0000"/>
                </a:solidFill>
              </a:rPr>
              <a:t>{7} </a:t>
            </a:r>
            <a:r>
              <a:rPr lang="is-IS" dirty="0"/>
              <a:t>7 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7975" y="3358682"/>
            <a:ext cx="3198825" cy="1600438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top-down parsing we can think</a:t>
            </a:r>
          </a:p>
          <a:p>
            <a:r>
              <a:rPr lang="en-US" dirty="0"/>
              <a:t>of the grammar extended with the</a:t>
            </a:r>
          </a:p>
          <a:p>
            <a:r>
              <a:rPr lang="en-US" dirty="0"/>
              <a:t>one token look-ahead set.</a:t>
            </a:r>
          </a:p>
          <a:p>
            <a:endParaRPr lang="en-US" dirty="0"/>
          </a:p>
          <a:p>
            <a:r>
              <a:rPr lang="en-US" dirty="0"/>
              <a:t>The look-ahead set uniquely identifies</a:t>
            </a:r>
          </a:p>
          <a:p>
            <a:r>
              <a:rPr lang="en-US" dirty="0"/>
              <a:t>the selection of each rule within a</a:t>
            </a:r>
          </a:p>
          <a:p>
            <a:r>
              <a:rPr lang="en-US" dirty="0"/>
              <a:t>block of rules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</a:t>
            </a:r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299" y="5921881"/>
            <a:ext cx="65115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 grammar is a list of rules and a rule is the tuple (non-terminal, body)</a:t>
            </a:r>
          </a:p>
          <a:p>
            <a:r>
              <a:rPr lang="en-US" dirty="0"/>
              <a:t>Note: a grammar extended with </a:t>
            </a:r>
            <a:r>
              <a:rPr lang="en-US" dirty="0" err="1"/>
              <a:t>lookahead</a:t>
            </a:r>
            <a:r>
              <a:rPr lang="en-US" dirty="0"/>
              <a:t> sets is a list of rules where each rule</a:t>
            </a:r>
            <a:br>
              <a:rPr lang="en-US" dirty="0"/>
            </a:br>
            <a:r>
              <a:rPr lang="en-US" dirty="0"/>
              <a:t>          is the tuple (non-terminal, </a:t>
            </a:r>
            <a:r>
              <a:rPr lang="en-US" dirty="0" err="1"/>
              <a:t>lookahead</a:t>
            </a:r>
            <a:r>
              <a:rPr lang="en-US" dirty="0"/>
              <a:t>-set, body)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752600"/>
            <a:ext cx="772160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339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746376"/>
            <a:ext cx="8223250" cy="3663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819400" y="5257800"/>
            <a:ext cx="9144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741840" y="5791200"/>
            <a:ext cx="243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union operator in Python</a:t>
            </a:r>
          </a:p>
        </p:txBody>
      </p:sp>
    </p:spTree>
    <p:extLst>
      <p:ext uri="{BB962C8B-B14F-4D97-AF65-F5344CB8AC3E}">
        <p14:creationId xmlns:p14="http://schemas.microsoft.com/office/powerpoint/2010/main" val="185053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4038600" y="3733800"/>
            <a:ext cx="6096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1000" y="2057400"/>
            <a:ext cx="3048000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b="1" dirty="0" err="1"/>
              <a:t>grammar</a:t>
            </a:r>
            <a:r>
              <a:rPr lang="da-DK" b="1" dirty="0"/>
              <a:t> G:</a:t>
            </a:r>
          </a:p>
          <a:p>
            <a:endParaRPr lang="da-DK" dirty="0"/>
          </a:p>
          <a:p>
            <a:r>
              <a:rPr lang="da-DK" dirty="0" err="1"/>
              <a:t>stmt_list</a:t>
            </a:r>
            <a:r>
              <a:rPr lang="da-DK" dirty="0"/>
              <a:t> : </a:t>
            </a:r>
            <a:r>
              <a:rPr lang="da-DK" dirty="0" err="1"/>
              <a:t>stmt</a:t>
            </a:r>
            <a:r>
              <a:rPr lang="da-DK" dirty="0"/>
              <a:t> </a:t>
            </a:r>
            <a:r>
              <a:rPr lang="da-DK" dirty="0" err="1"/>
              <a:t>stmt_list</a:t>
            </a:r>
            <a:endParaRPr lang="da-DK" dirty="0"/>
          </a:p>
          <a:p>
            <a:r>
              <a:rPr lang="da-DK" dirty="0"/>
              <a:t>        | ""</a:t>
            </a:r>
          </a:p>
          <a:p>
            <a:r>
              <a:rPr lang="da-DK" dirty="0"/>
              <a:t>          </a:t>
            </a:r>
          </a:p>
          <a:p>
            <a:r>
              <a:rPr lang="da-DK" dirty="0" err="1"/>
              <a:t>stmt</a:t>
            </a:r>
            <a:r>
              <a:rPr lang="da-DK" dirty="0"/>
              <a:t> : p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   | s var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</a:t>
            </a:r>
          </a:p>
          <a:p>
            <a:r>
              <a:rPr lang="da-DK" dirty="0" err="1"/>
              <a:t>exp</a:t>
            </a:r>
            <a:r>
              <a:rPr lang="da-DK" dirty="0"/>
              <a:t> : +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      | -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      | \( exp \)</a:t>
            </a:r>
          </a:p>
          <a:p>
            <a:r>
              <a:rPr lang="da-DK" dirty="0"/>
              <a:t>       | var</a:t>
            </a:r>
          </a:p>
          <a:p>
            <a:r>
              <a:rPr lang="da-DK" dirty="0"/>
              <a:t>       | </a:t>
            </a:r>
            <a:r>
              <a:rPr lang="da-DK" dirty="0" err="1"/>
              <a:t>num</a:t>
            </a:r>
            <a:endParaRPr lang="da-DK" dirty="0"/>
          </a:p>
          <a:p>
            <a:r>
              <a:rPr lang="da-DK" dirty="0"/>
              <a:t>	</a:t>
            </a:r>
          </a:p>
          <a:p>
            <a:r>
              <a:rPr lang="da-DK" dirty="0"/>
              <a:t>var : x | y | z</a:t>
            </a:r>
          </a:p>
          <a:p>
            <a:endParaRPr lang="da-DK" dirty="0"/>
          </a:p>
          <a:p>
            <a:r>
              <a:rPr lang="da-DK" dirty="0" err="1"/>
              <a:t>num</a:t>
            </a:r>
            <a:r>
              <a:rPr lang="da-DK" dirty="0"/>
              <a:t> : 0 | 1 | 2 | 3 | 4 | 5 | 6 | 7 | 8 |9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5400" y="2057400"/>
            <a:ext cx="3505200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grammar GL:</a:t>
            </a:r>
          </a:p>
          <a:p>
            <a:endParaRPr lang="en-US" dirty="0"/>
          </a:p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000000"/>
                </a:solidFill>
              </a:rPr>
              <a:t>... </a:t>
            </a:r>
            <a:r>
              <a:rPr lang="is-IS" dirty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015729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Actually, the algorithm we have outlined computes the </a:t>
            </a:r>
            <a:r>
              <a:rPr lang="en-US" sz="2800" dirty="0" err="1"/>
              <a:t>lookahead</a:t>
            </a:r>
            <a:r>
              <a:rPr lang="en-US" sz="2800" dirty="0"/>
              <a:t> set for a simpler parsing technique called </a:t>
            </a:r>
            <a:r>
              <a:rPr lang="en-US" sz="2800" dirty="0" err="1"/>
              <a:t>sLL</a:t>
            </a:r>
            <a:r>
              <a:rPr lang="en-US" sz="2800" dirty="0"/>
              <a:t>(1) – simplified LL (1) parsing.</a:t>
            </a:r>
          </a:p>
          <a:p>
            <a:r>
              <a:rPr lang="en-US" sz="2800" dirty="0" err="1"/>
              <a:t>sLL</a:t>
            </a:r>
            <a:r>
              <a:rPr lang="en-US" sz="2800" dirty="0"/>
              <a:t>(1) parsing does not deal with non-terminals that expand into the empty string in the first position of a production </a:t>
            </a:r>
            <a:r>
              <a:rPr lang="mr-IN" sz="2800" dirty="0"/>
              <a:t>–</a:t>
            </a:r>
            <a:r>
              <a:rPr lang="en-US" sz="2800" dirty="0"/>
              <a:t> also called </a:t>
            </a:r>
            <a:r>
              <a:rPr lang="en-US" sz="2800" i="1" dirty="0" err="1"/>
              <a:t>nullable</a:t>
            </a:r>
            <a:r>
              <a:rPr lang="en-US" sz="2800" i="1" dirty="0"/>
              <a:t> prefixes.</a:t>
            </a:r>
            <a:endParaRPr lang="en-US" sz="2800" dirty="0"/>
          </a:p>
          <a:p>
            <a:r>
              <a:rPr lang="en-US" sz="2800" dirty="0"/>
              <a:t>All our parsers will be </a:t>
            </a:r>
            <a:r>
              <a:rPr lang="en-US" sz="2800" dirty="0" err="1"/>
              <a:t>sLL</a:t>
            </a:r>
            <a:r>
              <a:rPr lang="en-US" sz="2800" dirty="0"/>
              <a:t>(1) </a:t>
            </a:r>
          </a:p>
          <a:p>
            <a:pPr lvl="1"/>
            <a:r>
              <a:rPr lang="en-US" sz="2400" dirty="0"/>
              <a:t>Later in the course we will discuss a tool called Ply and we will have access to another parsing technique called LR(1) – which is bottom-up parsing</a:t>
            </a:r>
          </a:p>
        </p:txBody>
      </p:sp>
    </p:spTree>
    <p:extLst>
      <p:ext uri="{BB962C8B-B14F-4D97-AF65-F5344CB8AC3E}">
        <p14:creationId xmlns:p14="http://schemas.microsoft.com/office/powerpoint/2010/main" val="2021618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sLL</a:t>
            </a:r>
            <a:r>
              <a:rPr lang="en-US" dirty="0"/>
              <a:t>(1) parser can be constructed by hand by </a:t>
            </a:r>
            <a:r>
              <a:rPr lang="en-US" i="1" dirty="0"/>
              <a:t>converting each non-terminal into a function</a:t>
            </a:r>
          </a:p>
          <a:p>
            <a:r>
              <a:rPr lang="en-US" dirty="0"/>
              <a:t>The body of the function </a:t>
            </a:r>
            <a:r>
              <a:rPr lang="en-US" i="1" dirty="0"/>
              <a:t>implements the right sides of the rules for each non-terminal </a:t>
            </a:r>
            <a:r>
              <a:rPr lang="en-US" dirty="0"/>
              <a:t>in order to:</a:t>
            </a:r>
            <a:endParaRPr lang="en-US" i="1" dirty="0"/>
          </a:p>
          <a:p>
            <a:pPr lvl="1"/>
            <a:r>
              <a:rPr lang="en-US" dirty="0"/>
              <a:t>Process terminals</a:t>
            </a:r>
          </a:p>
          <a:p>
            <a:pPr lvl="1"/>
            <a:r>
              <a:rPr lang="en-US" dirty="0"/>
              <a:t>Call the functions of other non-terminals as appropriate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736A-935B-C647-8745-CEBD57F5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8F05-FEA7-3641-898E-74048CB7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 2 in </a:t>
            </a:r>
            <a:r>
              <a:rPr lang="en-US" dirty="0" err="1"/>
              <a:t>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1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A parser for Exp0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We start with the grammar for Exp0 extended with the </a:t>
            </a:r>
            <a:r>
              <a:rPr lang="en-US" sz="2200" dirty="0" err="1"/>
              <a:t>lookahead</a:t>
            </a:r>
            <a:r>
              <a:rPr lang="en-US" sz="2200" dirty="0"/>
              <a:t> sets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2514600"/>
            <a:ext cx="35052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000000"/>
                </a:solidFill>
              </a:rPr>
              <a:t>... </a:t>
            </a:r>
            <a:r>
              <a:rPr lang="is-IS" dirty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978" y="2345604"/>
            <a:ext cx="8229600" cy="71913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/>
              <a:t>We need to set up some sort of character input stream. In our case we use the ‘</a:t>
            </a:r>
            <a:r>
              <a:rPr lang="en-US" sz="2600" dirty="0" err="1"/>
              <a:t>InputStream</a:t>
            </a:r>
            <a:r>
              <a:rPr lang="en-US" sz="2600" dirty="0"/>
              <a:t>’ 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6582" y="5430982"/>
            <a:ext cx="5957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all the Python code given in the slides is available in the </a:t>
            </a:r>
            <a:r>
              <a:rPr lang="en-US" dirty="0" err="1"/>
              <a:t>repl.it</a:t>
            </a:r>
            <a:r>
              <a:rPr lang="en-US" dirty="0"/>
              <a:t> VM.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parser for Exp0 is in ’exp0’</a:t>
            </a:r>
          </a:p>
        </p:txBody>
      </p:sp>
    </p:spTree>
    <p:extLst>
      <p:ext uri="{BB962C8B-B14F-4D97-AF65-F5344CB8AC3E}">
        <p14:creationId xmlns:p14="http://schemas.microsoft.com/office/powerpoint/2010/main" val="174752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5C80-282C-C041-B1C1-E700E482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Stream</a:t>
            </a:r>
            <a:br>
              <a:rPr lang="en-US" dirty="0"/>
            </a:br>
            <a:r>
              <a:rPr lang="en-US" dirty="0"/>
              <a:t>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C2CF4-1ED8-2942-8D1E-AEF6BC08B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092" y="134846"/>
            <a:ext cx="5823708" cy="6646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DC21C-4538-A749-A0B6-5ADF40AE8B50}"/>
              </a:ext>
            </a:extLst>
          </p:cNvPr>
          <p:cNvSpPr txBox="1"/>
          <p:nvPr/>
        </p:nvSpPr>
        <p:spPr>
          <a:xfrm>
            <a:off x="327378" y="2246489"/>
            <a:ext cx="23230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convenient to map the </a:t>
            </a:r>
            <a:br>
              <a:rPr lang="en-US" dirty="0"/>
            </a:br>
            <a:r>
              <a:rPr lang="en-US" dirty="0"/>
              <a:t>input string into a stream</a:t>
            </a:r>
            <a:br>
              <a:rPr lang="en-US" dirty="0"/>
            </a:br>
            <a:r>
              <a:rPr lang="en-US" dirty="0"/>
              <a:t>structure.</a:t>
            </a:r>
          </a:p>
        </p:txBody>
      </p:sp>
    </p:spTree>
    <p:extLst>
      <p:ext uri="{BB962C8B-B14F-4D97-AF65-F5344CB8AC3E}">
        <p14:creationId xmlns:p14="http://schemas.microsoft.com/office/powerpoint/2010/main" val="3960471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57250" y="1922463"/>
            <a:ext cx="3018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stmt</a:t>
            </a:r>
            <a:r>
              <a:rPr lang="en-US" sz="1600" dirty="0"/>
              <a:t>	: </a:t>
            </a:r>
            <a:r>
              <a:rPr lang="en-US" sz="1600" dirty="0">
                <a:solidFill>
                  <a:srgbClr val="FF0000"/>
                </a:solidFill>
              </a:rPr>
              <a:t>{p}</a:t>
            </a:r>
            <a:r>
              <a:rPr lang="en-US" sz="1600" dirty="0"/>
              <a:t>	p exp ;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{s}</a:t>
            </a:r>
            <a:r>
              <a:rPr lang="en-US" sz="1600" dirty="0"/>
              <a:t>	s var exp ;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 rot="-16269426">
            <a:off x="14730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95764" y="6350639"/>
            <a:ext cx="584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we are using the look-ahead set to decide which rule to call!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80E6B6-24F8-F949-B420-C6B5C120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628074"/>
            <a:ext cx="6007100" cy="3140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39020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Consider the following rule:</a:t>
            </a:r>
          </a:p>
          <a:p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</a:t>
            </a:r>
            <a:r>
              <a:rPr lang="en-US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stmt_list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: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</a:t>
            </a:r>
            <a:r>
              <a:rPr lang="mr-IN" sz="1600" dirty="0" err="1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p,s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mr-IN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stmt_list</a:t>
            </a:r>
            <a:endParaRPr lang="mr-IN" sz="1600" dirty="0"/>
          </a:p>
          <a:p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      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|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{""}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""</a:t>
            </a:r>
            <a:r>
              <a:rPr lang="mr-IN" sz="1600" dirty="0"/>
              <a:t> </a:t>
            </a:r>
            <a:endParaRPr lang="en-US" sz="1600" dirty="0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 rot="-16269426">
            <a:off x="1930201" y="3202341"/>
            <a:ext cx="852488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F1C0DD-23E9-3948-95D5-D04B4C6EE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2876729"/>
            <a:ext cx="28575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57609" y="1524000"/>
            <a:ext cx="297656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exp	: </a:t>
            </a:r>
            <a:r>
              <a:rPr lang="en-US" sz="1600" dirty="0">
                <a:solidFill>
                  <a:srgbClr val="FF0000"/>
                </a:solidFill>
              </a:rPr>
              <a:t>{+}</a:t>
            </a:r>
            <a:r>
              <a:rPr lang="en-US" sz="1600" dirty="0"/>
              <a:t>	+ exp exp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{-}</a:t>
            </a:r>
            <a:r>
              <a:rPr lang="en-US" sz="1600" dirty="0"/>
              <a:t>	- exp exp</a:t>
            </a:r>
          </a:p>
          <a:p>
            <a:r>
              <a:rPr lang="en-US" dirty="0"/>
              <a:t>	| </a:t>
            </a:r>
            <a:r>
              <a:rPr lang="en-US" dirty="0">
                <a:solidFill>
                  <a:srgbClr val="FF0000"/>
                </a:solidFill>
              </a:rPr>
              <a:t>{(}</a:t>
            </a:r>
            <a:r>
              <a:rPr lang="en-US" dirty="0"/>
              <a:t>	\( exp \)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</a:t>
            </a:r>
            <a:r>
              <a:rPr lang="en-US" sz="1600" dirty="0" err="1">
                <a:solidFill>
                  <a:srgbClr val="FF0000"/>
                </a:solidFill>
              </a:rPr>
              <a:t>x,y,z</a:t>
            </a:r>
            <a:r>
              <a:rPr lang="en-US" sz="1600" dirty="0">
                <a:solidFill>
                  <a:srgbClr val="FF0000"/>
                </a:solidFill>
              </a:rPr>
              <a:t>}</a:t>
            </a:r>
            <a:r>
              <a:rPr lang="en-US" sz="1600" dirty="0"/>
              <a:t>	var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{0…9}</a:t>
            </a:r>
            <a:r>
              <a:rPr lang="en-US" sz="1600" dirty="0"/>
              <a:t>	num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 rot="-16269426">
            <a:off x="1560711" y="35504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D02993-A820-374A-ABFA-3C4FF231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50" y="2327905"/>
            <a:ext cx="5441950" cy="44747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81088" y="2559050"/>
            <a:ext cx="417671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var  : </a:t>
            </a:r>
            <a:r>
              <a:rPr lang="en-US" sz="1600" dirty="0">
                <a:solidFill>
                  <a:srgbClr val="FF0000"/>
                </a:solidFill>
              </a:rPr>
              <a:t>{ x</a:t>
            </a:r>
            <a:r>
              <a:rPr lang="en-US" altLang="ja-JP" sz="1600" dirty="0">
                <a:solidFill>
                  <a:srgbClr val="FF0000"/>
                </a:solidFill>
              </a:rPr>
              <a:t> } </a:t>
            </a:r>
            <a:r>
              <a:rPr lang="en-US" sz="1600" dirty="0"/>
              <a:t>x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en-US" altLang="ja-JP" sz="1600" dirty="0">
                <a:solidFill>
                  <a:srgbClr val="FF0000"/>
                </a:solidFill>
              </a:rPr>
              <a:t>y } </a:t>
            </a:r>
            <a:r>
              <a:rPr lang="en-US" sz="1600" dirty="0"/>
              <a:t>y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en-US" altLang="ja-JP" sz="1600" dirty="0">
                <a:solidFill>
                  <a:srgbClr val="FF0000"/>
                </a:solidFill>
              </a:rPr>
              <a:t>z } </a:t>
            </a:r>
            <a:r>
              <a:rPr lang="en-US" sz="1600" dirty="0"/>
              <a:t>z</a:t>
            </a:r>
          </a:p>
          <a:p>
            <a:endParaRPr lang="en-US" sz="1600" dirty="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 rot="-16269426">
            <a:off x="13206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6F3A3-29FD-8E49-B9F4-00DB4120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099642"/>
            <a:ext cx="6127750" cy="2728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6688" y="1589586"/>
            <a:ext cx="4252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num : </a:t>
            </a:r>
            <a:r>
              <a:rPr lang="en-US" dirty="0">
                <a:solidFill>
                  <a:srgbClr val="FF0000"/>
                </a:solidFill>
              </a:rPr>
              <a:t>{ 0</a:t>
            </a:r>
            <a:r>
              <a:rPr lang="en-US" altLang="ja-JP" dirty="0">
                <a:solidFill>
                  <a:srgbClr val="FF0000"/>
                </a:solidFill>
              </a:rPr>
              <a:t> }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0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altLang="ja-JP" dirty="0">
                <a:solidFill>
                  <a:srgbClr val="FF0000"/>
                </a:solidFill>
              </a:rPr>
              <a:t>1 } </a:t>
            </a:r>
            <a:r>
              <a:rPr lang="en-US" dirty="0"/>
              <a:t>1 | …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altLang="ja-JP" dirty="0">
                <a:solidFill>
                  <a:srgbClr val="FF0000"/>
                </a:solidFill>
              </a:rPr>
              <a:t>9 } </a:t>
            </a:r>
            <a:r>
              <a:rPr lang="en-US" dirty="0"/>
              <a:t>9</a:t>
            </a:r>
          </a:p>
          <a:p>
            <a:endParaRPr lang="en-US" dirty="0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 rot="-16269426">
            <a:off x="16254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DB185-EC8C-F441-B8BD-0EFC920E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368519"/>
            <a:ext cx="4853173" cy="53672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036E-73B9-F14C-8667-3096F38B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2CAE-E46B-3647-A4EA-C0ADF886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95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pull this all together we add a high-level parsing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68741-22FB-364F-8DE5-6E7FB786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2667000"/>
            <a:ext cx="7073900" cy="345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307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2F03-7276-6843-BE76-CA53C0AE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97D7-0D5C-164D-83D3-C1355B482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r>
              <a:rPr lang="en-US" dirty="0"/>
              <a:t>Run the parser in a command shell, in our case we use the cloud based Linux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1DAE1-4367-A34E-8613-1F7986366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76600"/>
            <a:ext cx="6007100" cy="172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6D7B0-8774-D94B-8814-8E15196EE3C8}"/>
              </a:ext>
            </a:extLst>
          </p:cNvPr>
          <p:cNvSpPr txBox="1"/>
          <p:nvPr/>
        </p:nvSpPr>
        <p:spPr>
          <a:xfrm>
            <a:off x="457200" y="4086578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of input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DA4C00-FAB6-BA4B-B001-6118180F7416}"/>
              </a:ext>
            </a:extLst>
          </p:cNvPr>
          <p:cNvCxnSpPr>
            <a:stCxn id="5" idx="3"/>
            <a:endCxn id="4" idx="1"/>
          </p:cNvCxnSpPr>
          <p:nvPr/>
        </p:nvCxnSpPr>
        <p:spPr bwMode="auto">
          <a:xfrm flipV="1">
            <a:off x="1597256" y="4140200"/>
            <a:ext cx="536344" cy="1002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6055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4411662"/>
          </a:xfrm>
        </p:spPr>
        <p:txBody>
          <a:bodyPr/>
          <a:lstStyle/>
          <a:p>
            <a:r>
              <a:rPr lang="en-US" sz="2400" dirty="0"/>
              <a:t>The most convenient way to describe the structure of programming languages is using a context-free grammar (often called CFG or BNF for </a:t>
            </a:r>
            <a:r>
              <a:rPr lang="en-US" sz="2400" i="1" dirty="0"/>
              <a:t>Backus-</a:t>
            </a:r>
            <a:r>
              <a:rPr lang="en-US" sz="2400" i="1" dirty="0" err="1"/>
              <a:t>Nauer</a:t>
            </a:r>
            <a:r>
              <a:rPr lang="en-US" sz="2400" i="1" dirty="0"/>
              <a:t> Form</a:t>
            </a:r>
            <a:r>
              <a:rPr lang="en-US" sz="2400" dirty="0"/>
              <a:t>).  </a:t>
            </a:r>
          </a:p>
          <a:p>
            <a:r>
              <a:rPr lang="en-US" sz="2400" dirty="0"/>
              <a:t>Here we will simply refer to grammars with the understanding that we are referring to CFGs. (there are many kind of other grammars: regular grammars, context-sensitive grammars,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54DD-55ED-ED4E-86CF-AD137BBC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1001-0F02-7947-938C-AB362E51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see </a:t>
            </a:r>
            <a:r>
              <a:rPr lang="en-US"/>
              <a:t>BrightSpace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39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CFF7-63E1-D64E-8DBD-476031B7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 build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D4981-5D7C-1549-B751-0DE4D0CFF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953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see that parsers build parse trees in order to prove that a sentence belongs to a language consider the expression: + x 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22343-43B4-B648-B1E5-97AF21DE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11" y="2286000"/>
            <a:ext cx="4146550" cy="34095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3F473B-8839-4F45-A8A0-AE9F2F62D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31" y="2443462"/>
            <a:ext cx="4267200" cy="1899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CDB2A-A7B0-5644-855D-3432D3AC3598}"/>
              </a:ext>
            </a:extLst>
          </p:cNvPr>
          <p:cNvSpPr txBox="1"/>
          <p:nvPr/>
        </p:nvSpPr>
        <p:spPr>
          <a:xfrm>
            <a:off x="5073212" y="4648200"/>
            <a:ext cx="315823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Parsing + x y will result in the following tree:</a:t>
            </a:r>
            <a:br>
              <a:rPr lang="en-US" sz="1200" dirty="0"/>
            </a:br>
            <a:r>
              <a:rPr lang="en-US" sz="1200" dirty="0"/>
              <a:t>exp</a:t>
            </a:r>
          </a:p>
          <a:p>
            <a:r>
              <a:rPr lang="en-US" sz="1200" dirty="0"/>
              <a:t>  match(+)</a:t>
            </a:r>
          </a:p>
          <a:p>
            <a:r>
              <a:rPr lang="en-US" sz="1200" dirty="0"/>
              <a:t>  exp</a:t>
            </a:r>
          </a:p>
          <a:p>
            <a:r>
              <a:rPr lang="en-US" sz="1200" dirty="0"/>
              <a:t>    var</a:t>
            </a:r>
          </a:p>
          <a:p>
            <a:r>
              <a:rPr lang="en-US" sz="1200" dirty="0"/>
              <a:t>      match(x)</a:t>
            </a:r>
          </a:p>
          <a:p>
            <a:r>
              <a:rPr lang="en-US" sz="1200" dirty="0"/>
              <a:t>  exp</a:t>
            </a:r>
          </a:p>
          <a:p>
            <a:r>
              <a:rPr lang="en-US" sz="1200" dirty="0"/>
              <a:t>    var</a:t>
            </a:r>
          </a:p>
          <a:p>
            <a:r>
              <a:rPr lang="en-US" sz="1200" dirty="0"/>
              <a:t>      match(y)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656B2-0855-C744-93F8-B84D7BD3B72A}"/>
              </a:ext>
            </a:extLst>
          </p:cNvPr>
          <p:cNvSpPr txBox="1"/>
          <p:nvPr/>
        </p:nvSpPr>
        <p:spPr>
          <a:xfrm>
            <a:off x="6799564" y="5188560"/>
            <a:ext cx="19239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Parsing function</a:t>
            </a:r>
            <a:br>
              <a:rPr lang="en-US" dirty="0"/>
            </a:br>
            <a:r>
              <a:rPr lang="en-US" dirty="0"/>
              <a:t>call tree == parse tree</a:t>
            </a:r>
          </a:p>
        </p:txBody>
      </p:sp>
    </p:spTree>
    <p:extLst>
      <p:ext uri="{BB962C8B-B14F-4D97-AF65-F5344CB8AC3E}">
        <p14:creationId xmlns:p14="http://schemas.microsoft.com/office/powerpoint/2010/main" val="3293663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E8E-3031-B04E-A23E-D938D3C3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Language Processor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563C-89E2-0148-ABBC-2F2D8AB4B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Parsers are good because they can tell us if a program is valid or not</a:t>
            </a:r>
          </a:p>
          <a:p>
            <a:r>
              <a:rPr lang="en-US" dirty="0"/>
              <a:t>But we have to extend it with “actions”, code that does something useful in order to go beyond just parsing</a:t>
            </a:r>
          </a:p>
          <a:p>
            <a:r>
              <a:rPr lang="en-US" dirty="0"/>
              <a:t>Idea: Our first language processor parses Exp0 programs and counts the number of times the </a:t>
            </a:r>
            <a:r>
              <a:rPr lang="en-US" i="1" dirty="0"/>
              <a:t>value of a variable </a:t>
            </a:r>
            <a:r>
              <a:rPr lang="en-US" dirty="0"/>
              <a:t>is accessed</a:t>
            </a:r>
          </a:p>
          <a:p>
            <a:pPr lvl="1"/>
            <a:r>
              <a:rPr lang="en-US" dirty="0"/>
              <a:t>Example:  s x 1; s x (+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1); </a:t>
            </a:r>
          </a:p>
          <a:p>
            <a:pPr lvl="1"/>
            <a:r>
              <a:rPr lang="en-US" dirty="0"/>
              <a:t>In this program we only access the value of a variable once!</a:t>
            </a:r>
          </a:p>
          <a:p>
            <a:r>
              <a:rPr lang="en-US" dirty="0"/>
              <a:t>Note: Scanning for variable names and counting the number of times a variable name occurs does NOT work, we need to use a parser that understands the difference between a variable value reference and a variable storage reference (rvalues and lvalues, respectively).</a:t>
            </a:r>
          </a:p>
        </p:txBody>
      </p:sp>
    </p:spTree>
    <p:extLst>
      <p:ext uri="{BB962C8B-B14F-4D97-AF65-F5344CB8AC3E}">
        <p14:creationId xmlns:p14="http://schemas.microsoft.com/office/powerpoint/2010/main" val="1873311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D215-747A-434B-8768-A1CB92A2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C2440-57DA-154D-8609-B460CAB67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7638"/>
            <a:ext cx="5511800" cy="3033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40755A63-8889-944E-B0A9-F2B5A3831091}"/>
              </a:ext>
            </a:extLst>
          </p:cNvPr>
          <p:cNvSpPr/>
          <p:nvPr/>
        </p:nvSpPr>
        <p:spPr bwMode="auto">
          <a:xfrm>
            <a:off x="1676400" y="16764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93167B3-7561-7A42-8DE1-B86B86E970BB}"/>
              </a:ext>
            </a:extLst>
          </p:cNvPr>
          <p:cNvSpPr/>
          <p:nvPr/>
        </p:nvSpPr>
        <p:spPr bwMode="auto">
          <a:xfrm>
            <a:off x="1790700" y="22098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7503F119-1A7B-BE43-8E24-5DEB091DBD0F}"/>
              </a:ext>
            </a:extLst>
          </p:cNvPr>
          <p:cNvSpPr/>
          <p:nvPr/>
        </p:nvSpPr>
        <p:spPr bwMode="auto">
          <a:xfrm>
            <a:off x="4343400" y="34290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95B1F9-78D9-9547-B267-A05A047E2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4033470"/>
            <a:ext cx="4832350" cy="2428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Left Arrow 8">
            <a:extLst>
              <a:ext uri="{FF2B5EF4-FFF2-40B4-BE49-F238E27FC236}">
                <a16:creationId xmlns:a16="http://schemas.microsoft.com/office/drawing/2014/main" id="{C903C18C-1204-5343-AA4C-85A39D79518E}"/>
              </a:ext>
            </a:extLst>
          </p:cNvPr>
          <p:cNvSpPr/>
          <p:nvPr/>
        </p:nvSpPr>
        <p:spPr bwMode="auto">
          <a:xfrm flipH="1">
            <a:off x="3810000" y="532143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E589C6-BE03-0B4F-B5F8-7BB2F7D66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22" y="5347858"/>
            <a:ext cx="2943578" cy="870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FEFFD1-21CF-9140-8AA4-DAB35932153B}"/>
              </a:ext>
            </a:extLst>
          </p:cNvPr>
          <p:cNvSpPr txBox="1"/>
          <p:nvPr/>
        </p:nvSpPr>
        <p:spPr>
          <a:xfrm>
            <a:off x="256822" y="504748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the Processor</a:t>
            </a:r>
          </a:p>
        </p:txBody>
      </p:sp>
    </p:spTree>
    <p:extLst>
      <p:ext uri="{BB962C8B-B14F-4D97-AF65-F5344CB8AC3E}">
        <p14:creationId xmlns:p14="http://schemas.microsoft.com/office/powerpoint/2010/main" val="2682712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Chapter 2</a:t>
            </a:r>
          </a:p>
          <a:p>
            <a:r>
              <a:rPr lang="en-US" dirty="0"/>
              <a:t>Assignment #1 -- see </a:t>
            </a:r>
            <a:r>
              <a:rPr lang="en-US" dirty="0" err="1"/>
              <a:t>BrightSpace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1184619"/>
          </a:xfrm>
        </p:spPr>
        <p:txBody>
          <a:bodyPr>
            <a:normAutofit fontScale="55000" lnSpcReduction="20000"/>
          </a:bodyPr>
          <a:lstStyle/>
          <a:p>
            <a:r>
              <a:rPr lang="en-US" sz="3100" dirty="0"/>
              <a:t>Grammars can readily express the structure of phrases in programming languages</a:t>
            </a:r>
          </a:p>
          <a:p>
            <a:r>
              <a:rPr lang="en-US" dirty="0"/>
              <a:t>Grammars allow us to derive valid sentences or programs that are part of the language by applying the rules of the grammar repeatedly until no further rule application is possible.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A5B752-0C25-CB4F-8DD3-A11E5F0E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291503"/>
            <a:ext cx="7346244" cy="25742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C53EC3-E8DC-5943-B346-737F369CF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5330679"/>
            <a:ext cx="5981700" cy="1070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85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en-US" sz="2600" dirty="0"/>
              <a:t>Grammars have 4 parts to them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Non-terminal Symbols - these give names to phrase structures - e.g. program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Terminal Symbols - these give names to the tokens in a language – e.g. x</a:t>
            </a:r>
            <a:r>
              <a:rPr lang="en-US" sz="2200" b="1" dirty="0"/>
              <a:t> 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Rules - these describe that actual structure of phrases in a language – e.g. expression : expression + expression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Start Symbol - a special non-terminal that gives a name to the largest possible phrase(s) in the language</a:t>
            </a:r>
          </a:p>
          <a:p>
            <a:pPr marL="1135063" lvl="2" indent="-495300">
              <a:lnSpc>
                <a:spcPct val="90000"/>
              </a:lnSpc>
            </a:pPr>
            <a:r>
              <a:rPr lang="en-US" sz="1900" dirty="0"/>
              <a:t>By convention it is usually the non-terminal defined by the first rule.</a:t>
            </a:r>
          </a:p>
          <a:p>
            <a:pPr marL="1135063" lvl="2" indent="-495300">
              <a:lnSpc>
                <a:spcPct val="90000"/>
              </a:lnSpc>
            </a:pPr>
            <a:r>
              <a:rPr lang="en-US" sz="1900" dirty="0"/>
              <a:t>In our case that would be the program non-terminal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E19D-71CB-B24C-A2AD-AB995A0C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ED6E2-158B-9744-A2FA-8FE3250F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371600"/>
            <a:ext cx="77216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0C73CE-7E6B-674D-B51F-4C2F4D18E4F0}"/>
              </a:ext>
            </a:extLst>
          </p:cNvPr>
          <p:cNvSpPr txBox="1"/>
          <p:nvPr/>
        </p:nvSpPr>
        <p:spPr>
          <a:xfrm>
            <a:off x="603956" y="3426023"/>
            <a:ext cx="1555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try this with: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E6389-FA57-6843-8308-8EA74282A89C}"/>
              </a:ext>
            </a:extLst>
          </p:cNvPr>
          <p:cNvSpPr txBox="1"/>
          <p:nvPr/>
        </p:nvSpPr>
        <p:spPr>
          <a:xfrm>
            <a:off x="5655733" y="4244622"/>
            <a:ext cx="29386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we were able to derive </a:t>
            </a:r>
            <a:br>
              <a:rPr lang="en-US" dirty="0"/>
            </a:br>
            <a:r>
              <a:rPr lang="en-US" dirty="0"/>
              <a:t>our sentence from the start symbol</a:t>
            </a:r>
            <a:br>
              <a:rPr lang="en-US" dirty="0"/>
            </a:br>
            <a:r>
              <a:rPr lang="en-US" dirty="0"/>
              <a:t>our sentence is valid!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F8FCD-D2CE-F24C-9FE2-AE574260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125" y="3404778"/>
            <a:ext cx="1092200" cy="34950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63749D9-8252-E846-958A-3E096FE3F9E6}"/>
              </a:ext>
            </a:extLst>
          </p:cNvPr>
          <p:cNvGrpSpPr/>
          <p:nvPr/>
        </p:nvGrpSpPr>
        <p:grpSpPr>
          <a:xfrm>
            <a:off x="1037167" y="4056944"/>
            <a:ext cx="3382433" cy="1950156"/>
            <a:chOff x="1037167" y="4056944"/>
            <a:chExt cx="3382433" cy="19501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5177F9A-ABC2-4649-A213-8DA671FEA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167" y="5257800"/>
              <a:ext cx="2667000" cy="7493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B62C8C-55A3-8343-8F84-8634F31A3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6800" y="4056944"/>
              <a:ext cx="3352800" cy="135288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9011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B30E-4289-BA49-9C36-71F3C1F9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FF33-8708-2B45-92DB-3E3EA84D8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Derivations can also be expressed as parse trees.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8DAD2D-47A9-014A-80EE-03E059F2247B}"/>
              </a:ext>
            </a:extLst>
          </p:cNvPr>
          <p:cNvGrpSpPr/>
          <p:nvPr/>
        </p:nvGrpSpPr>
        <p:grpSpPr>
          <a:xfrm>
            <a:off x="304800" y="2740025"/>
            <a:ext cx="3382433" cy="1950156"/>
            <a:chOff x="1037167" y="4056944"/>
            <a:chExt cx="3382433" cy="19501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253DAD-BA91-E445-AB47-055A92224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67" y="5257800"/>
              <a:ext cx="2667000" cy="7493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2C6838-528C-6D44-AF11-7EA7F7E38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4056944"/>
              <a:ext cx="3352800" cy="1352884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B702E90-6008-2949-8926-193757B0B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747" y="2641601"/>
            <a:ext cx="4765453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9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The Exp0 Language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38200" y="1917681"/>
            <a:ext cx="3657600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stmt_list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stmt_list</a:t>
            </a:r>
            <a:endParaRPr lang="da-DK" sz="1200" dirty="0"/>
          </a:p>
          <a:p>
            <a:r>
              <a:rPr lang="da-DK" sz="1200" dirty="0"/>
              <a:t>      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\( exp \)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3400" y="6400800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 Symbol: prog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59896" y="2332383"/>
            <a:ext cx="21259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Exp0 Program:</a:t>
            </a:r>
          </a:p>
          <a:p>
            <a:endParaRPr lang="en-US" dirty="0"/>
          </a:p>
          <a:p>
            <a:r>
              <a:rPr lang="en-US" dirty="0"/>
              <a:t>s x 1 ; p + x 1 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252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 grammar tells us if a sentence belongs to the language,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e.g. Does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s x 3 ;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 belong to the language?</a:t>
            </a:r>
          </a:p>
          <a:p>
            <a:pPr>
              <a:lnSpc>
                <a:spcPct val="90000"/>
              </a:lnSpc>
            </a:pPr>
            <a:r>
              <a:rPr lang="en-US" dirty="0"/>
              <a:t>We can show that a sentence belongs to the language by constructing a derivation or a parse tree starting at the start symbol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62425</TotalTime>
  <Words>2161</Words>
  <Application>Microsoft Macintosh PowerPoint</Application>
  <PresentationFormat>On-screen Show (4:3)</PresentationFormat>
  <Paragraphs>292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Wingdings</vt:lpstr>
      <vt:lpstr>Network</vt:lpstr>
      <vt:lpstr>The Structure of Programming Languages</vt:lpstr>
      <vt:lpstr>Reading</vt:lpstr>
      <vt:lpstr>Grammars</vt:lpstr>
      <vt:lpstr>Grammars</vt:lpstr>
      <vt:lpstr>Grammars</vt:lpstr>
      <vt:lpstr>Derivations</vt:lpstr>
      <vt:lpstr>Parse Trees</vt:lpstr>
      <vt:lpstr>Example: The Exp0 Language</vt:lpstr>
      <vt:lpstr>Grammars</vt:lpstr>
      <vt:lpstr>Grammars</vt:lpstr>
      <vt:lpstr>Grammars</vt:lpstr>
      <vt:lpstr>Parsers</vt:lpstr>
      <vt:lpstr>Top-Down Parsers - LL(1)</vt:lpstr>
      <vt:lpstr>Top-Down Parsing</vt:lpstr>
      <vt:lpstr>Computing the Lookahead Set</vt:lpstr>
      <vt:lpstr>Computing the Lookahead Set</vt:lpstr>
      <vt:lpstr>Computing the Lookahead Set</vt:lpstr>
      <vt:lpstr>Computing the Lookahead Set</vt:lpstr>
      <vt:lpstr>Constructing a Parser</vt:lpstr>
      <vt:lpstr>Constructing LL(1) Parsers</vt:lpstr>
      <vt:lpstr>Constructing LL(1) Parsers</vt:lpstr>
      <vt:lpstr>The Stream  Class</vt:lpstr>
      <vt:lpstr>Constructing LL(1) Parsers</vt:lpstr>
      <vt:lpstr>Constructing LL(1) Parsers</vt:lpstr>
      <vt:lpstr>Constructing LL(1) Parsers</vt:lpstr>
      <vt:lpstr>Constructing LL(1) Parsers</vt:lpstr>
      <vt:lpstr>Constructing LL(1) Parsers</vt:lpstr>
      <vt:lpstr>Constructing LL(1) Parsers</vt:lpstr>
      <vt:lpstr>Running the Parser</vt:lpstr>
      <vt:lpstr>Class Exercise</vt:lpstr>
      <vt:lpstr>Parsers build Parse Trees</vt:lpstr>
      <vt:lpstr>Our First Language Processor </vt:lpstr>
      <vt:lpstr>Extended Parser</vt:lpstr>
      <vt:lpstr>Assignments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Grammars and Parsers</dc:title>
  <dc:creator>Lutz</dc:creator>
  <cp:lastModifiedBy>Lutz Hamel</cp:lastModifiedBy>
  <cp:revision>128</cp:revision>
  <cp:lastPrinted>2017-09-08T15:43:38Z</cp:lastPrinted>
  <dcterms:created xsi:type="dcterms:W3CDTF">2011-09-06T19:50:37Z</dcterms:created>
  <dcterms:modified xsi:type="dcterms:W3CDTF">2023-09-19T21:59:03Z</dcterms:modified>
</cp:coreProperties>
</file>