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30"/>
  </p:notesMasterIdLst>
  <p:sldIdLst>
    <p:sldId id="256" r:id="rId2"/>
    <p:sldId id="257" r:id="rId3"/>
    <p:sldId id="286" r:id="rId4"/>
    <p:sldId id="258" r:id="rId5"/>
    <p:sldId id="259" r:id="rId6"/>
    <p:sldId id="276" r:id="rId7"/>
    <p:sldId id="261" r:id="rId8"/>
    <p:sldId id="262" r:id="rId9"/>
    <p:sldId id="264" r:id="rId10"/>
    <p:sldId id="283" r:id="rId11"/>
    <p:sldId id="278" r:id="rId12"/>
    <p:sldId id="285" r:id="rId13"/>
    <p:sldId id="277" r:id="rId14"/>
    <p:sldId id="279" r:id="rId15"/>
    <p:sldId id="280" r:id="rId16"/>
    <p:sldId id="281" r:id="rId17"/>
    <p:sldId id="282" r:id="rId18"/>
    <p:sldId id="263" r:id="rId19"/>
    <p:sldId id="265" r:id="rId20"/>
    <p:sldId id="266" r:id="rId21"/>
    <p:sldId id="267" r:id="rId22"/>
    <p:sldId id="268" r:id="rId23"/>
    <p:sldId id="284" r:id="rId24"/>
    <p:sldId id="269" r:id="rId25"/>
    <p:sldId id="275" r:id="rId26"/>
    <p:sldId id="270" r:id="rId27"/>
    <p:sldId id="271" r:id="rId28"/>
    <p:sldId id="287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F4F4F4"/>
    <a:srgbClr val="FCFCFC"/>
    <a:srgbClr val="F9F9F9"/>
    <a:srgbClr val="F6F6F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4"/>
    <p:restoredTop sz="90965"/>
  </p:normalViewPr>
  <p:slideViewPr>
    <p:cSldViewPr>
      <p:cViewPr varScale="1">
        <p:scale>
          <a:sx n="88" d="100"/>
          <a:sy n="88" d="100"/>
        </p:scale>
        <p:origin x="9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C153C2-74CE-564F-80BC-0F632E78B5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534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2BE72-0C52-624A-9F33-2487A1140FE5}" type="slidenum">
              <a:rPr lang="en-US"/>
              <a:pPr/>
              <a:t>1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519AC-FE66-564F-B743-B7C95673737A}" type="slidenum">
              <a:rPr lang="en-US"/>
              <a:pPr/>
              <a:t>19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B04B7B-8FD6-4947-9316-2624CA738102}" type="slidenum">
              <a:rPr lang="en-US"/>
              <a:pPr/>
              <a:t>20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A5330-840C-714C-B2B2-505B33C7D761}" type="slidenum">
              <a:rPr lang="en-US"/>
              <a:pPr/>
              <a:t>21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024CCB-95AA-9B4C-8863-6A1B948E11E7}" type="slidenum">
              <a:rPr lang="en-US"/>
              <a:pPr/>
              <a:t>22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024CCB-95AA-9B4C-8863-6A1B948E11E7}" type="slidenum">
              <a:rPr lang="en-US"/>
              <a:pPr/>
              <a:t>23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5DC73-8A31-B94E-819B-DD3EF5D31810}" type="slidenum">
              <a:rPr lang="en-US"/>
              <a:pPr/>
              <a:t>24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7FBBC-F979-CB4A-85E2-731F53961D63}" type="slidenum">
              <a:rPr lang="en-US"/>
              <a:pPr/>
              <a:t>25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376106-637F-C043-88C3-6124759B9DD3}" type="slidenum">
              <a:rPr lang="en-US"/>
              <a:pPr/>
              <a:t>26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B1E60-F4E9-224F-A32C-A21429C28241}" type="slidenum">
              <a:rPr lang="en-US"/>
              <a:pPr/>
              <a:t>27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06D573-1B41-6C4A-AD78-7AEBAC0C51B5}" type="slidenum">
              <a:rPr lang="en-US"/>
              <a:pPr/>
              <a:t>28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32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BFDDFA-FB63-9541-8145-2B90272F7109}" type="slidenum">
              <a:rPr lang="en-US"/>
              <a:pPr/>
              <a:t>2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3E1FFA-45A5-0847-81DD-DCF93B0E5A5D}" type="slidenum">
              <a:rPr lang="en-US"/>
              <a:pPr/>
              <a:t>4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E14992-95AB-9F44-8E43-B2F3D567FDE4}" type="slidenum">
              <a:rPr lang="en-US"/>
              <a:pPr/>
              <a:t>5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CA3E4-B27C-EA4D-88B5-EC27E0DA49EC}" type="slidenum">
              <a:rPr lang="en-US"/>
              <a:pPr/>
              <a:t>6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9F3863-99A5-DE47-AA96-3131AE66EB6D}" type="slidenum">
              <a:rPr lang="en-US"/>
              <a:pPr/>
              <a:t>7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5B3C37-C5D4-2F4B-944C-4EED48B6CB21}" type="slidenum">
              <a:rPr lang="en-US"/>
              <a:pPr/>
              <a:t>8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141D6B-9321-614E-BDFD-49C938EFFB47}" type="slidenum">
              <a:rPr lang="en-US"/>
              <a:pPr/>
              <a:t>9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47D2F2-0149-EB4A-8E51-3C392D3DD83E}" type="slidenum">
              <a:rPr lang="en-US"/>
              <a:pPr/>
              <a:t>18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9B053EA-89C2-2E48-94AB-A10FF8163F0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615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15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8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1A0B3-1CD4-B04B-BD3D-19D4121CEF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9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1B84E-410C-2840-9C4A-F781D08A5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6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7A63D-CCE7-DC47-842E-967CB36FDF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3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66F106-5482-734F-B76A-B821F4B96B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9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ED028-E152-E848-B0D2-B528B5EC35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5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2EDD5B-1B22-A345-8D6C-2A3114DD35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9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1B1FE-CD5C-CC4F-807C-88FF432FD7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6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357A1-E1DB-024C-ADAF-23D4223EBA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9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9D18A-9555-CE4D-BB34-804DB0E5CC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7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1AD2D8-A06B-F546-BCA8-29DDC7754F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8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2051B42-4B03-E94B-8401-DCCF63BC810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xplosion 2 2"/>
          <p:cNvSpPr/>
          <p:nvPr/>
        </p:nvSpPr>
        <p:spPr bwMode="auto">
          <a:xfrm>
            <a:off x="381000" y="3962400"/>
            <a:ext cx="3429000" cy="2133600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CSC402 Programming Language Implementation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3049588"/>
            <a:ext cx="2754313" cy="1446212"/>
          </a:xfrm>
        </p:spPr>
        <p:txBody>
          <a:bodyPr/>
          <a:lstStyle/>
          <a:p>
            <a:r>
              <a:rPr lang="en-US" sz="2400" dirty="0"/>
              <a:t>Dr. Lutz Hamel</a:t>
            </a:r>
          </a:p>
          <a:p>
            <a:r>
              <a:rPr lang="en-US" sz="2400" dirty="0"/>
              <a:t>Tyler Hall Rm 251</a:t>
            </a:r>
          </a:p>
          <a:p>
            <a:r>
              <a:rPr lang="en-US" sz="2400" dirty="0" err="1"/>
              <a:t>lutzhamel@uri.edu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70331" y="4648200"/>
            <a:ext cx="20014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Welcome!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text page vs. Symbol Stream</a:t>
            </a:r>
          </a:p>
          <a:p>
            <a:pPr lvl="1"/>
            <a:r>
              <a:rPr lang="en-US" dirty="0"/>
              <a:t>We usually represent programs as 2D text</a:t>
            </a:r>
            <a:br>
              <a:rPr lang="en-US" dirty="0"/>
            </a:b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=0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	while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 &lt; 10 do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		print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		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=i+1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enddo</a:t>
            </a:r>
            <a:endParaRPr lang="en-US" sz="1800" dirty="0">
              <a:latin typeface="Courier New"/>
              <a:cs typeface="Courier New"/>
            </a:endParaRPr>
          </a:p>
          <a:p>
            <a:pPr lvl="1"/>
            <a:r>
              <a:rPr lang="en-US" dirty="0"/>
              <a:t>However, to the language processor this appears to be just a stream of symbols:</a:t>
            </a:r>
            <a:br>
              <a:rPr lang="en-US" dirty="0"/>
            </a:b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=0&lt;</a:t>
            </a:r>
            <a:r>
              <a:rPr lang="en-US" sz="1600" dirty="0" err="1">
                <a:latin typeface="Courier New"/>
                <a:cs typeface="Courier New"/>
              </a:rPr>
              <a:t>cr</a:t>
            </a:r>
            <a:r>
              <a:rPr lang="en-US" sz="1600" dirty="0">
                <a:latin typeface="Courier New"/>
                <a:cs typeface="Courier New"/>
              </a:rPr>
              <a:t>&gt;while&lt;</a:t>
            </a:r>
            <a:r>
              <a:rPr lang="en-US" sz="1600" dirty="0" err="1">
                <a:latin typeface="Courier New"/>
                <a:cs typeface="Courier New"/>
              </a:rPr>
              <a:t>sp</a:t>
            </a:r>
            <a:r>
              <a:rPr lang="en-US" sz="1600" dirty="0">
                <a:latin typeface="Courier New"/>
                <a:cs typeface="Courier New"/>
              </a:rPr>
              <a:t>&gt;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&lt;</a:t>
            </a:r>
            <a:r>
              <a:rPr lang="en-US" sz="1600" dirty="0" err="1">
                <a:latin typeface="Courier New"/>
                <a:cs typeface="Courier New"/>
              </a:rPr>
              <a:t>sp</a:t>
            </a:r>
            <a:r>
              <a:rPr lang="en-US" sz="1600" dirty="0">
                <a:latin typeface="Courier New"/>
                <a:cs typeface="Courier New"/>
              </a:rPr>
              <a:t>&gt;&lt;&lt;</a:t>
            </a:r>
            <a:r>
              <a:rPr lang="en-US" sz="1600" dirty="0" err="1">
                <a:latin typeface="Courier New"/>
                <a:cs typeface="Courier New"/>
              </a:rPr>
              <a:t>sp</a:t>
            </a:r>
            <a:r>
              <a:rPr lang="en-US" sz="1600" dirty="0">
                <a:latin typeface="Courier New"/>
                <a:cs typeface="Courier New"/>
              </a:rPr>
              <a:t>&gt;10&lt;</a:t>
            </a:r>
            <a:r>
              <a:rPr lang="en-US" sz="1600" dirty="0" err="1">
                <a:latin typeface="Courier New"/>
                <a:cs typeface="Courier New"/>
              </a:rPr>
              <a:t>sp</a:t>
            </a:r>
            <a:r>
              <a:rPr lang="en-US" sz="1600" dirty="0">
                <a:latin typeface="Courier New"/>
                <a:cs typeface="Courier New"/>
              </a:rPr>
              <a:t>&gt;do&lt;</a:t>
            </a:r>
            <a:r>
              <a:rPr lang="en-US" sz="1600" dirty="0" err="1">
                <a:latin typeface="Courier New"/>
                <a:cs typeface="Courier New"/>
              </a:rPr>
              <a:t>cr</a:t>
            </a:r>
            <a:r>
              <a:rPr lang="en-US" sz="1600" dirty="0">
                <a:latin typeface="Courier New"/>
                <a:cs typeface="Courier New"/>
              </a:rPr>
              <a:t>&gt;&lt;tab&gt;print&lt;</a:t>
            </a:r>
            <a:r>
              <a:rPr lang="en-US" sz="1600" dirty="0" err="1">
                <a:latin typeface="Courier New"/>
                <a:cs typeface="Courier New"/>
              </a:rPr>
              <a:t>sp</a:t>
            </a:r>
            <a:r>
              <a:rPr lang="en-US" sz="1600" dirty="0">
                <a:latin typeface="Courier New"/>
                <a:cs typeface="Courier New"/>
              </a:rPr>
              <a:t>&gt;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&lt;</a:t>
            </a:r>
            <a:r>
              <a:rPr lang="en-US" sz="1600" dirty="0" err="1">
                <a:latin typeface="Courier New"/>
                <a:cs typeface="Courier New"/>
              </a:rPr>
              <a:t>cr</a:t>
            </a:r>
            <a:r>
              <a:rPr lang="en-US" sz="1600" dirty="0">
                <a:latin typeface="Courier New"/>
                <a:cs typeface="Courier New"/>
              </a:rPr>
              <a:t>&gt;…</a:t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>
              <a:latin typeface="Courier New"/>
              <a:cs typeface="Courier New"/>
            </a:endParaRPr>
          </a:p>
          <a:p>
            <a:pPr lvl="1"/>
            <a:r>
              <a:rPr lang="en-US" dirty="0"/>
              <a:t>Here, &lt;</a:t>
            </a:r>
            <a:r>
              <a:rPr lang="en-US" dirty="0" err="1"/>
              <a:t>cr</a:t>
            </a:r>
            <a:r>
              <a:rPr lang="en-US" dirty="0"/>
              <a:t>&gt;, &lt;</a:t>
            </a:r>
            <a:r>
              <a:rPr lang="en-US" dirty="0" err="1"/>
              <a:t>sp</a:t>
            </a:r>
            <a:r>
              <a:rPr lang="en-US" dirty="0"/>
              <a:t>&gt;,and &lt;tab&gt; are special symbols </a:t>
            </a:r>
          </a:p>
        </p:txBody>
      </p:sp>
    </p:spTree>
    <p:extLst>
      <p:ext uri="{BB962C8B-B14F-4D97-AF65-F5344CB8AC3E}">
        <p14:creationId xmlns:p14="http://schemas.microsoft.com/office/powerpoint/2010/main" val="184672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Behavior of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addition to specifying the syntax of a programming language we also need to specify its behavior – </a:t>
            </a:r>
            <a:r>
              <a:rPr lang="en-US" sz="2800" b="1" dirty="0"/>
              <a:t>the Semantics of the Language</a:t>
            </a:r>
            <a:endParaRPr lang="en-US" sz="2800" dirty="0"/>
          </a:p>
          <a:p>
            <a:r>
              <a:rPr lang="en-US" sz="2800" dirty="0"/>
              <a:t>Every programmer instinctively knows what the following program fragment does:</a:t>
            </a:r>
            <a:br>
              <a:rPr lang="en-US" sz="2800" dirty="0"/>
            </a:b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=0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	while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 &lt; 10 do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		print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		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=i+1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>
                <a:latin typeface="Courier New"/>
                <a:cs typeface="Courier New"/>
              </a:rPr>
              <a:t>enddo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800" dirty="0"/>
              <a:t>But we need to tell the language processor what this program means; how it should behave.</a:t>
            </a:r>
          </a:p>
        </p:txBody>
      </p:sp>
    </p:spTree>
    <p:extLst>
      <p:ext uri="{BB962C8B-B14F-4D97-AF65-F5344CB8AC3E}">
        <p14:creationId xmlns:p14="http://schemas.microsoft.com/office/powerpoint/2010/main" val="1741769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Behavior of Programming Languages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524000"/>
            <a:ext cx="8032968" cy="5170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Example of a specification:</a:t>
            </a:r>
          </a:p>
          <a:p>
            <a:endParaRPr lang="en-US" sz="2000" dirty="0"/>
          </a:p>
          <a:p>
            <a:r>
              <a:rPr lang="en-US" sz="2000" dirty="0"/>
              <a:t>Syntax:</a:t>
            </a:r>
          </a:p>
          <a:p>
            <a:r>
              <a:rPr lang="en-US" sz="1800" i="1" dirty="0" err="1"/>
              <a:t>WhileStatement</a:t>
            </a:r>
            <a:r>
              <a:rPr lang="en-US" sz="1800" i="1" dirty="0"/>
              <a:t>:</a:t>
            </a:r>
            <a:endParaRPr lang="en-US" sz="1800" dirty="0"/>
          </a:p>
          <a:p>
            <a:r>
              <a:rPr lang="en-US" sz="1800" dirty="0"/>
              <a:t>        </a:t>
            </a:r>
            <a:r>
              <a:rPr lang="en-US" sz="1800" b="1" dirty="0"/>
              <a:t>while</a:t>
            </a:r>
            <a:r>
              <a:rPr lang="en-US" sz="1800" dirty="0"/>
              <a:t> </a:t>
            </a:r>
            <a:r>
              <a:rPr lang="en-US" sz="1800" i="1" dirty="0"/>
              <a:t>Expression</a:t>
            </a:r>
            <a:r>
              <a:rPr lang="en-US" sz="1800" dirty="0"/>
              <a:t> </a:t>
            </a:r>
            <a:r>
              <a:rPr lang="en-US" sz="1800" b="1" dirty="0"/>
              <a:t>do</a:t>
            </a:r>
            <a:r>
              <a:rPr lang="en-US" sz="1800" dirty="0"/>
              <a:t> </a:t>
            </a:r>
            <a:r>
              <a:rPr lang="en-US" sz="1800" i="1" dirty="0"/>
              <a:t>Statement </a:t>
            </a:r>
            <a:r>
              <a:rPr lang="en-US" sz="1800" b="1" dirty="0" err="1"/>
              <a:t>enddo</a:t>
            </a:r>
            <a:endParaRPr lang="en-US" sz="1800" b="1" dirty="0"/>
          </a:p>
          <a:p>
            <a:endParaRPr lang="en-US" sz="1800" i="1" dirty="0"/>
          </a:p>
          <a:p>
            <a:r>
              <a:rPr lang="en-US" sz="2000" dirty="0"/>
              <a:t>Semantics:</a:t>
            </a:r>
          </a:p>
          <a:p>
            <a:r>
              <a:rPr lang="en-US" sz="1800" dirty="0"/>
              <a:t>The while statement executes an </a:t>
            </a:r>
            <a:r>
              <a:rPr lang="en-US" sz="1800" i="1" dirty="0"/>
              <a:t>Expression</a:t>
            </a:r>
            <a:r>
              <a:rPr lang="en-US" sz="1800" dirty="0"/>
              <a:t> and a </a:t>
            </a:r>
            <a:r>
              <a:rPr lang="en-US" sz="1800" i="1" dirty="0"/>
              <a:t>Statement</a:t>
            </a:r>
            <a:r>
              <a:rPr lang="en-US" sz="1800" dirty="0"/>
              <a:t> repeatedly </a:t>
            </a:r>
          </a:p>
          <a:p>
            <a:r>
              <a:rPr lang="en-US" sz="1800" dirty="0"/>
              <a:t>until the value of the </a:t>
            </a:r>
            <a:r>
              <a:rPr lang="en-US" sz="1800" i="1" dirty="0"/>
              <a:t>Expression</a:t>
            </a:r>
            <a:r>
              <a:rPr lang="en-US" sz="1800" dirty="0"/>
              <a:t> is false.</a:t>
            </a:r>
          </a:p>
          <a:p>
            <a:endParaRPr lang="en-US" sz="1800" i="1" dirty="0"/>
          </a:p>
          <a:p>
            <a:r>
              <a:rPr lang="en-US" sz="1800" dirty="0"/>
              <a:t>The </a:t>
            </a:r>
            <a:r>
              <a:rPr lang="en-US" sz="1800" i="1" dirty="0"/>
              <a:t>Expression</a:t>
            </a:r>
            <a:r>
              <a:rPr lang="en-US" sz="1800" dirty="0"/>
              <a:t> must have type Boolean, or an error occurs.</a:t>
            </a:r>
          </a:p>
          <a:p>
            <a:endParaRPr lang="en-US" sz="1800" dirty="0"/>
          </a:p>
          <a:p>
            <a:r>
              <a:rPr lang="en-US" sz="1800" dirty="0"/>
              <a:t>A while statement is executed by first evaluating the </a:t>
            </a:r>
            <a:r>
              <a:rPr lang="en-US" sz="1800" i="1" dirty="0"/>
              <a:t>Expression</a:t>
            </a:r>
            <a:r>
              <a:rPr lang="en-US" sz="18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If the value is </a:t>
            </a:r>
            <a:r>
              <a:rPr lang="en-US" sz="1800" i="1" dirty="0"/>
              <a:t>true</a:t>
            </a:r>
            <a:r>
              <a:rPr lang="en-US" sz="1800" dirty="0"/>
              <a:t>, then the contained </a:t>
            </a:r>
            <a:r>
              <a:rPr lang="en-US" sz="1800" i="1" dirty="0"/>
              <a:t>Statement</a:t>
            </a:r>
            <a:r>
              <a:rPr lang="en-US" sz="1800" dirty="0"/>
              <a:t> is executed. If execution </a:t>
            </a:r>
            <a:br>
              <a:rPr lang="en-US" sz="1800" dirty="0"/>
            </a:br>
            <a:r>
              <a:rPr lang="en-US" sz="1800" dirty="0"/>
              <a:t>of the </a:t>
            </a:r>
            <a:r>
              <a:rPr lang="en-US" sz="1800" i="1" dirty="0"/>
              <a:t>Statement</a:t>
            </a:r>
            <a:r>
              <a:rPr lang="en-US" sz="1800" dirty="0"/>
              <a:t> completes normally, then the entire while statement is </a:t>
            </a:r>
            <a:br>
              <a:rPr lang="en-US" sz="1800" dirty="0"/>
            </a:br>
            <a:r>
              <a:rPr lang="en-US" sz="1800" dirty="0"/>
              <a:t>executed again, beginning by re-evaluating the </a:t>
            </a:r>
            <a:r>
              <a:rPr lang="en-US" sz="1800" i="1" dirty="0"/>
              <a:t>Expression</a:t>
            </a:r>
            <a:r>
              <a:rPr lang="en-US" sz="1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If the value is </a:t>
            </a:r>
            <a:r>
              <a:rPr lang="en-US" sz="1800" i="1" dirty="0"/>
              <a:t>false</a:t>
            </a:r>
            <a:r>
              <a:rPr lang="en-US" sz="1800" dirty="0"/>
              <a:t>, no further action is taken and the while statement</a:t>
            </a:r>
            <a:br>
              <a:rPr lang="en-US" sz="1800" dirty="0"/>
            </a:br>
            <a:r>
              <a:rPr lang="en-US" sz="1800" dirty="0"/>
              <a:t>terminates.</a:t>
            </a:r>
          </a:p>
        </p:txBody>
      </p:sp>
    </p:spTree>
    <p:extLst>
      <p:ext uri="{BB962C8B-B14F-4D97-AF65-F5344CB8AC3E}">
        <p14:creationId xmlns:p14="http://schemas.microsoft.com/office/powerpoint/2010/main" val="524340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Behavior of Programming Languages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400" y="1947863"/>
            <a:ext cx="4343400" cy="3614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The specification of general purpose programming languages can be very complex.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In the case of Java this is a 700 page book!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Domain specific programming languages tend to be less complex and therefore much easier and faster to implement.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212725" y="6262688"/>
            <a:ext cx="7161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The Java Language Specification, Gosling, Joy, Steele, Bracha, 3rd edition, Wiley, 2005.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 of Language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programming language processors are made up of one or more three main building blocks:</a:t>
            </a:r>
          </a:p>
          <a:p>
            <a:pPr lvl="1"/>
            <a:r>
              <a:rPr lang="en-US" dirty="0"/>
              <a:t>Syntax Analysis – program text/structure analysis</a:t>
            </a:r>
          </a:p>
          <a:p>
            <a:pPr lvl="1"/>
            <a:r>
              <a:rPr lang="en-US" dirty="0"/>
              <a:t>Semantic Analysis – program behavior analysis</a:t>
            </a:r>
          </a:p>
          <a:p>
            <a:pPr lvl="1"/>
            <a:r>
              <a:rPr lang="en-US" dirty="0"/>
              <a:t>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3687125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199"/>
            <a:ext cx="8229600" cy="26257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syntax analysis reads the program text and produces an intermediate representation (IR)</a:t>
            </a:r>
          </a:p>
          <a:p>
            <a:r>
              <a:rPr lang="en-US" dirty="0"/>
              <a:t>The IR is an </a:t>
            </a:r>
            <a:r>
              <a:rPr lang="en-US" b="1" dirty="0"/>
              <a:t>abstract representation </a:t>
            </a:r>
            <a:r>
              <a:rPr lang="en-US" dirty="0"/>
              <a:t>of the program text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7080" y="2140803"/>
            <a:ext cx="144780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Syntax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5080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08509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37440" y="2286000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7280" y="2245082"/>
            <a:ext cx="19751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Intermediate</a:t>
            </a:r>
          </a:p>
          <a:p>
            <a:r>
              <a:rPr lang="en-US" dirty="0"/>
              <a:t>Representation (IR)</a:t>
            </a:r>
          </a:p>
        </p:txBody>
      </p:sp>
    </p:spTree>
    <p:extLst>
      <p:ext uri="{BB962C8B-B14F-4D97-AF65-F5344CB8AC3E}">
        <p14:creationId xmlns:p14="http://schemas.microsoft.com/office/powerpoint/2010/main" val="2809749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22675"/>
            <a:ext cx="8229600" cy="2625725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The semantic analysis reads the IR and analyzes the encoded behavior</a:t>
            </a:r>
          </a:p>
          <a:p>
            <a:r>
              <a:rPr lang="en-US" sz="2400" dirty="0"/>
              <a:t>The semantics analysis typically outputs an annotated version of the IR</a:t>
            </a:r>
          </a:p>
          <a:p>
            <a:r>
              <a:rPr lang="en-US" sz="2400" dirty="0"/>
              <a:t>These annotations insure the correct behavior of the program, for example, memory space for a declared variable.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7080" y="2140803"/>
            <a:ext cx="158212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Semantic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5080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42829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48550" y="24046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4230" y="2363728"/>
            <a:ext cx="138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Annotated IR</a:t>
            </a:r>
          </a:p>
        </p:txBody>
      </p:sp>
    </p:spTree>
    <p:extLst>
      <p:ext uri="{BB962C8B-B14F-4D97-AF65-F5344CB8AC3E}">
        <p14:creationId xmlns:p14="http://schemas.microsoft.com/office/powerpoint/2010/main" val="2903089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22675"/>
            <a:ext cx="8229600" cy="2625725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The semantic analysis reads the IR and translates it into the target language</a:t>
            </a:r>
          </a:p>
          <a:p>
            <a:r>
              <a:rPr lang="en-US" sz="2400" dirty="0"/>
              <a:t>The target language could be a high level language, assembly code, or byte code.</a:t>
            </a:r>
          </a:p>
          <a:p>
            <a:r>
              <a:rPr lang="en-US" sz="2400" dirty="0"/>
              <a:t>The target code can also be a spreadsheet that summarizes data described with the IR,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7080" y="2140803"/>
            <a:ext cx="181072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Code</a:t>
            </a:r>
          </a:p>
          <a:p>
            <a:pPr algn="ctr"/>
            <a:r>
              <a:rPr lang="en-US" sz="2400" dirty="0"/>
              <a:t>Generation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5080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48550" y="24046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61390" y="2262723"/>
            <a:ext cx="1097576" cy="584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  <a:br>
              <a:rPr lang="en-US" dirty="0"/>
            </a:br>
            <a:r>
              <a:rPr lang="en-US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4140131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Language Processors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now plug these building blocks together in different configuration in order to obtain a variety of language processors.</a:t>
            </a:r>
          </a:p>
          <a:p>
            <a:r>
              <a:rPr lang="en-US" dirty="0"/>
              <a:t>In general, we consider four different classes of language processors:</a:t>
            </a:r>
          </a:p>
          <a:p>
            <a:pPr lvl="1"/>
            <a:r>
              <a:rPr lang="en-US" dirty="0"/>
              <a:t>Reader</a:t>
            </a:r>
          </a:p>
          <a:p>
            <a:pPr lvl="1"/>
            <a:r>
              <a:rPr lang="en-US" dirty="0"/>
              <a:t>Generator</a:t>
            </a:r>
          </a:p>
          <a:p>
            <a:pPr lvl="1"/>
            <a:r>
              <a:rPr lang="en-US" dirty="0"/>
              <a:t>Interpreter</a:t>
            </a:r>
          </a:p>
          <a:p>
            <a:pPr lvl="1"/>
            <a:r>
              <a:rPr lang="en-US" dirty="0"/>
              <a:t>Translator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Reader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0"/>
            <a:ext cx="82296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reader consists of the  syntax analysis block.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reader builds a data structure or sometimes called an intermediate representation (IR) from one or more input streams.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Examples include configuration file readers, program analysis tools (e.g. word and line counters), and Java class file loaders.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81240" y="2057400"/>
            <a:ext cx="144780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Syntax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19240" y="2133600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42669" y="2133600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2202597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31440" y="2161679"/>
            <a:ext cx="19751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Intermediate</a:t>
            </a:r>
          </a:p>
          <a:p>
            <a:r>
              <a:rPr lang="en-US" dirty="0"/>
              <a:t>Representation (IR)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Times New Roman" charset="0"/>
              </a:rPr>
              <a:t>Provide a solid foundation with respect to programming language implementation including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charset="0"/>
              </a:rPr>
              <a:t>grammar construction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charset="0"/>
              </a:rPr>
              <a:t>parsing techniques, 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charset="0"/>
              </a:rPr>
              <a:t>intermediate representations (tree construction, pattern matching and tree walking techniques)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charset="0"/>
              </a:rPr>
              <a:t>symbol table construction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charset="0"/>
              </a:rPr>
              <a:t>code generation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Times New Roman" charset="0"/>
              </a:rPr>
              <a:t>We will study a number of different programming language implementation techniques including compilers, interpreters, and virtual machines. 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Times New Roman" charset="0"/>
              </a:rPr>
              <a:t>You can add </a:t>
            </a:r>
            <a:r>
              <a:rPr lang="en-US" sz="2600" u="sng" dirty="0">
                <a:latin typeface="Times New Roman" charset="0"/>
              </a:rPr>
              <a:t>domain specific</a:t>
            </a:r>
            <a:r>
              <a:rPr lang="en-US" sz="2600" dirty="0">
                <a:latin typeface="Times New Roman" charset="0"/>
              </a:rPr>
              <a:t> and </a:t>
            </a:r>
            <a:r>
              <a:rPr lang="en-US" sz="2600" u="sng" dirty="0">
                <a:latin typeface="Times New Roman" charset="0"/>
              </a:rPr>
              <a:t>general programming</a:t>
            </a:r>
            <a:r>
              <a:rPr lang="en-US" sz="2600" dirty="0">
                <a:latin typeface="Times New Roman" charset="0"/>
              </a:rPr>
              <a:t> language implementations to your </a:t>
            </a:r>
            <a:r>
              <a:rPr lang="en-US" sz="2600">
                <a:latin typeface="Times New Roman" charset="0"/>
              </a:rPr>
              <a:t>tool chest.</a:t>
            </a:r>
            <a:endParaRPr lang="en-US" sz="2600" dirty="0">
              <a:latin typeface="Times New Roman" charset="0"/>
            </a:endParaRP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Generator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657600"/>
            <a:ext cx="82296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generator consists of a code generation block.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generator walks an intermediate representation and generates output.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Examples include object </a:t>
            </a:r>
            <a:r>
              <a:rPr lang="en-US" sz="2400" dirty="0" err="1"/>
              <a:t>serializers</a:t>
            </a:r>
            <a:r>
              <a:rPr lang="en-US" sz="2400" dirty="0"/>
              <a:t> and web page generators.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47080" y="2140803"/>
            <a:ext cx="181072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Code</a:t>
            </a:r>
          </a:p>
          <a:p>
            <a:pPr algn="ctr"/>
            <a:r>
              <a:rPr lang="en-US" sz="2400" dirty="0"/>
              <a:t>Generation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5080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48550" y="24046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61390" y="2262723"/>
            <a:ext cx="10975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  <a:br>
              <a:rPr lang="en-US" dirty="0"/>
            </a:br>
            <a:r>
              <a:rPr lang="en-US" dirty="0"/>
              <a:t>Language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Interpreter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505200"/>
            <a:ext cx="8534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An interpreter is made up of a syntactic and a semantic analysis block.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An interpreter reads, decodes, and executes code.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For interpreters the semantic analysis block is slightly modified – it analyzes and </a:t>
            </a:r>
            <a:r>
              <a:rPr lang="en-US" sz="2400" b="1" dirty="0"/>
              <a:t>executes</a:t>
            </a:r>
            <a:r>
              <a:rPr lang="en-US" sz="2400" dirty="0"/>
              <a:t> the IR producing the program output.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Examples include simple programmable calculators as well </a:t>
            </a:r>
            <a:r>
              <a:rPr lang="en-US" sz="2400"/>
              <a:t>as languages </a:t>
            </a:r>
            <a:r>
              <a:rPr lang="en-US" sz="2400" dirty="0"/>
              <a:t>such as Ruby and Python.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6840" y="2064603"/>
            <a:ext cx="144780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Syntax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4840" y="21408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28269" y="21408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2209800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16764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440" y="2064603"/>
            <a:ext cx="158212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Semantic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68189" y="21408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99590" y="2151241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Output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Translator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86200"/>
            <a:ext cx="82296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translator consists of all three of our building blocks.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translator reads text in one language and emits output conforming to another language.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Examples include log file generators, assemblers and of course compilers.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Note: A compiler is a translator that translates a high-level language to a low-level language.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9124" y="1905000"/>
            <a:ext cx="8605935" cy="923754"/>
            <a:chOff x="203826" y="1676400"/>
            <a:chExt cx="10073985" cy="1136928"/>
          </a:xfrm>
        </p:grpSpPr>
        <p:sp>
          <p:nvSpPr>
            <p:cNvPr id="8" name="TextBox 7"/>
            <p:cNvSpPr txBox="1"/>
            <p:nvPr/>
          </p:nvSpPr>
          <p:spPr>
            <a:xfrm>
              <a:off x="1885840" y="2064603"/>
              <a:ext cx="144780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3840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4726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3826" y="2209801"/>
              <a:ext cx="906907" cy="568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Program</a:t>
              </a:r>
              <a:br>
                <a:rPr lang="en-US" sz="1200" dirty="0"/>
              </a:br>
              <a:r>
                <a:rPr lang="en-US" sz="1200" dirty="0"/>
                <a:t>Text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52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91440" y="2064603"/>
              <a:ext cx="158212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Semantic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8718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436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IR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27514" y="2039759"/>
              <a:ext cx="1810719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Code</a:t>
              </a:r>
            </a:p>
            <a:p>
              <a:pPr algn="ctr"/>
              <a:r>
                <a:rPr lang="en-US" dirty="0"/>
                <a:t>Generation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90634" y="2115959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260163" y="2161679"/>
              <a:ext cx="1017648" cy="568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Target</a:t>
              </a:r>
              <a:br>
                <a:rPr lang="en-US" sz="1200" dirty="0"/>
              </a:br>
              <a:r>
                <a:rPr lang="en-US" sz="1200" dirty="0"/>
                <a:t>Language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 Translator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86200"/>
            <a:ext cx="82296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simple translator consists of a syntax analysis block and a code generation block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It does not perform any semantic analysis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Think of it as the Reader followed by the Generator.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Examples include pretty printers and </a:t>
            </a:r>
            <a:r>
              <a:rPr lang="en-US" sz="2400"/>
              <a:t>other formatters.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503699" y="2220415"/>
            <a:ext cx="1236817" cy="5847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Syntax</a:t>
            </a:r>
          </a:p>
          <a:p>
            <a:pPr algn="ctr"/>
            <a:r>
              <a:rPr lang="en-US" dirty="0"/>
              <a:t>Analysis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2743" y="2282327"/>
            <a:ext cx="553886" cy="546427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37586" y="2282327"/>
            <a:ext cx="553886" cy="546427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2338388"/>
            <a:ext cx="774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Program</a:t>
            </a:r>
            <a:br>
              <a:rPr lang="en-US" sz="1200" dirty="0"/>
            </a:br>
            <a:r>
              <a:rPr lang="en-US" sz="1200" dirty="0"/>
              <a:t>Text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7075" y="1905000"/>
            <a:ext cx="333038" cy="275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43872" y="2200229"/>
            <a:ext cx="1546849" cy="5847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20913" y="2262142"/>
            <a:ext cx="553886" cy="546427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92874" y="2299289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Target</a:t>
            </a:r>
            <a:br>
              <a:rPr lang="en-US" sz="1200" dirty="0"/>
            </a:br>
            <a:r>
              <a:rPr lang="en-US" sz="1200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1700571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Processing the Java Language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processing pipeline for a language can consist of multiple language processors.</a:t>
            </a:r>
          </a:p>
          <a:p>
            <a:r>
              <a:rPr lang="en-US" dirty="0"/>
              <a:t>The language processing pipeline for Java consists mainly of</a:t>
            </a:r>
          </a:p>
          <a:p>
            <a:pPr lvl="1"/>
            <a:r>
              <a:rPr lang="en-US" dirty="0"/>
              <a:t>A compiler from Java to </a:t>
            </a:r>
            <a:r>
              <a:rPr lang="en-US" dirty="0" err="1"/>
              <a:t>bytecode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bytecode</a:t>
            </a:r>
            <a:r>
              <a:rPr lang="en-US" dirty="0"/>
              <a:t> interpreter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Processing the Java Language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28600" y="1670050"/>
            <a:ext cx="3352800" cy="230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class Funny </a:t>
            </a:r>
            <a:r>
              <a:rPr lang="en-US" sz="900" dirty="0">
                <a:latin typeface="Courier New" charset="0"/>
              </a:rPr>
              <a:t>{</a:t>
            </a:r>
          </a:p>
          <a:p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 public 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 </a:t>
            </a:r>
            <a:r>
              <a:rPr lang="en-US" sz="900" dirty="0" err="1">
                <a:latin typeface="Courier New" charset="0"/>
              </a:rPr>
              <a:t>i</a:t>
            </a:r>
            <a:r>
              <a:rPr lang="en-US" sz="900" dirty="0">
                <a:latin typeface="Courier New" charset="0"/>
              </a:rPr>
              <a:t> = 0;</a:t>
            </a:r>
          </a:p>
          <a:p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 public </a:t>
            </a:r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Funny</a:t>
            </a:r>
            <a:r>
              <a:rPr lang="en-US" sz="900" dirty="0">
                <a:latin typeface="Courier New" charset="0"/>
              </a:rPr>
              <a:t>(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 x) {</a:t>
            </a:r>
          </a:p>
          <a:p>
            <a:r>
              <a:rPr lang="en-US" sz="900" dirty="0">
                <a:latin typeface="Courier New" charset="0"/>
              </a:rPr>
              <a:t>        </a:t>
            </a:r>
            <a:r>
              <a:rPr lang="en-US" sz="900" dirty="0" err="1">
                <a:latin typeface="Courier New" charset="0"/>
              </a:rPr>
              <a:t>i</a:t>
            </a:r>
            <a:r>
              <a:rPr lang="en-US" sz="900" dirty="0">
                <a:latin typeface="Courier New" charset="0"/>
              </a:rPr>
              <a:t> = x;</a:t>
            </a:r>
          </a:p>
          <a:p>
            <a:r>
              <a:rPr lang="en-US" sz="900" dirty="0">
                <a:latin typeface="Courier New" charset="0"/>
              </a:rPr>
              <a:t>    }</a:t>
            </a:r>
          </a:p>
          <a:p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 public static void </a:t>
            </a:r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main</a:t>
            </a:r>
            <a:r>
              <a:rPr lang="en-US" sz="900" dirty="0">
                <a:latin typeface="Courier New" charset="0"/>
              </a:rPr>
              <a:t>(String[] </a:t>
            </a:r>
            <a:r>
              <a:rPr lang="en-US" sz="900" dirty="0" err="1">
                <a:latin typeface="Courier New" charset="0"/>
              </a:rPr>
              <a:t>args</a:t>
            </a:r>
            <a:r>
              <a:rPr lang="en-US" sz="900" dirty="0">
                <a:latin typeface="Courier New" charset="0"/>
              </a:rPr>
              <a:t>) {</a:t>
            </a:r>
          </a:p>
          <a:p>
            <a:r>
              <a:rPr lang="en-US" sz="900" dirty="0">
                <a:latin typeface="Courier New" charset="0"/>
              </a:rPr>
              <a:t>        Funny a[] = new Funny[10];</a:t>
            </a:r>
          </a:p>
          <a:p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     for (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 j = 0; j &lt; 10; j++) {</a:t>
            </a:r>
          </a:p>
          <a:p>
            <a:r>
              <a:rPr lang="en-US" sz="900" dirty="0">
                <a:latin typeface="Courier New" charset="0"/>
              </a:rPr>
              <a:t>            a[j] = new Funny(j);</a:t>
            </a:r>
          </a:p>
          <a:p>
            <a:r>
              <a:rPr lang="en-US" sz="900" dirty="0">
                <a:latin typeface="Courier New" charset="0"/>
              </a:rPr>
              <a:t>        }</a:t>
            </a:r>
          </a:p>
          <a:p>
            <a:r>
              <a:rPr lang="en-US" sz="900" dirty="0">
                <a:latin typeface="Courier New" charset="0"/>
              </a:rPr>
              <a:t>    }</a:t>
            </a:r>
          </a:p>
          <a:p>
            <a:r>
              <a:rPr lang="en-US" sz="900" dirty="0">
                <a:latin typeface="Courier New" charset="0"/>
              </a:rPr>
              <a:t>}</a:t>
            </a:r>
            <a:endParaRPr lang="en-US" sz="1000" dirty="0">
              <a:latin typeface="Courier New" charset="0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889375" y="1962150"/>
            <a:ext cx="4755892" cy="4801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class Funny</a:t>
            </a:r>
            <a:r>
              <a:rPr lang="en-US" sz="900" dirty="0">
                <a:latin typeface="Courier New" charset="0"/>
              </a:rPr>
              <a:t> extends </a:t>
            </a:r>
            <a:r>
              <a:rPr lang="en-US" sz="900" dirty="0" err="1">
                <a:latin typeface="Courier New" charset="0"/>
              </a:rPr>
              <a:t>java.lang.Object</a:t>
            </a:r>
            <a:r>
              <a:rPr lang="en-US" sz="900" dirty="0">
                <a:latin typeface="Courier New" charset="0"/>
              </a:rPr>
              <a:t>{</a:t>
            </a:r>
          </a:p>
          <a:p>
            <a:r>
              <a:rPr lang="en-US" sz="900" dirty="0">
                <a:latin typeface="Courier New" charset="0"/>
              </a:rPr>
              <a:t>public 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 </a:t>
            </a:r>
            <a:r>
              <a:rPr lang="en-US" sz="900" dirty="0" err="1">
                <a:latin typeface="Courier New" charset="0"/>
              </a:rPr>
              <a:t>i</a:t>
            </a:r>
            <a:r>
              <a:rPr lang="en-US" sz="900" dirty="0">
                <a:latin typeface="Courier New" charset="0"/>
              </a:rPr>
              <a:t>;</a:t>
            </a:r>
          </a:p>
          <a:p>
            <a:r>
              <a:rPr lang="en-US" sz="900" dirty="0">
                <a:latin typeface="Courier New" charset="0"/>
              </a:rPr>
              <a:t>public </a:t>
            </a:r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Funny</a:t>
            </a:r>
            <a:r>
              <a:rPr lang="en-US" sz="900" dirty="0">
                <a:latin typeface="Courier New" charset="0"/>
              </a:rPr>
              <a:t>(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);</a:t>
            </a:r>
          </a:p>
          <a:p>
            <a:r>
              <a:rPr lang="en-US" sz="900" dirty="0">
                <a:latin typeface="Courier New" charset="0"/>
              </a:rPr>
              <a:t>  Code:</a:t>
            </a:r>
          </a:p>
          <a:p>
            <a:r>
              <a:rPr lang="en-US" sz="900" dirty="0">
                <a:latin typeface="Courier New" charset="0"/>
              </a:rPr>
              <a:t>   0:   aload_0</a:t>
            </a:r>
          </a:p>
          <a:p>
            <a:r>
              <a:rPr lang="en-US" sz="900" dirty="0">
                <a:latin typeface="Courier New" charset="0"/>
              </a:rPr>
              <a:t>   1:   </a:t>
            </a:r>
            <a:r>
              <a:rPr lang="en-US" sz="900" dirty="0" err="1">
                <a:latin typeface="Courier New" charset="0"/>
              </a:rPr>
              <a:t>invokespecial</a:t>
            </a:r>
            <a:r>
              <a:rPr lang="en-US" sz="900" dirty="0">
                <a:latin typeface="Courier New" charset="0"/>
              </a:rPr>
              <a:t>   #1; //Method java/</a:t>
            </a:r>
            <a:r>
              <a:rPr lang="en-US" sz="900" dirty="0" err="1">
                <a:latin typeface="Courier New" charset="0"/>
              </a:rPr>
              <a:t>lang</a:t>
            </a:r>
            <a:r>
              <a:rPr lang="en-US" sz="900" dirty="0">
                <a:latin typeface="Courier New" charset="0"/>
              </a:rPr>
              <a:t>/Object."&lt;</a:t>
            </a:r>
            <a:r>
              <a:rPr lang="en-US" sz="900" dirty="0" err="1">
                <a:latin typeface="Courier New" charset="0"/>
              </a:rPr>
              <a:t>init</a:t>
            </a:r>
            <a:r>
              <a:rPr lang="en-US" sz="900" dirty="0">
                <a:latin typeface="Courier New" charset="0"/>
              </a:rPr>
              <a:t>&gt;":()V</a:t>
            </a:r>
          </a:p>
          <a:p>
            <a:r>
              <a:rPr lang="en-US" sz="900" dirty="0">
                <a:latin typeface="Courier New" charset="0"/>
              </a:rPr>
              <a:t>   4:   aload_0</a:t>
            </a:r>
          </a:p>
          <a:p>
            <a:r>
              <a:rPr lang="en-US" sz="900" dirty="0">
                <a:latin typeface="Courier New" charset="0"/>
              </a:rPr>
              <a:t>   5:   iconst_0</a:t>
            </a:r>
          </a:p>
          <a:p>
            <a:r>
              <a:rPr lang="en-US" sz="900" dirty="0">
                <a:latin typeface="Courier New" charset="0"/>
              </a:rPr>
              <a:t>   6:   </a:t>
            </a:r>
            <a:r>
              <a:rPr lang="en-US" sz="900" dirty="0" err="1">
                <a:latin typeface="Courier New" charset="0"/>
              </a:rPr>
              <a:t>putfield</a:t>
            </a:r>
            <a:r>
              <a:rPr lang="en-US" sz="900" dirty="0">
                <a:latin typeface="Courier New" charset="0"/>
              </a:rPr>
              <a:t>        #2; //Field </a:t>
            </a:r>
            <a:r>
              <a:rPr lang="en-US" sz="900" dirty="0" err="1">
                <a:latin typeface="Courier New" charset="0"/>
              </a:rPr>
              <a:t>i:I</a:t>
            </a:r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9:   aload_0</a:t>
            </a:r>
          </a:p>
          <a:p>
            <a:r>
              <a:rPr lang="en-US" sz="900" dirty="0">
                <a:latin typeface="Courier New" charset="0"/>
              </a:rPr>
              <a:t>   10:  iload_1</a:t>
            </a:r>
          </a:p>
          <a:p>
            <a:r>
              <a:rPr lang="en-US" sz="900" dirty="0">
                <a:latin typeface="Courier New" charset="0"/>
              </a:rPr>
              <a:t>   11:  </a:t>
            </a:r>
            <a:r>
              <a:rPr lang="en-US" sz="900" dirty="0" err="1">
                <a:latin typeface="Courier New" charset="0"/>
              </a:rPr>
              <a:t>putfield</a:t>
            </a:r>
            <a:r>
              <a:rPr lang="en-US" sz="900" dirty="0">
                <a:latin typeface="Courier New" charset="0"/>
              </a:rPr>
              <a:t>        #2; //Field </a:t>
            </a:r>
            <a:r>
              <a:rPr lang="en-US" sz="900" dirty="0" err="1">
                <a:latin typeface="Courier New" charset="0"/>
              </a:rPr>
              <a:t>i:I</a:t>
            </a:r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14:  return</a:t>
            </a:r>
          </a:p>
          <a:p>
            <a:r>
              <a:rPr lang="en-US" sz="900" dirty="0">
                <a:latin typeface="Courier New" charset="0"/>
              </a:rPr>
              <a:t>public static void </a:t>
            </a:r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main</a:t>
            </a:r>
            <a:r>
              <a:rPr lang="en-US" sz="900" dirty="0">
                <a:latin typeface="Courier New" charset="0"/>
              </a:rPr>
              <a:t>(</a:t>
            </a:r>
            <a:r>
              <a:rPr lang="en-US" sz="900" dirty="0" err="1">
                <a:latin typeface="Courier New" charset="0"/>
              </a:rPr>
              <a:t>java.lang.String</a:t>
            </a:r>
            <a:r>
              <a:rPr lang="en-US" sz="900" dirty="0">
                <a:latin typeface="Courier New" charset="0"/>
              </a:rPr>
              <a:t>[]);</a:t>
            </a:r>
          </a:p>
          <a:p>
            <a:r>
              <a:rPr lang="en-US" sz="900" dirty="0">
                <a:latin typeface="Courier New" charset="0"/>
              </a:rPr>
              <a:t>  Code:</a:t>
            </a:r>
          </a:p>
          <a:p>
            <a:r>
              <a:rPr lang="en-US" sz="900" dirty="0">
                <a:latin typeface="Courier New" charset="0"/>
              </a:rPr>
              <a:t>   0:   </a:t>
            </a:r>
            <a:r>
              <a:rPr lang="en-US" sz="900" dirty="0" err="1">
                <a:latin typeface="Courier New" charset="0"/>
              </a:rPr>
              <a:t>bipush</a:t>
            </a:r>
            <a:r>
              <a:rPr lang="en-US" sz="900" dirty="0">
                <a:latin typeface="Courier New" charset="0"/>
              </a:rPr>
              <a:t>  10</a:t>
            </a:r>
          </a:p>
          <a:p>
            <a:r>
              <a:rPr lang="en-US" sz="900" dirty="0">
                <a:latin typeface="Courier New" charset="0"/>
              </a:rPr>
              <a:t>   2:   </a:t>
            </a:r>
            <a:r>
              <a:rPr lang="en-US" sz="900" dirty="0" err="1">
                <a:latin typeface="Courier New" charset="0"/>
              </a:rPr>
              <a:t>anewarray</a:t>
            </a:r>
            <a:r>
              <a:rPr lang="en-US" sz="900" dirty="0">
                <a:latin typeface="Courier New" charset="0"/>
              </a:rPr>
              <a:t>       #3; //class Funny</a:t>
            </a:r>
          </a:p>
          <a:p>
            <a:r>
              <a:rPr lang="en-US" sz="900" dirty="0">
                <a:latin typeface="Courier New" charset="0"/>
              </a:rPr>
              <a:t>   5:   astore_1</a:t>
            </a:r>
          </a:p>
          <a:p>
            <a:r>
              <a:rPr lang="en-US" sz="900" dirty="0">
                <a:latin typeface="Courier New" charset="0"/>
              </a:rPr>
              <a:t>   6:   iconst_0</a:t>
            </a:r>
          </a:p>
          <a:p>
            <a:r>
              <a:rPr lang="en-US" sz="900" dirty="0">
                <a:latin typeface="Courier New" charset="0"/>
              </a:rPr>
              <a:t>   7:   istore_2</a:t>
            </a:r>
          </a:p>
          <a:p>
            <a:r>
              <a:rPr lang="en-US" sz="900" dirty="0">
                <a:latin typeface="Courier New" charset="0"/>
              </a:rPr>
              <a:t>   8:   iload_2</a:t>
            </a:r>
          </a:p>
          <a:p>
            <a:r>
              <a:rPr lang="en-US" sz="900" dirty="0">
                <a:latin typeface="Courier New" charset="0"/>
              </a:rPr>
              <a:t>   9:   </a:t>
            </a:r>
            <a:r>
              <a:rPr lang="en-US" sz="900" dirty="0" err="1">
                <a:latin typeface="Courier New" charset="0"/>
              </a:rPr>
              <a:t>bipush</a:t>
            </a:r>
            <a:r>
              <a:rPr lang="en-US" sz="900" dirty="0">
                <a:latin typeface="Courier New" charset="0"/>
              </a:rPr>
              <a:t>  10</a:t>
            </a:r>
          </a:p>
          <a:p>
            <a:r>
              <a:rPr lang="en-US" sz="900" dirty="0">
                <a:latin typeface="Courier New" charset="0"/>
              </a:rPr>
              <a:t>   11:  </a:t>
            </a:r>
            <a:r>
              <a:rPr lang="en-US" sz="900" dirty="0" err="1">
                <a:latin typeface="Courier New" charset="0"/>
              </a:rPr>
              <a:t>if_icmpge</a:t>
            </a:r>
            <a:r>
              <a:rPr lang="en-US" sz="900" dirty="0">
                <a:latin typeface="Courier New" charset="0"/>
              </a:rPr>
              <a:t>       31</a:t>
            </a:r>
          </a:p>
          <a:p>
            <a:r>
              <a:rPr lang="en-US" sz="900" dirty="0">
                <a:latin typeface="Courier New" charset="0"/>
              </a:rPr>
              <a:t>   14:  aload_1</a:t>
            </a:r>
          </a:p>
          <a:p>
            <a:r>
              <a:rPr lang="en-US" sz="900" dirty="0">
                <a:latin typeface="Courier New" charset="0"/>
              </a:rPr>
              <a:t>   15:  iload_2</a:t>
            </a:r>
          </a:p>
          <a:p>
            <a:r>
              <a:rPr lang="en-US" sz="900" dirty="0">
                <a:latin typeface="Courier New" charset="0"/>
              </a:rPr>
              <a:t>   16:  new     #3; //class Funny</a:t>
            </a:r>
          </a:p>
          <a:p>
            <a:r>
              <a:rPr lang="en-US" sz="900" dirty="0">
                <a:latin typeface="Courier New" charset="0"/>
              </a:rPr>
              <a:t>   19:  dup</a:t>
            </a:r>
          </a:p>
          <a:p>
            <a:r>
              <a:rPr lang="en-US" sz="900" dirty="0">
                <a:latin typeface="Courier New" charset="0"/>
              </a:rPr>
              <a:t>   20:  iload_2</a:t>
            </a:r>
          </a:p>
          <a:p>
            <a:r>
              <a:rPr lang="en-US" sz="900" dirty="0">
                <a:latin typeface="Courier New" charset="0"/>
              </a:rPr>
              <a:t>   21:  </a:t>
            </a:r>
            <a:r>
              <a:rPr lang="en-US" sz="900" dirty="0" err="1">
                <a:latin typeface="Courier New" charset="0"/>
              </a:rPr>
              <a:t>invokespecial</a:t>
            </a:r>
            <a:r>
              <a:rPr lang="en-US" sz="900" dirty="0">
                <a:latin typeface="Courier New" charset="0"/>
              </a:rPr>
              <a:t>   #4; //Method "&lt;</a:t>
            </a:r>
            <a:r>
              <a:rPr lang="en-US" sz="900" dirty="0" err="1">
                <a:latin typeface="Courier New" charset="0"/>
              </a:rPr>
              <a:t>init</a:t>
            </a:r>
            <a:r>
              <a:rPr lang="en-US" sz="900" dirty="0">
                <a:latin typeface="Courier New" charset="0"/>
              </a:rPr>
              <a:t>&gt;":(I)V</a:t>
            </a:r>
          </a:p>
          <a:p>
            <a:r>
              <a:rPr lang="en-US" sz="900" dirty="0">
                <a:latin typeface="Courier New" charset="0"/>
              </a:rPr>
              <a:t>   24:  </a:t>
            </a:r>
            <a:r>
              <a:rPr lang="en-US" sz="900" dirty="0" err="1">
                <a:latin typeface="Courier New" charset="0"/>
              </a:rPr>
              <a:t>aastore</a:t>
            </a:r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25:  </a:t>
            </a:r>
            <a:r>
              <a:rPr lang="en-US" sz="900" dirty="0" err="1">
                <a:latin typeface="Courier New" charset="0"/>
              </a:rPr>
              <a:t>iinc</a:t>
            </a:r>
            <a:r>
              <a:rPr lang="en-US" sz="900" dirty="0">
                <a:latin typeface="Courier New" charset="0"/>
              </a:rPr>
              <a:t>    2, 1</a:t>
            </a:r>
          </a:p>
          <a:p>
            <a:r>
              <a:rPr lang="en-US" sz="900" dirty="0">
                <a:latin typeface="Courier New" charset="0"/>
              </a:rPr>
              <a:t>   28:  </a:t>
            </a:r>
            <a:r>
              <a:rPr lang="en-US" sz="900" dirty="0" err="1">
                <a:latin typeface="Courier New" charset="0"/>
              </a:rPr>
              <a:t>goto</a:t>
            </a:r>
            <a:r>
              <a:rPr lang="en-US" sz="900" dirty="0">
                <a:latin typeface="Courier New" charset="0"/>
              </a:rPr>
              <a:t>    8</a:t>
            </a:r>
          </a:p>
          <a:p>
            <a:r>
              <a:rPr lang="en-US" sz="900" dirty="0">
                <a:latin typeface="Courier New" charset="0"/>
              </a:rPr>
              <a:t>   31:  return</a:t>
            </a:r>
          </a:p>
          <a:p>
            <a:r>
              <a:rPr lang="en-US" sz="900" dirty="0">
                <a:latin typeface="Courier New" charset="0"/>
              </a:rPr>
              <a:t>}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212725" y="1295400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Java: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873500" y="1536700"/>
            <a:ext cx="1087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Bytecode:</a:t>
            </a:r>
          </a:p>
        </p:txBody>
      </p:sp>
      <p:sp>
        <p:nvSpPr>
          <p:cNvPr id="43016" name="AutoShape 8"/>
          <p:cNvSpPr>
            <a:spLocks noChangeArrowheads="1"/>
          </p:cNvSpPr>
          <p:nvPr/>
        </p:nvSpPr>
        <p:spPr bwMode="auto">
          <a:xfrm flipV="1">
            <a:off x="2574925" y="4086225"/>
            <a:ext cx="814388" cy="866775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535113" y="4235450"/>
            <a:ext cx="884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compile</a:t>
            </a:r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auto">
          <a:xfrm>
            <a:off x="2422525" y="5410200"/>
            <a:ext cx="976313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2438400" y="5932488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interpret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281113" y="5391020"/>
            <a:ext cx="971440" cy="5847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Output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228600" y="6430963"/>
            <a:ext cx="3429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Note: javap -c &lt;classname&gt; will show bytecode.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Processing the Java Language - Compiler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48906" y="2666456"/>
            <a:ext cx="8709123" cy="991144"/>
            <a:chOff x="262100" y="1676400"/>
            <a:chExt cx="10194777" cy="1219869"/>
          </a:xfrm>
        </p:grpSpPr>
        <p:sp>
          <p:nvSpPr>
            <p:cNvPr id="11" name="TextBox 10"/>
            <p:cNvSpPr txBox="1"/>
            <p:nvPr/>
          </p:nvSpPr>
          <p:spPr>
            <a:xfrm>
              <a:off x="1885840" y="2064603"/>
              <a:ext cx="144780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23840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4726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100" y="2176545"/>
              <a:ext cx="790362" cy="719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Java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IR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91439" y="2093602"/>
              <a:ext cx="158212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Semantic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8718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436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7514" y="2039759"/>
              <a:ext cx="1810719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Code</a:t>
              </a:r>
            </a:p>
            <a:p>
              <a:pPr algn="ctr"/>
              <a:r>
                <a:rPr lang="en-US" dirty="0"/>
                <a:t>Generation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590634" y="2115959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239270" y="2211563"/>
              <a:ext cx="1217607" cy="416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Bytecode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Processing the Java Language – </a:t>
            </a:r>
            <a:r>
              <a:rPr lang="en-US" sz="3600" dirty="0" err="1"/>
              <a:t>Bytecode</a:t>
            </a:r>
            <a:r>
              <a:rPr lang="en-US" sz="3600" dirty="0"/>
              <a:t> Interpreter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6840" y="2750403"/>
            <a:ext cx="144780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Syntax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4840" y="28266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28269" y="28266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1917" y="2895600"/>
            <a:ext cx="1222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Bytecode</a:t>
            </a:r>
            <a:br>
              <a:rPr lang="en-US" dirty="0"/>
            </a:br>
            <a:r>
              <a:rPr lang="en-US" dirty="0"/>
              <a:t>File</a:t>
            </a:r>
          </a:p>
          <a:p>
            <a:pPr algn="ctr"/>
            <a:r>
              <a:rPr lang="en-US" dirty="0"/>
              <a:t>(Class File)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23622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440" y="2750403"/>
            <a:ext cx="158212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Semantic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68189" y="28266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99590" y="2837041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Output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&amp; Readings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Chapter 1 </a:t>
            </a:r>
          </a:p>
          <a:p>
            <a:r>
              <a:rPr lang="en-US" dirty="0"/>
              <a:t>Assignment #0: </a:t>
            </a:r>
          </a:p>
          <a:p>
            <a:pPr lvl="1"/>
            <a:r>
              <a:rPr lang="en-US" dirty="0"/>
              <a:t>Download &amp; Read Syllabus </a:t>
            </a:r>
          </a:p>
          <a:p>
            <a:pPr lvl="1"/>
            <a:r>
              <a:rPr lang="en-US" dirty="0"/>
              <a:t>upload a copy into </a:t>
            </a:r>
            <a:r>
              <a:rPr lang="en-US"/>
              <a:t>BrightSpace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8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Online/Interactive Textbook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lutzhamel</a:t>
            </a:r>
            <a:r>
              <a:rPr lang="en-US" dirty="0"/>
              <a:t>/</a:t>
            </a:r>
            <a:r>
              <a:rPr lang="en-US" dirty="0" err="1"/>
              <a:t>plipy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2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Definitions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843337"/>
          </a:xfrm>
        </p:spPr>
        <p:txBody>
          <a:bodyPr/>
          <a:lstStyle/>
          <a:p>
            <a:r>
              <a:rPr lang="en-US"/>
              <a:t>Domain Specific Language (DSL)</a:t>
            </a:r>
          </a:p>
          <a:p>
            <a:pPr lvl="1"/>
            <a:r>
              <a:rPr lang="en-US">
                <a:latin typeface="Helvetica" charset="0"/>
              </a:rPr>
              <a:t>In software development a DSL is a programming language or specification language dedicated to a particular problem domain, a particular problem representation technique, and/or a particular solution technique.</a:t>
            </a:r>
            <a:r>
              <a:rPr lang="en-US" baseline="30000">
                <a:latin typeface="Helvetica" charset="0"/>
              </a:rPr>
              <a:t>‡</a:t>
            </a:r>
            <a:endParaRPr lang="en-US">
              <a:latin typeface="Helvetica" charset="0"/>
            </a:endParaRPr>
          </a:p>
          <a:p>
            <a:pPr lvl="1"/>
            <a:r>
              <a:rPr lang="en-US">
                <a:latin typeface="Helvetica" charset="0"/>
              </a:rPr>
              <a:t>Examples: Html, MSDOS/Linux shell scripts, game engine scripting languages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219200" y="6019800"/>
            <a:ext cx="1198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aseline="30000">
                <a:latin typeface="Helvetica" charset="0"/>
              </a:rPr>
              <a:t>‡</a:t>
            </a:r>
            <a:r>
              <a:rPr lang="en-US"/>
              <a:t> Wikipedia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Definitions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/>
              <a:t>General (Purpose) Programming Language</a:t>
            </a:r>
            <a:r>
              <a:rPr lang="en-US" sz="2600" baseline="30000"/>
              <a:t>‡</a:t>
            </a:r>
            <a:endParaRPr lang="en-US" sz="2600"/>
          </a:p>
          <a:p>
            <a:pPr lvl="1"/>
            <a:r>
              <a:rPr lang="en-US" sz="2200">
                <a:latin typeface="Helvetica" charset="0"/>
              </a:rPr>
              <a:t>A general purpose programming language is a programming language designed to be used for writing software in a wide variety of application domains. </a:t>
            </a:r>
          </a:p>
          <a:p>
            <a:pPr lvl="1"/>
            <a:r>
              <a:rPr lang="en-US" sz="2200">
                <a:latin typeface="Helvetica" charset="0"/>
              </a:rPr>
              <a:t>In many ways a general purpose language only has this status because it does not include language constructs designed to be used within a specific application domain (e.g., a page description language contains constructs intended to make it easier to write programs that control the layout of text and graphics on a page).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219200" y="6019800"/>
            <a:ext cx="1198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aseline="30000">
                <a:latin typeface="Helvetica" charset="0"/>
              </a:rPr>
              <a:t>‡</a:t>
            </a:r>
            <a:r>
              <a:rPr lang="en-US"/>
              <a:t> Wikipedia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Definitions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High-Level Programming Language</a:t>
            </a:r>
          </a:p>
          <a:p>
            <a:pPr lvl="1">
              <a:lnSpc>
                <a:spcPct val="90000"/>
              </a:lnSpc>
            </a:pPr>
            <a:r>
              <a:rPr lang="en-US"/>
              <a:t>A language that supports data abstraction and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structured programming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e.g. class definitions and while-loops, if-then-else statements</a:t>
            </a:r>
          </a:p>
          <a:p>
            <a:pPr>
              <a:lnSpc>
                <a:spcPct val="90000"/>
              </a:lnSpc>
            </a:pPr>
            <a:r>
              <a:rPr lang="en-US"/>
              <a:t>Low-Level Programming Language</a:t>
            </a:r>
          </a:p>
          <a:p>
            <a:pPr lvl="1">
              <a:lnSpc>
                <a:spcPct val="90000"/>
              </a:lnSpc>
            </a:pPr>
            <a:r>
              <a:rPr lang="en-US"/>
              <a:t>A language that does NOT support data abstraction and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structured programming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Most assembly languages and bytecodes fall into this category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Structure of Programming Languages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A programming language is a formal system of symbols that are combined to make up larger structures according to certain rules – </a:t>
            </a:r>
            <a:r>
              <a:rPr lang="en-US" sz="2600" b="1" dirty="0"/>
              <a:t>the Syntax of a Programming Language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The combination of symbols and the larger structures carry information which language processors need to decode.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We will see that the architecture of language processors is geared towards extracting this information by accessing the hierarchy of symbols and structures embedded in programming languages – </a:t>
            </a:r>
            <a:r>
              <a:rPr lang="en-US" sz="2600" b="1" dirty="0"/>
              <a:t>Syntax Analysis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Structure of Programming Languages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600" dirty="0"/>
              <a:t>The hierarchy (low to high):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600" dirty="0"/>
              <a:t>	</a:t>
            </a:r>
            <a:r>
              <a:rPr lang="en-US" sz="1800" dirty="0"/>
              <a:t>symbol (character)</a:t>
            </a:r>
            <a:br>
              <a:rPr lang="en-US" sz="1800" dirty="0"/>
            </a:br>
            <a:r>
              <a:rPr lang="en-US" sz="1800" dirty="0"/>
              <a:t>word (token)</a:t>
            </a:r>
            <a:br>
              <a:rPr lang="en-US" sz="1800" dirty="0"/>
            </a:br>
            <a:r>
              <a:rPr lang="en-US" sz="1800" dirty="0"/>
              <a:t>phrase</a:t>
            </a:r>
            <a:br>
              <a:rPr lang="en-US" sz="1800" dirty="0"/>
            </a:br>
            <a:r>
              <a:rPr lang="en-US" sz="1800" dirty="0"/>
              <a:t>sentence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/>
              <a:t>Symbols are combined to form words, words are combined to form phrases, and phrases are combined to form sentences.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/>
              <a:t>A programming language is a collection of valid sentences; a sentence is valid if the symbols, words, and phrases are combined according to the rules of the language.		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/>
              <a:t>These rules are usually specified using a grammar (more on that later)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/>
              <a:t>	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Structure of Programming Languages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6248400" cy="4905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600"/>
              <a:t>An Example: Function Definition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33400" y="2971800"/>
            <a:ext cx="4876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urier New" charset="0"/>
              </a:rPr>
              <a:t>f</a:t>
            </a:r>
            <a:r>
              <a:rPr lang="en-US">
                <a:latin typeface="Courier New" charset="0"/>
              </a:rPr>
              <a:t>unction </a:t>
            </a:r>
            <a:r>
              <a:rPr lang="en-US">
                <a:solidFill>
                  <a:srgbClr val="FF0000"/>
                </a:solidFill>
                <a:latin typeface="Courier New" charset="0"/>
              </a:rPr>
              <a:t>inc</a:t>
            </a:r>
            <a:r>
              <a:rPr lang="en-US">
                <a:latin typeface="Courier New" charset="0"/>
              </a:rPr>
              <a:t> (int i) { return i + 1; }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685800" y="267811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93725" y="2286000"/>
            <a:ext cx="862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</a:t>
            </a:r>
            <a:endParaRPr lang="en-US" sz="1800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H="1">
            <a:off x="1905000" y="267811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965325" y="2286000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Token</a:t>
            </a:r>
          </a:p>
        </p:txBody>
      </p:sp>
      <p:sp>
        <p:nvSpPr>
          <p:cNvPr id="13323" name="AutoShape 11"/>
          <p:cNvSpPr>
            <a:spLocks/>
          </p:cNvSpPr>
          <p:nvPr/>
        </p:nvSpPr>
        <p:spPr bwMode="auto">
          <a:xfrm rot="16176797">
            <a:off x="4505325" y="3175000"/>
            <a:ext cx="228600" cy="609600"/>
          </a:xfrm>
          <a:prstGeom prst="leftBrace">
            <a:avLst>
              <a:gd name="adj1" fmla="val 36420"/>
              <a:gd name="adj2" fmla="val 4949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vert="eaVert" wrap="none" anchor="ctr"/>
          <a:lstStyle/>
          <a:p>
            <a:pPr algn="ctr"/>
            <a:endParaRPr lang="en-US" sz="2400"/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4346575" y="3581400"/>
            <a:ext cx="579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expr</a:t>
            </a:r>
          </a:p>
        </p:txBody>
      </p:sp>
      <p:sp>
        <p:nvSpPr>
          <p:cNvPr id="13325" name="AutoShape 13"/>
          <p:cNvSpPr>
            <a:spLocks/>
          </p:cNvSpPr>
          <p:nvPr/>
        </p:nvSpPr>
        <p:spPr bwMode="auto">
          <a:xfrm rot="16176797">
            <a:off x="2551113" y="3981450"/>
            <a:ext cx="228600" cy="609600"/>
          </a:xfrm>
          <a:prstGeom prst="leftBrace">
            <a:avLst>
              <a:gd name="adj1" fmla="val 36420"/>
              <a:gd name="adj2" fmla="val 4949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vert="eaVert" wrap="none" anchor="ctr"/>
          <a:lstStyle/>
          <a:p>
            <a:pPr algn="ctr"/>
            <a:endParaRPr lang="en-US" sz="2400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2392363" y="4387850"/>
            <a:ext cx="579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expr</a:t>
            </a:r>
          </a:p>
        </p:txBody>
      </p:sp>
      <p:sp>
        <p:nvSpPr>
          <p:cNvPr id="13327" name="AutoShape 15"/>
          <p:cNvSpPr>
            <a:spLocks/>
          </p:cNvSpPr>
          <p:nvPr/>
        </p:nvSpPr>
        <p:spPr bwMode="auto">
          <a:xfrm rot="16176797">
            <a:off x="4076700" y="3402013"/>
            <a:ext cx="228600" cy="1828800"/>
          </a:xfrm>
          <a:prstGeom prst="leftBrace">
            <a:avLst>
              <a:gd name="adj1" fmla="val 1092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3927475" y="4495800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stmt</a:t>
            </a:r>
          </a:p>
        </p:txBody>
      </p:sp>
      <p:sp>
        <p:nvSpPr>
          <p:cNvPr id="13329" name="AutoShape 17"/>
          <p:cNvSpPr>
            <a:spLocks/>
          </p:cNvSpPr>
          <p:nvPr/>
        </p:nvSpPr>
        <p:spPr bwMode="auto">
          <a:xfrm rot="16176797">
            <a:off x="2705100" y="2797176"/>
            <a:ext cx="452437" cy="4494212"/>
          </a:xfrm>
          <a:prstGeom prst="leftBrace">
            <a:avLst>
              <a:gd name="adj1" fmla="val 13566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2667000" y="5313363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stmt</a:t>
            </a:r>
          </a:p>
        </p:txBody>
      </p:sp>
      <p:sp>
        <p:nvSpPr>
          <p:cNvPr id="13331" name="AutoShape 19"/>
          <p:cNvSpPr>
            <a:spLocks/>
          </p:cNvSpPr>
          <p:nvPr/>
        </p:nvSpPr>
        <p:spPr bwMode="auto">
          <a:xfrm rot="16176797">
            <a:off x="2744788" y="3136900"/>
            <a:ext cx="452437" cy="5027613"/>
          </a:xfrm>
          <a:prstGeom prst="leftBrace">
            <a:avLst>
              <a:gd name="adj1" fmla="val 15176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2438400" y="5943600"/>
            <a:ext cx="1009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sentence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775325" y="2427288"/>
            <a:ext cx="3175000" cy="401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 function definition is a</a:t>
            </a:r>
            <a:br>
              <a:rPr lang="en-US"/>
            </a:br>
            <a:r>
              <a:rPr lang="en-US"/>
              <a:t>  sentence, this sentence is </a:t>
            </a:r>
            <a:br>
              <a:rPr lang="en-US"/>
            </a:br>
            <a:r>
              <a:rPr lang="en-US"/>
              <a:t>  a stmt</a:t>
            </a:r>
          </a:p>
          <a:p>
            <a:pPr>
              <a:buFontTx/>
              <a:buChar char="•"/>
            </a:pPr>
            <a:r>
              <a:rPr lang="en-US"/>
              <a:t> the stmt is composed of two</a:t>
            </a:r>
            <a:br>
              <a:rPr lang="en-US"/>
            </a:br>
            <a:r>
              <a:rPr lang="en-US"/>
              <a:t>  tokens (function, inc), an expr, </a:t>
            </a:r>
            <a:br>
              <a:rPr lang="en-US"/>
            </a:br>
            <a:r>
              <a:rPr lang="en-US"/>
              <a:t>  and a stmt</a:t>
            </a:r>
          </a:p>
          <a:p>
            <a:pPr>
              <a:buFontTx/>
              <a:buChar char="•"/>
            </a:pPr>
            <a:r>
              <a:rPr lang="en-US"/>
              <a:t> the expr is composed of four</a:t>
            </a:r>
            <a:br>
              <a:rPr lang="en-US"/>
            </a:br>
            <a:r>
              <a:rPr lang="en-US"/>
              <a:t>  tokens: (,),int,i </a:t>
            </a:r>
          </a:p>
          <a:p>
            <a:pPr>
              <a:buFontTx/>
              <a:buChar char="•"/>
            </a:pPr>
            <a:r>
              <a:rPr lang="en-US"/>
              <a:t>the stmt is composed of a token</a:t>
            </a:r>
            <a:br>
              <a:rPr lang="en-US"/>
            </a:br>
            <a:r>
              <a:rPr lang="en-US"/>
              <a:t>  (return) and an expr</a:t>
            </a:r>
          </a:p>
          <a:p>
            <a:pPr>
              <a:buFontTx/>
              <a:buChar char="•"/>
            </a:pPr>
            <a:r>
              <a:rPr lang="en-US"/>
              <a:t> the expr is composed of three</a:t>
            </a:r>
            <a:br>
              <a:rPr lang="en-US"/>
            </a:br>
            <a:r>
              <a:rPr lang="en-US"/>
              <a:t>  tokens: I, +, 1 </a:t>
            </a:r>
            <a:br>
              <a:rPr lang="en-US"/>
            </a:br>
            <a:br>
              <a:rPr lang="en-US"/>
            </a:br>
            <a:r>
              <a:rPr lang="en-US">
                <a:sym typeface="Wingdings 2" charset="0"/>
              </a:rPr>
              <a:t> Language processors are built</a:t>
            </a:r>
            <a:br>
              <a:rPr lang="en-US">
                <a:sym typeface="Wingdings 2" charset="0"/>
              </a:rPr>
            </a:br>
            <a:r>
              <a:rPr lang="en-US">
                <a:sym typeface="Wingdings 2" charset="0"/>
              </a:rPr>
              <a:t>    to extract this kind of hierarchy</a:t>
            </a:r>
            <a:br>
              <a:rPr lang="en-US">
                <a:sym typeface="Wingdings 2" charset="0"/>
              </a:rPr>
            </a:br>
            <a:r>
              <a:rPr lang="en-US">
                <a:sym typeface="Wingdings 2" charset="0"/>
              </a:rPr>
              <a:t>    and process it.</a:t>
            </a:r>
            <a:endParaRPr lang="en-US"/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288925" y="6438900"/>
            <a:ext cx="40973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Note: the structure of a language is also called the </a:t>
            </a:r>
            <a:r>
              <a:rPr lang="en-US" sz="1200" u="sng"/>
              <a:t>syntax</a:t>
            </a:r>
            <a:r>
              <a:rPr lang="en-US" sz="120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0200" y="4385846"/>
            <a:ext cx="686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4374760"/>
            <a:ext cx="686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0" y="3581400"/>
            <a:ext cx="686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990600" y="3581400"/>
            <a:ext cx="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1828800" y="3581400"/>
            <a:ext cx="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3733800" y="3352800"/>
            <a:ext cx="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2004:Templates:Presentations:Designs:Network</Template>
  <TotalTime>32721</TotalTime>
  <Words>1993</Words>
  <Application>Microsoft Macintosh PowerPoint</Application>
  <PresentationFormat>On-screen Show (4:3)</PresentationFormat>
  <Paragraphs>299</Paragraphs>
  <Slides>28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Courier New</vt:lpstr>
      <vt:lpstr>Helvetica</vt:lpstr>
      <vt:lpstr>Times New Roman</vt:lpstr>
      <vt:lpstr>Wingdings</vt:lpstr>
      <vt:lpstr>Network</vt:lpstr>
      <vt:lpstr>CSC402 Programming Language Implementation</vt:lpstr>
      <vt:lpstr>Course Objectives</vt:lpstr>
      <vt:lpstr>Textbook</vt:lpstr>
      <vt:lpstr>Some Definitions</vt:lpstr>
      <vt:lpstr>Some Definitions</vt:lpstr>
      <vt:lpstr>Some Definitions</vt:lpstr>
      <vt:lpstr>The Structure of Programming Languages</vt:lpstr>
      <vt:lpstr>The Structure of Programming Languages</vt:lpstr>
      <vt:lpstr>The Structure of Programming Languages</vt:lpstr>
      <vt:lpstr>The Structure of Programming Languages</vt:lpstr>
      <vt:lpstr>The Behavior of Programming Languages</vt:lpstr>
      <vt:lpstr>The Behavior of Programming Languages</vt:lpstr>
      <vt:lpstr>The Behavior of Programming Languages</vt:lpstr>
      <vt:lpstr>Building Blocks of Language Processors</vt:lpstr>
      <vt:lpstr>Syntax Analysis</vt:lpstr>
      <vt:lpstr>Semantic Analysis</vt:lpstr>
      <vt:lpstr>Code Generation</vt:lpstr>
      <vt:lpstr>The Structure of Language Processors</vt:lpstr>
      <vt:lpstr>The Reader</vt:lpstr>
      <vt:lpstr>The Generator</vt:lpstr>
      <vt:lpstr>The Interpreter</vt:lpstr>
      <vt:lpstr>The Translator</vt:lpstr>
      <vt:lpstr>The Simple Translator</vt:lpstr>
      <vt:lpstr>Example: Processing the Java Language</vt:lpstr>
      <vt:lpstr>Example: Processing the Java Language</vt:lpstr>
      <vt:lpstr>Example: Processing the Java Language - Compiler</vt:lpstr>
      <vt:lpstr>Example: Processing the Java Language – Bytecode Interpreter</vt:lpstr>
      <vt:lpstr>Assignments &amp; Readings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CSC402 Programming Language Implementation</dc:title>
  <dc:creator>Lutz</dc:creator>
  <cp:lastModifiedBy>Lutz Hamel</cp:lastModifiedBy>
  <cp:revision>67</cp:revision>
  <cp:lastPrinted>2017-09-05T18:48:56Z</cp:lastPrinted>
  <dcterms:created xsi:type="dcterms:W3CDTF">2011-08-28T15:15:28Z</dcterms:created>
  <dcterms:modified xsi:type="dcterms:W3CDTF">2020-09-11T14:00:13Z</dcterms:modified>
</cp:coreProperties>
</file>