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262" r:id="rId2"/>
    <p:sldId id="261" r:id="rId3"/>
    <p:sldId id="303" r:id="rId4"/>
    <p:sldId id="268" r:id="rId5"/>
    <p:sldId id="302" r:id="rId6"/>
    <p:sldId id="306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91088"/>
  </p:normalViewPr>
  <p:slideViewPr>
    <p:cSldViewPr>
      <p:cViewPr varScale="1">
        <p:scale>
          <a:sx n="104" d="100"/>
          <a:sy n="104" d="100"/>
        </p:scale>
        <p:origin x="1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grammars.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dirty="0"/>
              <a:t>The output of a lexer is usually given in terms of </a:t>
            </a:r>
            <a:r>
              <a:rPr lang="en-US" sz="2200" u="sng" dirty="0"/>
              <a:t>tokens</a:t>
            </a:r>
            <a:r>
              <a:rPr lang="en-US" sz="2200" dirty="0"/>
              <a:t>.</a:t>
            </a:r>
            <a:endParaRPr lang="en-US" sz="2200" u="sng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E2DB1-3AC4-5F48-9686-C9E0058AD770}"/>
              </a:ext>
            </a:extLst>
          </p:cNvPr>
          <p:cNvSpPr txBox="1"/>
          <p:nvPr/>
        </p:nvSpPr>
        <p:spPr>
          <a:xfrm>
            <a:off x="4686300" y="628650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Read Chap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E1B-11D8-5143-A495-2C4BD5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9D7-DCAE-334E-9C0F-C58206F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regular expression [A-Z] represents a single character between A and Z. Similarly for [a-z] and [0-9]. </a:t>
            </a:r>
          </a:p>
          <a:p>
            <a:r>
              <a:rPr lang="en-US" dirty="0"/>
              <a:t>The special characters \n, \t, and \r are also regular expressions representing the newline character, the TAB character, and the carriage return character, respectively. </a:t>
            </a:r>
          </a:p>
          <a:p>
            <a:r>
              <a:rPr lang="en-US" dirty="0"/>
              <a:t>The dot operator . is a regular expression that represents any single printable character. Most importantly, it does not represent the newline character \n. </a:t>
            </a:r>
          </a:p>
          <a:p>
            <a:r>
              <a:rPr lang="en-US" dirty="0"/>
              <a:t>The ˆ operator computes the complement of a set. For example, if we have the regular expression [</a:t>
            </a:r>
            <a:r>
              <a:rPr lang="en-US" dirty="0" err="1"/>
              <a:t>abc</a:t>
            </a:r>
            <a:r>
              <a:rPr lang="en-US" dirty="0"/>
              <a:t>] matching either </a:t>
            </a:r>
            <a:r>
              <a:rPr lang="en-US" dirty="0" err="1"/>
              <a:t>a,b</a:t>
            </a:r>
            <a:r>
              <a:rPr lang="en-US" dirty="0"/>
              <a:t> or c, then the complement [ˆ</a:t>
            </a:r>
            <a:r>
              <a:rPr lang="en-US" dirty="0" err="1"/>
              <a:t>abc</a:t>
            </a:r>
            <a:r>
              <a:rPr lang="en-US" dirty="0"/>
              <a:t>] will match any character other than a, b, or c. This is useful in conjunction with character classes. For example, the regular expression [A-Z][ˆA-Z] specifies a word structure that starts with a capital letter followed by a single character that is not a capital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8F0-4347-064E-BE07-7C88EBC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247-C3C4-CB4D-972D-75DDF53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the techniques of building top-down parser we have looked at so far apply to parsers that use </a:t>
            </a:r>
            <a:r>
              <a:rPr lang="en-US" dirty="0" err="1"/>
              <a:t>lexers</a:t>
            </a:r>
            <a:r>
              <a:rPr lang="en-US" dirty="0"/>
              <a:t>!</a:t>
            </a:r>
          </a:p>
          <a:p>
            <a:r>
              <a:rPr lang="en-US" dirty="0"/>
              <a:t>Instead of using lookahead symbol we will now use </a:t>
            </a:r>
            <a:r>
              <a:rPr lang="en-US" u="sng" dirty="0"/>
              <a:t>lookahead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D6F-3C58-524D-B911-F9D9C99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F2C5-D016-984F-AC8C-3B97DB5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our calc language again</a:t>
            </a:r>
          </a:p>
          <a:p>
            <a:r>
              <a:rPr lang="en-US" dirty="0"/>
              <a:t>We compute the lookahead sets in terms of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086E-6434-3F47-A1CB-6554AF5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5" y="3657600"/>
            <a:ext cx="8229600" cy="2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47A-9B1B-F14B-A5AD-C96C5E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E2A6-AEA0-F148-B900-BF82F6C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1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it is straightforward to build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94405-E4BE-EF4B-A058-4D5EA31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0953"/>
            <a:ext cx="5918200" cy="97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F021-23A0-0341-9E65-B07EBBCE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" y="4786596"/>
            <a:ext cx="5272414" cy="1919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C847-6634-784B-994C-B6835EF5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819400"/>
            <a:ext cx="5334000" cy="353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FBE-B1DB-7141-B94E-1963C59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7E1B-9E74-344F-8A31-8E1353ED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/>
              <a:t>Top-level 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3C2A-B4D0-4340-8C58-2E6244C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0025"/>
            <a:ext cx="6654800" cy="323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EE-A20C-E745-B09A-B6462D6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38-7B98-884B-81DC-A5D5B0DA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42BF-CE82-7E4E-A66F-EBDB0CF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3652381" cy="1177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0AE7A-A7E8-A44F-B5F9-52430043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90" y="3355491"/>
            <a:ext cx="3962400" cy="116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B77C7-5099-BB4F-881F-10580C0F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62400" cy="106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C18-6F57-B748-AC2B-EA3E7D25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7AAB-2343-704C-B6C4-1D20D027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#1 -- Please </a:t>
            </a:r>
            <a:r>
              <a:rPr lang="en-US" dirty="0"/>
              <a:t>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515-1BFF-2048-B981-7B10F299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1C645-57C6-9E4B-AF57-DA0277DF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70889"/>
            <a:ext cx="7696200" cy="23600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language allows us to write expression like,</a:t>
            </a:r>
          </a:p>
          <a:p>
            <a:pPr lvl="1"/>
            <a:r>
              <a:rPr lang="en-US" dirty="0"/>
              <a:t>125</a:t>
            </a:r>
          </a:p>
          <a:p>
            <a:pPr lvl="1"/>
            <a:r>
              <a:rPr lang="en-US" dirty="0"/>
              <a:t>+ 36 14</a:t>
            </a:r>
          </a:p>
          <a:p>
            <a:pPr lvl="1"/>
            <a:r>
              <a:rPr lang="en-US" dirty="0"/>
              <a:t>(+ 1 2 3)</a:t>
            </a:r>
          </a:p>
          <a:p>
            <a:pPr lvl="1"/>
            <a:r>
              <a:rPr lang="en-US" dirty="0"/>
              <a:t>Note that actual values and op names are now encoded as </a:t>
            </a:r>
            <a:r>
              <a:rPr lang="en-US" u="sng" dirty="0"/>
              <a:t>tokens</a:t>
            </a:r>
            <a:r>
              <a:rPr lang="en-US" dirty="0"/>
              <a:t> in the grammar, e.g. NUM, PLUS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07EDE-F0D7-0844-8607-DA9F0DC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472"/>
            <a:ext cx="7543800" cy="21405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F54-0031-C34D-9935-62806887DA91}"/>
              </a:ext>
            </a:extLst>
          </p:cNvPr>
          <p:cNvCxnSpPr>
            <a:cxnSpLocks/>
          </p:cNvCxnSpPr>
          <p:nvPr/>
        </p:nvCxnSpPr>
        <p:spPr bwMode="auto">
          <a:xfrm>
            <a:off x="1524000" y="16764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E85870-1CFA-3940-B1CC-27935DF34DAA}"/>
              </a:ext>
            </a:extLst>
          </p:cNvPr>
          <p:cNvSpPr txBox="1"/>
          <p:nvPr/>
        </p:nvSpPr>
        <p:spPr>
          <a:xfrm>
            <a:off x="540638" y="1371600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EBNF notation stating that exp can appear zero or more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B27E1-554F-A741-B1DC-072258F6A609}"/>
              </a:ext>
            </a:extLst>
          </p:cNvPr>
          <p:cNvSpPr txBox="1"/>
          <p:nvPr/>
        </p:nvSpPr>
        <p:spPr>
          <a:xfrm>
            <a:off x="4229100" y="2309505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Tokens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A87614-60AB-3D41-A2E6-EB15577AD1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600" y="2463393"/>
            <a:ext cx="2362200" cy="63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C83C2-4B6E-274D-A6F6-51D4BBE5B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4800" y="2617282"/>
            <a:ext cx="190500" cy="15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350F21-B0BD-A148-A5EA-CDEA38B893BF}"/>
              </a:ext>
            </a:extLst>
          </p:cNvPr>
          <p:cNvSpPr txBox="1"/>
          <p:nvPr/>
        </p:nvSpPr>
        <p:spPr>
          <a:xfrm>
            <a:off x="2933700" y="3119996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Tokens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42E21-4CFB-2C44-9ABB-67C44F2A2C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81200" y="2994882"/>
            <a:ext cx="952500" cy="216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C68DE5-C09D-E446-9DD6-65A29A0283D8}"/>
              </a:ext>
            </a:extLst>
          </p:cNvPr>
          <p:cNvCxnSpPr/>
          <p:nvPr/>
        </p:nvCxnSpPr>
        <p:spPr bwMode="auto">
          <a:xfrm flipH="1">
            <a:off x="1828800" y="3273884"/>
            <a:ext cx="1104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Calc we have </a:t>
            </a:r>
          </a:p>
          <a:p>
            <a:pPr lvl="1"/>
            <a:r>
              <a:rPr lang="en-US" dirty="0"/>
              <a:t>a token type PLUS with a token value of ‘+’</a:t>
            </a:r>
          </a:p>
          <a:p>
            <a:pPr lvl="1"/>
            <a:r>
              <a:rPr lang="en-US" dirty="0"/>
              <a:t>a token type NUM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2DB-900F-2846-9205-1EF7F43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Syntactic Analysis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693E-2AA6-7C4E-9687-EDF15CB5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36800"/>
            <a:ext cx="633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7A3-B3A5-484B-B33D-3093548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163-A3B0-9243-9D2E-B18B8B3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includes the tokenizer and implements a token stream with the following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2DF3-C9BD-5943-80A2-1535F64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535049"/>
            <a:ext cx="7181850" cy="2137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9AFA1-EC16-C74D-983E-58FF94516E30}"/>
              </a:ext>
            </a:extLst>
          </p:cNvPr>
          <p:cNvSpPr txBox="1"/>
          <p:nvPr/>
        </p:nvSpPr>
        <p:spPr>
          <a:xfrm>
            <a:off x="1651000" y="6159500"/>
            <a:ext cx="5093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Note: same interface as our earlier </a:t>
            </a:r>
            <a:r>
              <a:rPr lang="en-US" dirty="0" err="1">
                <a:latin typeface="+mn-lt"/>
              </a:rPr>
              <a:t>InputStream</a:t>
            </a:r>
            <a:r>
              <a:rPr lang="en-US" dirty="0">
                <a:latin typeface="+mn-lt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806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4BA-A315-1D4F-BFA1-AAD5350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90DA1-4D67-424A-AB11-F868760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2201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BF847-56F8-7A4A-8468-40A19C3A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96941"/>
            <a:ext cx="4514850" cy="272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BECC-1CB8-8A4D-B564-3642018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CDB2-5A7E-5547-8412-10AAF02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014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our </a:t>
            </a:r>
            <a:r>
              <a:rPr lang="en-US" dirty="0" err="1"/>
              <a:t>calc_lexer.py</a:t>
            </a:r>
            <a:r>
              <a:rPr lang="en-US" dirty="0"/>
              <a:t> file all we need to do is to define the token types and values</a:t>
            </a:r>
          </a:p>
          <a:p>
            <a:r>
              <a:rPr lang="en-US" dirty="0"/>
              <a:t>The rest of the code is boiler plate implementing the tokenizer and </a:t>
            </a:r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We use regular expression to specify the token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71FA-B52B-534D-AEDF-5381021E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62400"/>
            <a:ext cx="39878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523-7B56-0345-87D7-B5D8E3F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76E-D79C-B642-AAC3-539A810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Each letter A through Z and a through z is a regular expression. </a:t>
            </a:r>
          </a:p>
          <a:p>
            <a:r>
              <a:rPr lang="en-US" dirty="0"/>
              <a:t>Each number 0 through 9 is a regular expression. </a:t>
            </a:r>
          </a:p>
          <a:p>
            <a:r>
              <a:rPr lang="en-US" dirty="0"/>
              <a:t>Each printable character \(, \), -, \+, etc. is a regular expression. </a:t>
            </a:r>
          </a:p>
          <a:p>
            <a:r>
              <a:rPr lang="en-US" dirty="0"/>
              <a:t>If A and B are regular expressions then AB is also a regular expression and represents the concatenation of the two regular expressions. </a:t>
            </a:r>
          </a:p>
          <a:p>
            <a:r>
              <a:rPr lang="en-US" dirty="0"/>
              <a:t>If A is a regular expression then ( A ) is also a regular expression. Parentheses allow us to group regular expressions. Just as in grammars, the use of escaped parentheses in regular expressions is very important because the regular expression ( A ) is different from the regular expression \(A\). The former is the grouping of regular expression A and the latter is the concatenation of the three regular expressions. </a:t>
            </a:r>
          </a:p>
          <a:p>
            <a:r>
              <a:rPr lang="en-US" dirty="0"/>
              <a:t>If A and B are regular expressions then A | B is also a regular expression and represents the choice between regular expression A and regular expression B. </a:t>
            </a:r>
          </a:p>
          <a:p>
            <a:r>
              <a:rPr lang="en-US" dirty="0"/>
              <a:t>If A is a regular expression then A? is also a regular expression and specifies the regular expression A as optional. </a:t>
            </a:r>
          </a:p>
          <a:p>
            <a:r>
              <a:rPr lang="en-US" dirty="0"/>
              <a:t>If A is a regular expression then A* is also a regular expression and specifies that the regular expression A can appear zero or more times. We use the same operator in the EBNF notation for grammars. </a:t>
            </a:r>
          </a:p>
          <a:p>
            <a:r>
              <a:rPr lang="en-US" dirty="0"/>
              <a:t>If A is a regular expression then A+ is also a regular expression and specifies that the regular expression A can appear one or more times. You can think of A+ as a shorthand for AA*.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3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31820</TotalTime>
  <Words>887</Words>
  <Application>Microsoft Macintosh PowerPoint</Application>
  <PresentationFormat>On-screen Show (4:3)</PresentationFormat>
  <Paragraphs>77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The Calc Language</vt:lpstr>
      <vt:lpstr>Tokens</vt:lpstr>
      <vt:lpstr>The Syntactic Analysis Phase</vt:lpstr>
      <vt:lpstr>The Lexer</vt:lpstr>
      <vt:lpstr>Calc Tokens</vt:lpstr>
      <vt:lpstr>Specifying Tokens</vt:lpstr>
      <vt:lpstr>Regular Expressions</vt:lpstr>
      <vt:lpstr>Regular Expression</vt:lpstr>
      <vt:lpstr>Parsing with Lexers</vt:lpstr>
      <vt:lpstr>Parsing with Lexers</vt:lpstr>
      <vt:lpstr>Parsing with Lexers</vt:lpstr>
      <vt:lpstr>Parsing with Lexers</vt:lpstr>
      <vt:lpstr>Parsing with Lexers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71</cp:revision>
  <cp:lastPrinted>2017-09-26T22:22:43Z</cp:lastPrinted>
  <dcterms:created xsi:type="dcterms:W3CDTF">2011-09-12T09:45:53Z</dcterms:created>
  <dcterms:modified xsi:type="dcterms:W3CDTF">2024-09-18T12:20:24Z</dcterms:modified>
</cp:coreProperties>
</file>