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4"/>
  </p:notesMasterIdLst>
  <p:sldIdLst>
    <p:sldId id="256" r:id="rId2"/>
    <p:sldId id="257" r:id="rId3"/>
    <p:sldId id="279" r:id="rId4"/>
    <p:sldId id="280" r:id="rId5"/>
    <p:sldId id="258" r:id="rId6"/>
    <p:sldId id="259" r:id="rId7"/>
    <p:sldId id="260" r:id="rId8"/>
    <p:sldId id="261" r:id="rId9"/>
    <p:sldId id="277" r:id="rId10"/>
    <p:sldId id="276" r:id="rId11"/>
    <p:sldId id="262" r:id="rId12"/>
    <p:sldId id="263" r:id="rId13"/>
    <p:sldId id="264" r:id="rId14"/>
    <p:sldId id="266" r:id="rId15"/>
    <p:sldId id="267" r:id="rId16"/>
    <p:sldId id="268" r:id="rId17"/>
    <p:sldId id="274" r:id="rId18"/>
    <p:sldId id="281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91053"/>
  </p:normalViewPr>
  <p:slideViewPr>
    <p:cSldViewPr>
      <p:cViewPr>
        <p:scale>
          <a:sx n="125" d="100"/>
          <a:sy n="125" d="100"/>
        </p:scale>
        <p:origin x="896" y="-1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2D08A1-D3FD-6E41-B800-28A748222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8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EB9B3-657A-6144-9694-0B83BF1487D5}" type="slidenum">
              <a:rPr lang="en-US"/>
              <a:pPr/>
              <a:t>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A9F1A-9F3C-0949-B614-40208187B07A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89CA-EBAC-9549-9106-57F09BA83D9B}" type="slidenum">
              <a:rPr lang="en-US"/>
              <a:pPr/>
              <a:t>15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CA2C3-9976-234F-B79E-330912E2FBAE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F14A2-880A-BE48-97EC-A79266E1F0F6}" type="slidenum">
              <a:rPr lang="en-US"/>
              <a:pPr/>
              <a:t>21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2A420-A8EB-2B4E-B6BB-3124CB7235B6}" type="slidenum">
              <a:rPr lang="en-US"/>
              <a:pPr/>
              <a:t>22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1A252-56D5-3649-804A-020C112B5B61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7C594-8F70-A24F-8E84-C801784DA05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D3E7-64E0-D741-BA56-3E6226EB5D85}" type="slidenum">
              <a:rPr lang="en-US"/>
              <a:pPr/>
              <a:t>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D06C13-8D8B-EC4E-A266-2421DEFF9AA5}" type="slidenum">
              <a:rPr lang="en-US"/>
              <a:pPr/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5662E-927B-C14D-81CD-B4E2BB8C1B61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7907-F6CB-4745-9B75-97E6BB78B854}" type="slidenum">
              <a:rPr lang="en-US"/>
              <a:pPr/>
              <a:t>11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90BAA-830F-9946-B9BC-AA34A9F77551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1A524-2451-CC44-8BFD-45F8B7B6F32E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026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29063C3-3363-A346-BD3D-CACC361E25B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1032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1033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34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035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036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037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038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039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040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041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042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043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1044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1045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1046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1047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1048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1049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1050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1051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1052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1053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1054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1055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1056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1057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1058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1059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1060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061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1062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1063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6" name="Line 1064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826D0-C119-7147-89A3-AC214A4EF6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38937-E31D-964B-9058-E668423D24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76EAE-6655-8942-A242-58FA9CAA45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7780D-01F7-3E48-A4B0-24A3326FC1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E7F20-0557-8E4E-B8BF-79E157881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6D19E-3CDE-5046-A33B-425037B903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B9A3B-BD09-F94D-ACFA-B225418C88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D7148-366D-1D44-93E0-74C8B74F9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B5BBC-C659-E44B-B22C-5D411A7C58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E8984-E165-F94A-9CBB-2C8C2E244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31B24C00-D917-134D-95B3-726FF678103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&amp; Symbol Table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Most modern programming languages have some notion of scope.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Scope defines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lifetime</a:t>
            </a:r>
            <a:r>
              <a:rPr lang="ja-JP" altLang="en-US" sz="2600" dirty="0">
                <a:latin typeface="Arial"/>
              </a:rPr>
              <a:t>”</a:t>
            </a:r>
            <a:r>
              <a:rPr lang="en-US" sz="2600" dirty="0"/>
              <a:t> of a program symbol. 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If a symbol is no longer accessible then we say that it is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out of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The simplest scope is the </a:t>
            </a:r>
            <a:r>
              <a:rPr lang="ja-JP" altLang="en-US" sz="2600" dirty="0">
                <a:latin typeface="Arial"/>
              </a:rPr>
              <a:t>“</a:t>
            </a:r>
            <a:r>
              <a:rPr lang="en-US" sz="2600" dirty="0"/>
              <a:t>block scope.</a:t>
            </a:r>
            <a:r>
              <a:rPr lang="ja-JP" altLang="en-US" sz="2600" dirty="0">
                <a:latin typeface="Arial"/>
              </a:rPr>
              <a:t>”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With scope we need a notion of variable declaration which allows us to assert in which scope the variable is visible or accessible.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Design:</a:t>
            </a:r>
          </a:p>
          <a:p>
            <a:pPr lvl="1"/>
            <a:r>
              <a:rPr lang="en-US" dirty="0"/>
              <a:t>we have a class </a:t>
            </a:r>
            <a:r>
              <a:rPr lang="en-US" dirty="0" err="1">
                <a:solidFill>
                  <a:srgbClr val="FF0000"/>
                </a:solidFill>
              </a:rPr>
              <a:t>SymTab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that:</a:t>
            </a:r>
          </a:p>
          <a:p>
            <a:pPr lvl="2"/>
            <a:r>
              <a:rPr lang="en-US" dirty="0"/>
              <a:t>Holds a stack of scopes </a:t>
            </a:r>
          </a:p>
          <a:p>
            <a:pPr lvl="3"/>
            <a:r>
              <a:rPr lang="en-US" dirty="0" err="1"/>
              <a:t>scoped_symtab</a:t>
            </a:r>
            <a:endParaRPr lang="en-US" dirty="0"/>
          </a:p>
          <a:p>
            <a:pPr lvl="2"/>
            <a:r>
              <a:rPr lang="en-US" dirty="0"/>
              <a:t>Defines the interface to the symbol table</a:t>
            </a:r>
          </a:p>
          <a:p>
            <a:pPr lvl="3"/>
            <a:r>
              <a:rPr lang="en-US" dirty="0" err="1"/>
              <a:t>push_scope</a:t>
            </a:r>
            <a:r>
              <a:rPr lang="en-US" dirty="0"/>
              <a:t>, </a:t>
            </a:r>
            <a:r>
              <a:rPr lang="en-US" dirty="0" err="1"/>
              <a:t>pop_scope</a:t>
            </a:r>
            <a:r>
              <a:rPr lang="en-US" dirty="0"/>
              <a:t>, </a:t>
            </a:r>
            <a:r>
              <a:rPr lang="en-US" dirty="0" err="1"/>
              <a:t>declare_sym</a:t>
            </a:r>
            <a:r>
              <a:rPr lang="en-US" dirty="0"/>
              <a:t>, </a:t>
            </a:r>
            <a:r>
              <a:rPr lang="en-US" i="1" dirty="0" err="1"/>
              <a:t>etc</a:t>
            </a:r>
            <a:endParaRPr lang="en-US" dirty="0"/>
          </a:p>
          <a:p>
            <a:pPr lvl="1"/>
            <a:r>
              <a:rPr lang="en-US" dirty="0"/>
              <a:t>By default, </a:t>
            </a:r>
            <a:r>
              <a:rPr lang="en-US" dirty="0" err="1"/>
              <a:t>SymTab</a:t>
            </a:r>
            <a:r>
              <a:rPr lang="en-US" dirty="0"/>
              <a:t> is initialized with a single scope on the stack – </a:t>
            </a:r>
            <a:r>
              <a:rPr lang="en-US" i="1" dirty="0"/>
              <a:t>the global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9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23" name="AutoShape 7"/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057900" y="2286000"/>
            <a:ext cx="1878013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x;</a:t>
            </a:r>
          </a:p>
          <a:p>
            <a:r>
              <a:rPr lang="en-US" sz="1400"/>
              <a:t>get x;</a:t>
            </a:r>
          </a:p>
          <a:p>
            <a:r>
              <a:rPr lang="en-US" sz="1400"/>
              <a:t>If (0 &lt;= x)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i = x;</a:t>
            </a:r>
          </a:p>
          <a:p>
            <a:r>
              <a:rPr lang="en-US" sz="1400"/>
              <a:t>      put i;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else 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 declare j = -1 * x;</a:t>
            </a:r>
          </a:p>
          <a:p>
            <a:r>
              <a:rPr lang="en-US" sz="1400"/>
              <a:t>       put j;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  <p:grpSp>
        <p:nvGrpSpPr>
          <p:cNvPr id="10264" name="Group 24"/>
          <p:cNvGrpSpPr>
            <a:grpSpLocks/>
          </p:cNvGrpSpPr>
          <p:nvPr/>
        </p:nvGrpSpPr>
        <p:grpSpPr bwMode="auto">
          <a:xfrm>
            <a:off x="381000" y="1905000"/>
            <a:ext cx="4724400" cy="4508500"/>
            <a:chOff x="240" y="1200"/>
            <a:chExt cx="2976" cy="2840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2" y="1592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42" y="2888"/>
              <a:ext cx="1152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267" name="AutoShape 27"/>
            <p:cNvCxnSpPr>
              <a:cxnSpLocks noChangeShapeType="1"/>
              <a:stCxn id="10266" idx="0"/>
              <a:endCxn id="10265" idx="2"/>
            </p:cNvCxnSpPr>
            <p:nvPr/>
          </p:nvCxnSpPr>
          <p:spPr bwMode="auto">
            <a:xfrm flipV="1">
              <a:off x="1018" y="2456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480" y="1392"/>
              <a:ext cx="5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Global Scope</a:t>
              </a:r>
            </a:p>
          </p:txBody>
        </p:sp>
        <p:sp>
          <p:nvSpPr>
            <p:cNvPr id="10269" name="Text Box 29"/>
            <p:cNvSpPr txBox="1">
              <a:spLocks noChangeArrowheads="1"/>
            </p:cNvSpPr>
            <p:nvPr/>
          </p:nvSpPr>
          <p:spPr bwMode="auto">
            <a:xfrm>
              <a:off x="432" y="2736"/>
              <a:ext cx="5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Local Scope </a:t>
              </a:r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160" y="1632"/>
              <a:ext cx="914" cy="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Current Scope Pointer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40" y="1352"/>
              <a:ext cx="2976" cy="26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78" y="1200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Symbol Table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82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39751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0" name="AutoShape 6"/>
          <p:cNvCxnSpPr>
            <a:cxnSpLocks noChangeShapeType="1"/>
            <a:stCxn id="11269" idx="0"/>
            <a:endCxn id="11268" idx="2"/>
          </p:cNvCxnSpPr>
          <p:nvPr/>
        </p:nvCxnSpPr>
        <p:spPr bwMode="auto">
          <a:xfrm flipV="1">
            <a:off x="1616075" y="3352800"/>
            <a:ext cx="0" cy="62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85800" y="37338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096000" y="22098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701675" y="5422900"/>
            <a:ext cx="18288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85800" y="5181600"/>
            <a:ext cx="919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Local Scope </a:t>
            </a:r>
          </a:p>
        </p:txBody>
      </p:sp>
      <p:cxnSp>
        <p:nvCxnSpPr>
          <p:cNvPr id="11281" name="AutoShape 17"/>
          <p:cNvCxnSpPr>
            <a:cxnSpLocks noChangeShapeType="1"/>
            <a:stCxn id="11277" idx="0"/>
            <a:endCxn id="11269" idx="2"/>
          </p:cNvCxnSpPr>
          <p:nvPr/>
        </p:nvCxnSpPr>
        <p:spPr bwMode="auto">
          <a:xfrm flipV="1">
            <a:off x="1616075" y="4876800"/>
            <a:ext cx="0" cy="546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76356" y="306080"/>
            <a:ext cx="5724644" cy="61709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CURR_SCOPE 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__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__(self):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global scope dictionary must always be present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[{}]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push_scope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push a new dictionary onto the stack - stack grows to the left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self.scoped_symtab.insert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(CURR_SCOPE,{})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pop_scope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pop the left most dictionary off the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 == </a:t>
            </a:r>
            <a:r>
              <a:rPr lang="en-US" dirty="0">
                <a:solidFill>
                  <a:srgbClr val="1C00CF"/>
                </a:solidFill>
                <a:latin typeface="Menlo-Regular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"cannot pop the global scope"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: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self.scoped_symtab.pop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(CURR_SCOPE)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Helvetica" charset="0"/>
              </a:rPr>
              <a:t>                 </a:t>
            </a:r>
            <a:r>
              <a:rPr lang="mr-IN" sz="1050" dirty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return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sz="1050" dirty="0">
                <a:solidFill>
                  <a:prstClr val="black"/>
                </a:solidFill>
                <a:latin typeface="Helvetica" charset="0"/>
              </a:rPr>
              <a:t>                 </a:t>
            </a:r>
            <a:r>
              <a:rPr lang="mr-IN" sz="1050" dirty="0">
                <a:solidFill>
                  <a:prstClr val="black"/>
                </a:solidFill>
                <a:latin typeface="Helvetica" charset="0"/>
              </a:rPr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mr-IN" dirty="0">
                <a:solidFill>
                  <a:srgbClr val="007400"/>
                </a:solidFill>
                <a:latin typeface="Menlo-Regular" charset="0"/>
              </a:rPr>
              <a:t>#-------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find the first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occurence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of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in the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symtab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stack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and update the associated value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/>
              <a:t>                 </a:t>
            </a:r>
            <a:r>
              <a:rPr lang="mr-IN" dirty="0"/>
              <a:t>…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6871" y="1990165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cuppa2_symtab.py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8200" y="1600200"/>
            <a:ext cx="6264275" cy="178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AA0D91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declare_sym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declare the symbol in the current scope: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dict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@ position 0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first we need to check whether the symbol was already declared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at this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[CURR_SCOPE]: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C41A16"/>
                </a:solidFill>
                <a:latin typeface="Menlo-Regular" charset="0"/>
              </a:rPr>
              <a:t>"symbol {} already </a:t>
            </a:r>
            <a:r>
              <a:rPr lang="en-US" dirty="0" err="1">
                <a:solidFill>
                  <a:srgbClr val="C41A16"/>
                </a:solidFill>
                <a:latin typeface="Menlo-Regular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))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endParaRPr lang="mr-IN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# enter the symbol in the current scope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[CURR_SCOPE]</a:t>
            </a:r>
            <a:endParaRPr lang="en-US" sz="1050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init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96962" y="3733800"/>
            <a:ext cx="6264275" cy="2708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return the associated value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[scope].get(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279525" y="1828800"/>
            <a:ext cx="5349875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find the first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occurence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of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in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symtab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stack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and update the associated value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scope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range(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n_scopes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[scope]: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[scope]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return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dirty="0">
                <a:latin typeface="Helvetica" charset="0"/>
              </a:rPr>
            </a:br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# not found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"{} was not 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</a:t>
            </a:r>
            <a:br>
              <a:rPr lang="en-US" dirty="0"/>
            </a:br>
            <a:r>
              <a:rPr lang="en-US" dirty="0"/>
              <a:t>Walker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234912"/>
            <a:ext cx="335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Note</a:t>
            </a:r>
            <a:r>
              <a:rPr lang="en-US" sz="1800" dirty="0"/>
              <a:t>: Same as Cuppa1 interpreter except for the addition of the declaration statement and additional functionality in block statements and variable expressions.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74637"/>
            <a:ext cx="5344701" cy="620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6019800" y="3048000"/>
            <a:ext cx="533400" cy="3810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812" y="5325035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cuppa2_interp_walk.py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Walker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394200" cy="2658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648200"/>
            <a:ext cx="3695700" cy="1399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17638"/>
            <a:ext cx="3092759" cy="1756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618" y="3357176"/>
            <a:ext cx="4615155" cy="2252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81318" y="6329082"/>
            <a:ext cx="525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That’s it </a:t>
            </a:r>
            <a:r>
              <a:rPr lang="mr-IN" sz="1400" dirty="0"/>
              <a:t>–</a:t>
            </a:r>
            <a:r>
              <a:rPr lang="en-US" sz="1400" dirty="0"/>
              <a:t> everything else is the same as the Cuppa1 interpreter!</a:t>
            </a:r>
          </a:p>
        </p:txBody>
      </p:sp>
    </p:spTree>
    <p:extLst>
      <p:ext uri="{BB962C8B-B14F-4D97-AF65-F5344CB8AC3E}">
        <p14:creationId xmlns:p14="http://schemas.microsoft.com/office/powerpoint/2010/main" val="44634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Semantic Errors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Grammars allow us to construct parsers that recognize the syntactic structure of languages.</a:t>
            </a:r>
          </a:p>
          <a:p>
            <a:r>
              <a:rPr lang="en-US"/>
              <a:t>Any program that does not conform to the structure prescribed by the grammar is rejected by the parser.</a:t>
            </a:r>
          </a:p>
          <a:p>
            <a:r>
              <a:rPr lang="en-US"/>
              <a:t>We call those errors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syntactic errors.</a:t>
            </a:r>
            <a:r>
              <a:rPr lang="ja-JP" altLang="en-US">
                <a:latin typeface="Arial"/>
              </a:rPr>
              <a:t>”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extend our Cuppa1 language with variable declarations of the form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declare x = 10;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Declares the variable x in the current scope and initializes it to the value 10</a:t>
            </a:r>
          </a:p>
          <a:p>
            <a:r>
              <a:rPr lang="en-US" dirty="0"/>
              <a:t>If the current scope is the global (outermost) scope then we call x a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global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vs Semantic Errors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1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Semantic errors are errors in the behavior of the program and cannot be detected by the parser.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Programs with semantic errors are usually syntactically correct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certain class of these semantic errors can be caught by the interpreter/compiler.  Consider:</a:t>
            </a:r>
            <a:br>
              <a:rPr lang="en-US" sz="2400" dirty="0"/>
            </a:br>
            <a:r>
              <a:rPr lang="en-US" sz="2000" dirty="0"/>
              <a:t>      declare x = 10;</a:t>
            </a:r>
            <a:br>
              <a:rPr lang="en-US" sz="2000" dirty="0"/>
            </a:br>
            <a:r>
              <a:rPr lang="en-US" sz="2000" dirty="0"/>
              <a:t>      put x + 1;</a:t>
            </a:r>
            <a:br>
              <a:rPr lang="en-US" sz="2000" dirty="0"/>
            </a:br>
            <a:r>
              <a:rPr lang="en-US" sz="2000" dirty="0"/>
              <a:t>      declare x = 20;</a:t>
            </a:r>
            <a:br>
              <a:rPr lang="en-US" sz="2000" dirty="0"/>
            </a:br>
            <a:r>
              <a:rPr lang="en-US" sz="2000" dirty="0"/>
              <a:t>      put x + 2;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Here we are </a:t>
            </a:r>
            <a:r>
              <a:rPr lang="en-US" sz="2400" dirty="0" err="1"/>
              <a:t>redeclaring</a:t>
            </a:r>
            <a:r>
              <a:rPr lang="en-US" sz="2400" dirty="0"/>
              <a:t> the variable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x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which is not legal in many programming languages.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other semantic errors cannot be detected by the interpreter/compiler and show up as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bugs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in the program.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119697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/>
              <a:t>declare x = 10;</a:t>
            </a:r>
            <a:br>
              <a:rPr lang="en-US" sz="1200"/>
            </a:br>
            <a:r>
              <a:rPr lang="en-US" sz="1200"/>
              <a:t>put x + 1;</a:t>
            </a:r>
            <a:br>
              <a:rPr lang="en-US" sz="1200"/>
            </a:br>
            <a:r>
              <a:rPr lang="en-US" sz="1200"/>
              <a:t>declare x = 20;</a:t>
            </a:r>
            <a:br>
              <a:rPr lang="en-US" sz="1200"/>
            </a:br>
            <a:r>
              <a:rPr lang="en-US" sz="1200"/>
              <a:t>put x + 2;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713A9-0DF9-9545-B7E4-F3363BC8A1EA}"/>
              </a:ext>
            </a:extLst>
          </p:cNvPr>
          <p:cNvSpPr txBox="1"/>
          <p:nvPr/>
        </p:nvSpPr>
        <p:spPr>
          <a:xfrm>
            <a:off x="924560" y="266192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X-&gt;10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57900" y="2324100"/>
            <a:ext cx="817652" cy="4647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/>
              <a:t>x = x + 1;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charset="0"/>
              <a:buNone/>
            </a:pPr>
            <a:r>
              <a:rPr lang="en-US" sz="1200" dirty="0"/>
              <a:t>put x;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Grammar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0800"/>
            <a:ext cx="3352800" cy="675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17176" y="2545976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cuppa2_gram.py</a:t>
            </a:r>
          </a:p>
        </p:txBody>
      </p:sp>
      <p:sp>
        <p:nvSpPr>
          <p:cNvPr id="6" name="Left Arrow 5"/>
          <p:cNvSpPr/>
          <p:nvPr/>
        </p:nvSpPr>
        <p:spPr bwMode="auto">
          <a:xfrm>
            <a:off x="8001000" y="914400"/>
            <a:ext cx="6858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6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 Frontend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83946"/>
            <a:ext cx="5334000" cy="5321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6172200" y="3289300"/>
            <a:ext cx="685800" cy="4572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376" y="2259106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cuppa2_frontend_gram.py</a:t>
            </a:r>
          </a:p>
        </p:txBody>
      </p:sp>
    </p:spTree>
    <p:extLst>
      <p:ext uri="{BB962C8B-B14F-4D97-AF65-F5344CB8AC3E}">
        <p14:creationId xmlns:p14="http://schemas.microsoft.com/office/powerpoint/2010/main" val="16104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Cuppa2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r>
              <a:rPr lang="en-US"/>
              <a:t>We can now write properly scoped programs</a:t>
            </a:r>
          </a:p>
          <a:p>
            <a:r>
              <a:rPr lang="en-US"/>
              <a:t>Consider: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971800" y="2895600"/>
            <a:ext cx="20574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Menlo-Regular" charset="0"/>
              </a:rPr>
              <a:t>declare x = 1;</a:t>
            </a:r>
            <a:endParaRPr lang="en-US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{</a:t>
            </a:r>
            <a:endParaRPr lang="en-US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declare x = 2;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{</a:t>
            </a:r>
            <a:endParaRPr lang="mr-IN" sz="1400" dirty="0">
              <a:latin typeface="Helvetica" charset="0"/>
            </a:endParaRPr>
          </a:p>
          <a:p>
            <a:r>
              <a:rPr lang="ro-RO" sz="1200" dirty="0">
                <a:latin typeface="Menlo-Regular" charset="0"/>
              </a:rPr>
              <a:t>  declare x = 3;</a:t>
            </a:r>
            <a:endParaRPr lang="ro-RO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    </a:t>
            </a:r>
            <a:r>
              <a:rPr lang="mr-IN" sz="1200" dirty="0" err="1">
                <a:latin typeface="Menlo-Regular" charset="0"/>
              </a:rPr>
              <a:t>put</a:t>
            </a:r>
            <a:r>
              <a:rPr lang="mr-IN" sz="1200" dirty="0">
                <a:latin typeface="Menlo-Regular" charset="0"/>
              </a:rPr>
              <a:t> </a:t>
            </a:r>
            <a:r>
              <a:rPr lang="mr-IN" sz="1200" dirty="0" err="1">
                <a:latin typeface="Menlo-Regular" charset="0"/>
              </a:rPr>
              <a:t>x</a:t>
            </a:r>
            <a:r>
              <a:rPr lang="mr-IN" sz="1200" dirty="0">
                <a:latin typeface="Menlo-Regular" charset="0"/>
              </a:rPr>
              <a:t>;</a:t>
            </a:r>
            <a:endParaRPr lang="mr-IN" sz="1400" dirty="0">
              <a:latin typeface="Helvetica" charset="0"/>
            </a:endParaRPr>
          </a:p>
          <a:p>
            <a:r>
              <a:rPr lang="mr-IN" sz="1200" dirty="0">
                <a:latin typeface="Menlo-Regular" charset="0"/>
              </a:rPr>
              <a:t>}</a:t>
            </a:r>
            <a:endParaRPr lang="mr-IN" sz="1400" dirty="0">
              <a:latin typeface="Helvetica" charset="0"/>
            </a:endParaRPr>
          </a:p>
          <a:p>
            <a:r>
              <a:rPr lang="en-US" sz="1200" dirty="0">
                <a:latin typeface="Menlo-Regular" charset="0"/>
              </a:rPr>
              <a:t>put x;</a:t>
            </a:r>
            <a:endParaRPr lang="en-US" sz="1400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Shadowing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r>
              <a:rPr lang="en-US" sz="2600"/>
              <a:t>An issue with scoped declarations is that inner declarations can </a:t>
            </a:r>
            <a:r>
              <a:rPr lang="ja-JP" altLang="en-US" sz="2600">
                <a:latin typeface="Arial"/>
              </a:rPr>
              <a:t>“</a:t>
            </a:r>
            <a:r>
              <a:rPr lang="en-US" sz="2600"/>
              <a:t>overshadow</a:t>
            </a:r>
            <a:r>
              <a:rPr lang="ja-JP" altLang="en-US" sz="2600">
                <a:latin typeface="Arial"/>
              </a:rPr>
              <a:t>”</a:t>
            </a:r>
            <a:r>
              <a:rPr lang="en-US" sz="2600"/>
              <a:t> outer declarations</a:t>
            </a:r>
          </a:p>
          <a:p>
            <a:r>
              <a:rPr lang="en-US" sz="2600"/>
              <a:t>Consider: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803525" y="3390900"/>
            <a:ext cx="18288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declare x = 2;</a:t>
            </a:r>
          </a:p>
          <a:p>
            <a:r>
              <a:rPr lang="en-US" sz="1200"/>
              <a:t>{</a:t>
            </a:r>
          </a:p>
          <a:p>
            <a:r>
              <a:rPr lang="en-US" sz="1200"/>
              <a:t>     declare x = 3;</a:t>
            </a:r>
          </a:p>
          <a:p>
            <a:r>
              <a:rPr lang="en-US" sz="1200"/>
              <a:t>      {</a:t>
            </a:r>
          </a:p>
          <a:p>
            <a:r>
              <a:rPr lang="en-US" sz="1200"/>
              <a:t>           declare y = x + 2;</a:t>
            </a:r>
          </a:p>
          <a:p>
            <a:r>
              <a:rPr lang="en-US" sz="1200"/>
              <a:t>           put y;</a:t>
            </a:r>
          </a:p>
          <a:p>
            <a:r>
              <a:rPr lang="en-US" sz="1200"/>
              <a:t>       }</a:t>
            </a:r>
          </a:p>
          <a:p>
            <a:r>
              <a:rPr lang="en-US" sz="1200"/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127125" y="5681663"/>
            <a:ext cx="5064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What is the output of the program once it is run?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update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481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variable update can be outside of our current scope.</a:t>
            </a:r>
          </a:p>
          <a:p>
            <a:pPr>
              <a:lnSpc>
                <a:spcPct val="90000"/>
              </a:lnSpc>
            </a:pPr>
            <a:r>
              <a:rPr lang="en-US"/>
              <a:t>Consider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413125" y="3367088"/>
            <a:ext cx="1562100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x = 2;</a:t>
            </a:r>
          </a:p>
          <a:p>
            <a:r>
              <a:rPr lang="en-US" sz="1400"/>
              <a:t>{</a:t>
            </a:r>
          </a:p>
          <a:p>
            <a:r>
              <a:rPr lang="en-US" sz="1400"/>
              <a:t>      declare y = 3;</a:t>
            </a:r>
          </a:p>
          <a:p>
            <a:r>
              <a:rPr lang="en-US" sz="1400"/>
              <a:t>      x = y + x;</a:t>
            </a:r>
          </a:p>
          <a:p>
            <a:r>
              <a:rPr lang="en-US" sz="1400"/>
              <a:t>      put x;</a:t>
            </a:r>
          </a:p>
          <a:p>
            <a:r>
              <a:rPr lang="en-US" sz="1400"/>
              <a:t>}</a:t>
            </a:r>
          </a:p>
          <a:p>
            <a:r>
              <a:rPr lang="en-US" sz="1400"/>
              <a:t>put x;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To deal with programs like that we need something more sophisticated for variable lookup than a dictionary.</a:t>
            </a:r>
          </a:p>
          <a:p>
            <a:pPr>
              <a:lnSpc>
                <a:spcPct val="90000"/>
              </a:lnSpc>
              <a:buFont typeface="Wingdings 2" charset="0"/>
              <a:buChar char="C"/>
            </a:pPr>
            <a:r>
              <a:rPr lang="en-US" i="1" dirty="0">
                <a:sym typeface="Wingdings 2" charset="0"/>
              </a:rPr>
              <a:t>a dictionary stack</a:t>
            </a:r>
          </a:p>
          <a:p>
            <a:pPr>
              <a:lnSpc>
                <a:spcPct val="90000"/>
              </a:lnSpc>
              <a:buFont typeface="Wingdings 2" charset="0"/>
              <a:buChar char="C"/>
            </a:pPr>
            <a:endParaRPr lang="en-US" dirty="0">
              <a:sym typeface="Wingdings 2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Wingdings 2" charset="0"/>
              </a:rPr>
              <a:t>This stack needs to be able to support the following functionality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Declare a variable (insertion)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Lookup a variable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Update a variable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 for 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the rules which we informally used in the previous examples:</a:t>
            </a:r>
          </a:p>
          <a:p>
            <a:pPr lvl="1"/>
            <a:r>
              <a:rPr lang="en-US" dirty="0"/>
              <a:t>The ‘declare’ statement inserts a variable declaration into the current scope</a:t>
            </a:r>
          </a:p>
          <a:p>
            <a:pPr lvl="2"/>
            <a:r>
              <a:rPr lang="en-US" dirty="0"/>
              <a:t>a variable lookup returns a variable value from the current scope or the surrounding scopes</a:t>
            </a:r>
          </a:p>
          <a:p>
            <a:pPr lvl="1"/>
            <a:r>
              <a:rPr lang="en-US" dirty="0"/>
              <a:t>Every variable needs to be declared before use</a:t>
            </a:r>
          </a:p>
          <a:p>
            <a:pPr lvl="1"/>
            <a:r>
              <a:rPr lang="en-US" dirty="0"/>
              <a:t>No variable can be declared more than once in the current scope.</a:t>
            </a:r>
          </a:p>
        </p:txBody>
      </p:sp>
    </p:spTree>
    <p:extLst>
      <p:ext uri="{BB962C8B-B14F-4D97-AF65-F5344CB8AC3E}">
        <p14:creationId xmlns:p14="http://schemas.microsoft.com/office/powerpoint/2010/main" val="3512564590"/>
      </p:ext>
    </p:extLst>
  </p:cSld>
  <p:clrMapOvr>
    <a:masterClrMapping/>
  </p:clrMapOvr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27365</TotalTime>
  <Words>1620</Words>
  <Application>Microsoft Macintosh PowerPoint</Application>
  <PresentationFormat>On-screen Show (4:3)</PresentationFormat>
  <Paragraphs>236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</vt:lpstr>
      <vt:lpstr>Menlo</vt:lpstr>
      <vt:lpstr>Menlo-Regular</vt:lpstr>
      <vt:lpstr>Wingdings</vt:lpstr>
      <vt:lpstr>Wingdings 2</vt:lpstr>
      <vt:lpstr>csc402-ln003</vt:lpstr>
      <vt:lpstr>Scope &amp; Symbol Table</vt:lpstr>
      <vt:lpstr>Cuppa2</vt:lpstr>
      <vt:lpstr>Cuppa2 Grammar</vt:lpstr>
      <vt:lpstr>Cuppa2 Frontend</vt:lpstr>
      <vt:lpstr>Cuppa2</vt:lpstr>
      <vt:lpstr>Variable Shadowing</vt:lpstr>
      <vt:lpstr>Variable update</vt:lpstr>
      <vt:lpstr>Symbol Tables</vt:lpstr>
      <vt:lpstr>Semantic Rules for Variable Declarations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Interpret  Walker</vt:lpstr>
      <vt:lpstr>Interpret Walker</vt:lpstr>
      <vt:lpstr>Syntactic vs Semantic Errors</vt:lpstr>
      <vt:lpstr>Syntactic vs Semantic Errors</vt:lpstr>
      <vt:lpstr>Symbol Tables</vt:lpstr>
      <vt:lpstr>Symbol Tables</vt:lpstr>
    </vt:vector>
  </TitlesOfParts>
  <Company>Lutz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35</cp:revision>
  <cp:lastPrinted>2017-11-02T18:16:03Z</cp:lastPrinted>
  <dcterms:created xsi:type="dcterms:W3CDTF">2011-10-21T02:30:56Z</dcterms:created>
  <dcterms:modified xsi:type="dcterms:W3CDTF">2020-11-16T14:00:19Z</dcterms:modified>
</cp:coreProperties>
</file>