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6"/>
  </p:notesMasterIdLst>
  <p:sldIdLst>
    <p:sldId id="256" r:id="rId2"/>
    <p:sldId id="257" r:id="rId3"/>
    <p:sldId id="262" r:id="rId4"/>
    <p:sldId id="261" r:id="rId5"/>
    <p:sldId id="259" r:id="rId6"/>
    <p:sldId id="328" r:id="rId7"/>
    <p:sldId id="326" r:id="rId8"/>
    <p:sldId id="319" r:id="rId9"/>
    <p:sldId id="320" r:id="rId10"/>
    <p:sldId id="260" r:id="rId11"/>
    <p:sldId id="331" r:id="rId12"/>
    <p:sldId id="263" r:id="rId13"/>
    <p:sldId id="264" r:id="rId14"/>
    <p:sldId id="265" r:id="rId15"/>
    <p:sldId id="266" r:id="rId16"/>
    <p:sldId id="267" r:id="rId17"/>
    <p:sldId id="268" r:id="rId18"/>
    <p:sldId id="269" r:id="rId19"/>
    <p:sldId id="270" r:id="rId20"/>
    <p:sldId id="271" r:id="rId21"/>
    <p:sldId id="273" r:id="rId22"/>
    <p:sldId id="274" r:id="rId23"/>
    <p:sldId id="272" r:id="rId24"/>
    <p:sldId id="275" r:id="rId25"/>
    <p:sldId id="276" r:id="rId26"/>
    <p:sldId id="277" r:id="rId27"/>
    <p:sldId id="278" r:id="rId28"/>
    <p:sldId id="321" r:id="rId29"/>
    <p:sldId id="322"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16"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17" r:id="rId61"/>
    <p:sldId id="309" r:id="rId62"/>
    <p:sldId id="310" r:id="rId63"/>
    <p:sldId id="311" r:id="rId64"/>
    <p:sldId id="312" r:id="rId65"/>
    <p:sldId id="325" r:id="rId66"/>
    <p:sldId id="327" r:id="rId67"/>
    <p:sldId id="330" r:id="rId68"/>
    <p:sldId id="329" r:id="rId69"/>
    <p:sldId id="313" r:id="rId70"/>
    <p:sldId id="324" r:id="rId71"/>
    <p:sldId id="323" r:id="rId72"/>
    <p:sldId id="314" r:id="rId73"/>
    <p:sldId id="315" r:id="rId74"/>
    <p:sldId id="318" r:id="rId75"/>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2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2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2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2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43" autoAdjust="0"/>
    <p:restoredTop sz="91005"/>
  </p:normalViewPr>
  <p:slideViewPr>
    <p:cSldViewPr>
      <p:cViewPr varScale="1">
        <p:scale>
          <a:sx n="88" d="100"/>
          <a:sy n="88" d="100"/>
        </p:scale>
        <p:origin x="13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C351A94F-BD60-E449-A0B2-94EBAE97C5C1}" type="slidenum">
              <a:rPr lang="en-US"/>
              <a:pPr/>
              <a:t>‹#›</a:t>
            </a:fld>
            <a:endParaRPr lang="en-US"/>
          </a:p>
        </p:txBody>
      </p:sp>
    </p:spTree>
    <p:extLst>
      <p:ext uri="{BB962C8B-B14F-4D97-AF65-F5344CB8AC3E}">
        <p14:creationId xmlns:p14="http://schemas.microsoft.com/office/powerpoint/2010/main" val="2723556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AB99A-CCB8-8A47-942E-3DFB5E52A301}" type="slidenum">
              <a:rPr lang="en-US"/>
              <a:pPr/>
              <a:t>1</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20E48-FAF3-AC44-92C4-1BED13DCF667}" type="slidenum">
              <a:rPr lang="en-US"/>
              <a:pPr/>
              <a:t>12</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36440-8AC9-824B-A080-41A84EA6D5B2}" type="slidenum">
              <a:rPr lang="en-US"/>
              <a:pPr/>
              <a:t>13</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231EB-1DCC-924D-A0F4-611405A2A87E}" type="slidenum">
              <a:rPr lang="en-US"/>
              <a:pPr/>
              <a:t>14</a:t>
            </a:fld>
            <a:endParaRPr lang="en-US"/>
          </a:p>
        </p:txBody>
      </p:sp>
      <p:sp>
        <p:nvSpPr>
          <p:cNvPr id="27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5BD4B-5AAB-8A41-BE2D-7E076E2EC2D8}" type="slidenum">
              <a:rPr lang="en-US"/>
              <a:pPr/>
              <a:t>15</a:t>
            </a:fld>
            <a:endParaRPr lang="en-US"/>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C3B3E-8540-6841-B074-A3D4FBBBB465}" type="slidenum">
              <a:rPr lang="en-US"/>
              <a:pPr/>
              <a:t>16</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984D3-0493-674C-B9A7-EC83DBD2217D}" type="slidenum">
              <a:rPr lang="en-US"/>
              <a:pPr/>
              <a:t>17</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C229D-F590-2648-A664-17FCE3294E0D}" type="slidenum">
              <a:rPr lang="en-US"/>
              <a:pPr/>
              <a:t>18</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347CD-37CC-AC45-8EC9-012CD8C8F0FD}" type="slidenum">
              <a:rPr lang="en-US"/>
              <a:pPr/>
              <a:t>19</a:t>
            </a:fld>
            <a:endParaRPr lang="en-US"/>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55F84-D625-BB4D-9DDA-8DEB0FBFE883}" type="slidenum">
              <a:rPr lang="en-US"/>
              <a:pPr/>
              <a:t>20</a:t>
            </a:fld>
            <a:endParaRPr lang="en-US"/>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5E5E2-8043-F348-8573-4861E54EBEC7}" type="slidenum">
              <a:rPr lang="en-US"/>
              <a:pPr/>
              <a:t>21</a:t>
            </a:fld>
            <a:endParaRPr lang="en-US"/>
          </a:p>
        </p:txBody>
      </p:sp>
      <p:sp>
        <p:nvSpPr>
          <p:cNvPr id="460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0C2CD-F893-6B43-A64A-B30606EE9F01}" type="slidenum">
              <a:rPr lang="en-US"/>
              <a:pPr/>
              <a:t>2</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EAF05-9BBD-F64F-A804-ACB508E66F1A}" type="slidenum">
              <a:rPr lang="en-US"/>
              <a:pPr/>
              <a:t>22</a:t>
            </a:fld>
            <a:endParaRPr lang="en-US"/>
          </a:p>
        </p:txBody>
      </p:sp>
      <p:sp>
        <p:nvSpPr>
          <p:cNvPr id="481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9145B-6C80-8C47-83B4-9503F24470FD}" type="slidenum">
              <a:rPr lang="en-US"/>
              <a:pPr/>
              <a:t>23</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A35D9-70B6-414B-8EED-CB53E948CB44}" type="slidenum">
              <a:rPr lang="en-US"/>
              <a:pPr/>
              <a:t>24</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16E1C-A727-9C4A-BB76-1A9D4273AE79}" type="slidenum">
              <a:rPr lang="en-US"/>
              <a:pPr/>
              <a:t>25</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C6F90-2194-4D4E-A2F7-A7B5BE74592A}" type="slidenum">
              <a:rPr lang="en-US"/>
              <a:pPr/>
              <a:t>26</a:t>
            </a:fld>
            <a:endParaRPr lang="en-US"/>
          </a:p>
        </p:txBody>
      </p:sp>
      <p:sp>
        <p:nvSpPr>
          <p:cNvPr id="542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F8DEA-0DB6-4940-8305-6CB04F1660B1}" type="slidenum">
              <a:rPr lang="en-US"/>
              <a:pPr/>
              <a:t>27</a:t>
            </a:fld>
            <a:endParaRPr lang="en-US"/>
          </a:p>
        </p:txBody>
      </p:sp>
      <p:sp>
        <p:nvSpPr>
          <p:cNvPr id="563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6A85D-6B45-184E-8352-4DA7CD0A8F0F}" type="slidenum">
              <a:rPr lang="en-US"/>
              <a:pPr/>
              <a:t>28</a:t>
            </a:fld>
            <a:endParaRPr lang="en-US"/>
          </a:p>
        </p:txBody>
      </p:sp>
      <p:sp>
        <p:nvSpPr>
          <p:cNvPr id="1464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C7948-C522-3444-AE68-FE261D9D8147}" type="slidenum">
              <a:rPr lang="en-US"/>
              <a:pPr/>
              <a:t>29</a:t>
            </a:fld>
            <a:endParaRPr lang="en-US"/>
          </a:p>
        </p:txBody>
      </p:sp>
      <p:sp>
        <p:nvSpPr>
          <p:cNvPr id="1474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35816-0CDB-9B45-BDC9-04274591FD4A}" type="slidenum">
              <a:rPr lang="en-US"/>
              <a:pPr/>
              <a:t>30</a:t>
            </a:fld>
            <a:endParaRPr lang="en-US"/>
          </a:p>
        </p:txBody>
      </p:sp>
      <p:sp>
        <p:nvSpPr>
          <p:cNvPr id="1290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59131-52E9-6B4A-96E6-951F6CE2A812}" type="slidenum">
              <a:rPr lang="en-US"/>
              <a:pPr/>
              <a:t>31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4F0A-96DC-F947-BCD3-B71C6B1615C2}" type="slidenum">
              <a:rPr lang="en-US"/>
              <a:pPr/>
              <a:t>3</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4EE56-8784-DB4D-ABCB-2A4162B344B7}" type="slidenum">
              <a:rPr lang="en-US"/>
              <a:pPr/>
              <a:t>32</a:t>
            </a:fld>
            <a:endParaRPr lang="en-US"/>
          </a:p>
        </p:txBody>
      </p:sp>
      <p:sp>
        <p:nvSpPr>
          <p:cNvPr id="624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6A1CE-AC4A-0245-A135-2974190FD883}" type="slidenum">
              <a:rPr lang="en-US"/>
              <a:pPr/>
              <a:t>33</a:t>
            </a:fld>
            <a:endParaRPr lang="en-US"/>
          </a:p>
        </p:txBody>
      </p:sp>
      <p:sp>
        <p:nvSpPr>
          <p:cNvPr id="645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DDD05-B32A-E84F-99C1-49E37C887937}" type="slidenum">
              <a:rPr lang="en-US"/>
              <a:pPr/>
              <a:t>34</a:t>
            </a:fld>
            <a:endParaRPr lang="en-US"/>
          </a:p>
        </p:txBody>
      </p:sp>
      <p:sp>
        <p:nvSpPr>
          <p:cNvPr id="665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584DAD-EE5C-644C-96CC-D4534E8F8917}" type="slidenum">
              <a:rPr lang="en-US"/>
              <a:pPr/>
              <a:t>35</a:t>
            </a:fld>
            <a:endParaRPr lang="en-US"/>
          </a:p>
        </p:txBody>
      </p:sp>
      <p:sp>
        <p:nvSpPr>
          <p:cNvPr id="686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D93CA-16C5-2D45-AE21-349D3533DA3C}" type="slidenum">
              <a:rPr lang="en-US"/>
              <a:pPr/>
              <a:t>36</a:t>
            </a:fld>
            <a:endParaRPr lang="en-US"/>
          </a:p>
        </p:txBody>
      </p:sp>
      <p:sp>
        <p:nvSpPr>
          <p:cNvPr id="706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28175-A104-2845-8A1F-3FBFE8610357}" type="slidenum">
              <a:rPr lang="en-US"/>
              <a:pPr/>
              <a:t>37</a:t>
            </a:fld>
            <a:endParaRPr lang="en-US"/>
          </a:p>
        </p:txBody>
      </p:sp>
      <p:sp>
        <p:nvSpPr>
          <p:cNvPr id="727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2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2341D-2CE1-E048-9C56-EB2083DC4BBB}" type="slidenum">
              <a:rPr lang="en-US"/>
              <a:pPr/>
              <a:t>38</a:t>
            </a:fld>
            <a:endParaRPr lang="en-US"/>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5E4EF-2994-1C43-A448-6333856AECEA}" type="slidenum">
              <a:rPr lang="en-US"/>
              <a:pPr/>
              <a:t>39</a:t>
            </a:fld>
            <a:endParaRPr lang="en-US"/>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68674-0542-F143-911B-13F94922D984}" type="slidenum">
              <a:rPr lang="en-US"/>
              <a:pPr/>
              <a:t>40</a:t>
            </a:fld>
            <a:endParaRPr lang="en-US"/>
          </a:p>
        </p:txBody>
      </p:sp>
      <p:sp>
        <p:nvSpPr>
          <p:cNvPr id="788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E8DE2-625B-2948-824B-67483A14B2C8}" type="slidenum">
              <a:rPr lang="en-US"/>
              <a:pPr/>
              <a:t>41</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F2D10-3A9D-404E-B467-B806C37192B8}" type="slidenum">
              <a:rPr lang="en-US"/>
              <a:pPr/>
              <a:t>4</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878F7-DF0E-4E47-A11F-C90943E1E620}" type="slidenum">
              <a:rPr lang="en-US"/>
              <a:pPr/>
              <a:t>42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B9BAB-A7D7-304E-B2B4-25619FA7958B}" type="slidenum">
              <a:rPr lang="en-US"/>
              <a:pPr/>
              <a:t>43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CCD5-6303-EA4B-979E-7B4957F5399F}" type="slidenum">
              <a:rPr lang="en-US"/>
              <a:pPr/>
              <a:t>44</a:t>
            </a:fld>
            <a:endParaRPr lang="en-US"/>
          </a:p>
        </p:txBody>
      </p:sp>
      <p:sp>
        <p:nvSpPr>
          <p:cNvPr id="135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CD93-12D3-7542-B07C-3F21A9D4729F}" type="slidenum">
              <a:rPr lang="en-US"/>
              <a:pPr/>
              <a:t>45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69F97-BDD2-A647-AC46-BA88A448648C}" type="slidenum">
              <a:rPr lang="en-US"/>
              <a:pPr/>
              <a:t>46</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C44E7-5A2B-B543-87E7-C7A14718EB91}" type="slidenum">
              <a:rPr lang="en-US"/>
              <a:pPr/>
              <a:t>47</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B3F2F-E078-1F4C-AF4E-F07C0A700BDE}" type="slidenum">
              <a:rPr lang="en-US"/>
              <a:pPr/>
              <a:t>48</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A48BD-028B-A645-98E7-FDB226228571}" type="slidenum">
              <a:rPr lang="en-US"/>
              <a:pPr/>
              <a:t>49</a:t>
            </a:fld>
            <a:endParaRPr lang="en-US"/>
          </a:p>
        </p:txBody>
      </p:sp>
      <p:sp>
        <p:nvSpPr>
          <p:cNvPr id="95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C2AF-8396-FC44-9ADD-C2EE3FA9D001}" type="slidenum">
              <a:rPr lang="en-US"/>
              <a:pPr/>
              <a:t>50</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8E2EE-FA89-F64B-B215-3D3369CF5E31}" type="slidenum">
              <a:rPr lang="en-US"/>
              <a:pPr/>
              <a:t>51</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576F5-3CB3-2F47-90C9-42BF9B9F9397}" type="slidenum">
              <a:rPr lang="en-US"/>
              <a:pPr/>
              <a:t>5</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150DA-508B-5D4C-90CF-D172FCD6333E}" type="slidenum">
              <a:rPr lang="en-US"/>
              <a:pPr/>
              <a:t>52</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36149-FED6-CE40-A2DF-EAB65C70C2D8}" type="slidenum">
              <a:rPr lang="en-US"/>
              <a:pPr/>
              <a:t>53</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68C63-682C-9E47-A111-796F6D34DBE6}" type="slidenum">
              <a:rPr lang="en-US"/>
              <a:pPr/>
              <a:t>54</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8EE86-8822-764A-9945-04CDD59D04A0}" type="slidenum">
              <a:rPr lang="en-US"/>
              <a:pPr/>
              <a:t>55</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CE513-6265-574D-BE6D-9D70A3D2EC7F}" type="slidenum">
              <a:rPr lang="en-US"/>
              <a:pPr/>
              <a:t>56</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EB3F7-A3F8-7746-8E72-2E026B831BD7}" type="slidenum">
              <a:rPr lang="en-US"/>
              <a:pPr/>
              <a:t>57</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BD033-7016-2241-877D-C01CA3FB6E53}" type="slidenum">
              <a:rPr lang="en-US"/>
              <a:pPr/>
              <a:t>58</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5A962-C7EE-FF40-AA69-BD298C6B935B}" type="slidenum">
              <a:rPr lang="en-US"/>
              <a:pPr/>
              <a:t>59</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81963-E268-2C44-9F0B-49CF8D03F6F0}" type="slidenum">
              <a:rPr lang="en-US"/>
              <a:pPr/>
              <a:t>60</a:t>
            </a:fld>
            <a:endParaRPr lang="en-US"/>
          </a:p>
        </p:txBody>
      </p:sp>
      <p:sp>
        <p:nvSpPr>
          <p:cNvPr id="137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7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3DAAB2-4BAD-D348-8DE7-5187C90CFEB9}" type="slidenum">
              <a:rPr lang="en-US"/>
              <a:pPr/>
              <a:t>61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3F4DE-DE33-2A4B-816C-5F0667FFF38B}" type="slidenum">
              <a:rPr lang="en-US"/>
              <a:pPr/>
              <a:t>8</a:t>
            </a:fld>
            <a:endParaRPr lang="en-US"/>
          </a:p>
        </p:txBody>
      </p:sp>
      <p:sp>
        <p:nvSpPr>
          <p:cNvPr id="1443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06ACA-2DFA-1942-B861-3970C5DB1D90}" type="slidenum">
              <a:rPr lang="en-US"/>
              <a:pPr/>
              <a:t>62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0D1D5-9F64-F74F-8865-73B260F5B14C}" type="slidenum">
              <a:rPr lang="en-US"/>
              <a:pPr/>
              <a:t>63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EC988-7EF9-7540-8810-81D1C133D159}" type="slidenum">
              <a:rPr lang="en-US"/>
              <a:pPr/>
              <a:t>64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3C305-F5D2-6F42-B4B7-38E8B4C7C307}" type="slidenum">
              <a:rPr lang="en-US"/>
              <a:pPr/>
              <a:t>69</a:t>
            </a:fld>
            <a:endParaRPr lang="en-US"/>
          </a:p>
        </p:txBody>
      </p:sp>
      <p:sp>
        <p:nvSpPr>
          <p:cNvPr id="1310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1358C-4DB1-8043-AB7E-6EA95A6F6872}" type="slidenum">
              <a:rPr lang="en-US"/>
              <a:pPr/>
              <a:t>72</a:t>
            </a:fld>
            <a:endParaRPr lang="en-US"/>
          </a:p>
        </p:txBody>
      </p:sp>
      <p:sp>
        <p:nvSpPr>
          <p:cNvPr id="1320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DE4925-DD40-4445-BA0F-5232B2FA85DD}" type="slidenum">
              <a:rPr lang="en-US"/>
              <a:pPr/>
              <a:t>73</a:t>
            </a:fld>
            <a:endParaRPr lang="en-US"/>
          </a:p>
        </p:txBody>
      </p:sp>
      <p:sp>
        <p:nvSpPr>
          <p:cNvPr id="1331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3A2FF-5C49-8C44-8F43-557F6679388E}" type="slidenum">
              <a:rPr lang="en-US"/>
              <a:pPr/>
              <a:t>74</a:t>
            </a:fld>
            <a:endParaRPr lang="en-US"/>
          </a:p>
        </p:txBody>
      </p:sp>
      <p:sp>
        <p:nvSpPr>
          <p:cNvPr id="1484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A337-049B-F549-9110-F85C46E8DDFB}" type="slidenum">
              <a:rPr lang="en-US"/>
              <a:pPr/>
              <a:t>9</a:t>
            </a:fld>
            <a:endParaRPr lang="en-US"/>
          </a:p>
        </p:txBody>
      </p:sp>
      <p:sp>
        <p:nvSpPr>
          <p:cNvPr id="1454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19F9E-E499-8F43-A7CE-BB07E8B91F7B}" type="slidenum">
              <a:rPr lang="en-US"/>
              <a:pPr/>
              <a:t>10</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64F0A-96DC-F947-BCD3-B71C6B1615C2}" type="slidenum">
              <a:rPr lang="en-US"/>
              <a:pPr/>
              <a:t>11</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8214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E4DD6DF2-A93F-4A48-9EC6-079176EB734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2DEC8B-DED5-6548-A1A6-80B1BA51B8BE}" type="slidenum">
              <a:rPr lang="en-US"/>
              <a:pPr/>
              <a:t>‹#›</a:t>
            </a:fld>
            <a:endParaRPr lang="en-US"/>
          </a:p>
        </p:txBody>
      </p:sp>
    </p:spTree>
    <p:extLst>
      <p:ext uri="{BB962C8B-B14F-4D97-AF65-F5344CB8AC3E}">
        <p14:creationId xmlns:p14="http://schemas.microsoft.com/office/powerpoint/2010/main" val="3690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1F99EC-A852-5E44-868F-E085BAF93CDB}" type="slidenum">
              <a:rPr lang="en-US"/>
              <a:pPr/>
              <a:t>‹#›</a:t>
            </a:fld>
            <a:endParaRPr lang="en-US"/>
          </a:p>
        </p:txBody>
      </p:sp>
    </p:spTree>
    <p:extLst>
      <p:ext uri="{BB962C8B-B14F-4D97-AF65-F5344CB8AC3E}">
        <p14:creationId xmlns:p14="http://schemas.microsoft.com/office/powerpoint/2010/main" val="201401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7EFCD-4D1D-234B-AFFB-175FA57C4129}" type="slidenum">
              <a:rPr lang="en-US"/>
              <a:pPr/>
              <a:t>‹#›</a:t>
            </a:fld>
            <a:endParaRPr lang="en-US"/>
          </a:p>
        </p:txBody>
      </p:sp>
    </p:spTree>
    <p:extLst>
      <p:ext uri="{BB962C8B-B14F-4D97-AF65-F5344CB8AC3E}">
        <p14:creationId xmlns:p14="http://schemas.microsoft.com/office/powerpoint/2010/main" val="282071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C1B798-B735-F740-BA0C-F2EF29AC6FBA}" type="slidenum">
              <a:rPr lang="en-US"/>
              <a:pPr/>
              <a:t>‹#›</a:t>
            </a:fld>
            <a:endParaRPr lang="en-US"/>
          </a:p>
        </p:txBody>
      </p:sp>
    </p:spTree>
    <p:extLst>
      <p:ext uri="{BB962C8B-B14F-4D97-AF65-F5344CB8AC3E}">
        <p14:creationId xmlns:p14="http://schemas.microsoft.com/office/powerpoint/2010/main" val="240387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52D669-B983-784C-8A15-4111766969B7}" type="slidenum">
              <a:rPr lang="en-US"/>
              <a:pPr/>
              <a:t>‹#›</a:t>
            </a:fld>
            <a:endParaRPr lang="en-US"/>
          </a:p>
        </p:txBody>
      </p:sp>
    </p:spTree>
    <p:extLst>
      <p:ext uri="{BB962C8B-B14F-4D97-AF65-F5344CB8AC3E}">
        <p14:creationId xmlns:p14="http://schemas.microsoft.com/office/powerpoint/2010/main" val="421768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0C08C54-8453-D849-8736-4636DB5C554A}" type="slidenum">
              <a:rPr lang="en-US"/>
              <a:pPr/>
              <a:t>‹#›</a:t>
            </a:fld>
            <a:endParaRPr lang="en-US"/>
          </a:p>
        </p:txBody>
      </p:sp>
    </p:spTree>
    <p:extLst>
      <p:ext uri="{BB962C8B-B14F-4D97-AF65-F5344CB8AC3E}">
        <p14:creationId xmlns:p14="http://schemas.microsoft.com/office/powerpoint/2010/main" val="100815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319B5C-1B91-E245-945E-756673D8F58D}" type="slidenum">
              <a:rPr lang="en-US"/>
              <a:pPr/>
              <a:t>‹#›</a:t>
            </a:fld>
            <a:endParaRPr lang="en-US"/>
          </a:p>
        </p:txBody>
      </p:sp>
    </p:spTree>
    <p:extLst>
      <p:ext uri="{BB962C8B-B14F-4D97-AF65-F5344CB8AC3E}">
        <p14:creationId xmlns:p14="http://schemas.microsoft.com/office/powerpoint/2010/main" val="246134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C4A0EE0-87F7-7543-AFDE-551523DC8220}" type="slidenum">
              <a:rPr lang="en-US"/>
              <a:pPr/>
              <a:t>‹#›</a:t>
            </a:fld>
            <a:endParaRPr lang="en-US"/>
          </a:p>
        </p:txBody>
      </p:sp>
    </p:spTree>
    <p:extLst>
      <p:ext uri="{BB962C8B-B14F-4D97-AF65-F5344CB8AC3E}">
        <p14:creationId xmlns:p14="http://schemas.microsoft.com/office/powerpoint/2010/main" val="395801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BC1E76-C46E-954C-855A-F6C2ACF8E293}" type="slidenum">
              <a:rPr lang="en-US"/>
              <a:pPr/>
              <a:t>‹#›</a:t>
            </a:fld>
            <a:endParaRPr lang="en-US"/>
          </a:p>
        </p:txBody>
      </p:sp>
    </p:spTree>
    <p:extLst>
      <p:ext uri="{BB962C8B-B14F-4D97-AF65-F5344CB8AC3E}">
        <p14:creationId xmlns:p14="http://schemas.microsoft.com/office/powerpoint/2010/main" val="300611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3D1A0D-8A2E-924C-888A-14401FA129E1}" type="slidenum">
              <a:rPr lang="en-US"/>
              <a:pPr/>
              <a:t>‹#›</a:t>
            </a:fld>
            <a:endParaRPr lang="en-US"/>
          </a:p>
        </p:txBody>
      </p:sp>
    </p:spTree>
    <p:extLst>
      <p:ext uri="{BB962C8B-B14F-4D97-AF65-F5344CB8AC3E}">
        <p14:creationId xmlns:p14="http://schemas.microsoft.com/office/powerpoint/2010/main" val="348737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C30BA99-EE44-754F-96A3-76BD30AC4A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en.wikipedia.org/wiki/X86"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Function_prologue" TargetMode="External"/><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hyperlink" Target="http://en.wikipedia.org/wiki/X86"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 Calls in Real and Virtual Machines</a:t>
            </a:r>
          </a:p>
        </p:txBody>
      </p:sp>
      <p:sp>
        <p:nvSpPr>
          <p:cNvPr id="2051" name="Rectangle 3"/>
          <p:cNvSpPr>
            <a:spLocks noGrp="1" noChangeArrowheads="1"/>
          </p:cNvSpPr>
          <p:nvPr>
            <p:ph type="body" idx="1"/>
          </p:nvPr>
        </p:nvSpPr>
        <p:spPr/>
        <p:txBody>
          <a:bodyPr/>
          <a:lstStyle/>
          <a:p>
            <a:r>
              <a:rPr lang="en-US"/>
              <a:t>Function calls in real and virtual machines tend to be more complicated than interpreting function calls in high-level languages due to the fact that there is typically no notion of scope.</a:t>
            </a:r>
          </a:p>
          <a:p>
            <a:r>
              <a:rPr lang="en-US"/>
              <a:t>We begin by studying function calls in our bytecode machine and then look at function calls on the Intel chip.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 Program</a:t>
            </a:r>
          </a:p>
        </p:txBody>
      </p:sp>
      <p:sp>
        <p:nvSpPr>
          <p:cNvPr id="14340" name="Text Box 4"/>
          <p:cNvSpPr txBox="1">
            <a:spLocks noChangeArrowheads="1"/>
          </p:cNvSpPr>
          <p:nvPr/>
        </p:nvSpPr>
        <p:spPr bwMode="auto">
          <a:xfrm>
            <a:off x="2286000" y="3484562"/>
            <a:ext cx="6172200" cy="28400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dirty="0"/>
              <a:t>      store x 3;</a:t>
            </a:r>
          </a:p>
          <a:p>
            <a:r>
              <a:rPr lang="en-US" dirty="0"/>
              <a:t>      store y 2;</a:t>
            </a:r>
          </a:p>
          <a:p>
            <a:r>
              <a:rPr lang="en-US" dirty="0"/>
              <a:t>      </a:t>
            </a:r>
            <a:r>
              <a:rPr lang="en-US" dirty="0" err="1"/>
              <a:t>pushv</a:t>
            </a:r>
            <a:r>
              <a:rPr lang="en-US" dirty="0"/>
              <a:t> y;		# push second </a:t>
            </a:r>
            <a:r>
              <a:rPr lang="en-US" dirty="0" err="1"/>
              <a:t>argumentonto</a:t>
            </a:r>
            <a:r>
              <a:rPr lang="en-US" dirty="0"/>
              <a:t> stack</a:t>
            </a:r>
          </a:p>
          <a:p>
            <a:r>
              <a:rPr lang="en-US" dirty="0"/>
              <a:t>      </a:t>
            </a:r>
            <a:r>
              <a:rPr lang="en-US" dirty="0" err="1"/>
              <a:t>pushv</a:t>
            </a:r>
            <a:r>
              <a:rPr lang="en-US" dirty="0"/>
              <a:t> x;		# push first </a:t>
            </a:r>
            <a:r>
              <a:rPr lang="en-US" dirty="0" err="1"/>
              <a:t>argumentonto</a:t>
            </a:r>
            <a:r>
              <a:rPr lang="en-US" dirty="0"/>
              <a:t> stack</a:t>
            </a:r>
          </a:p>
          <a:p>
            <a:r>
              <a:rPr lang="en-US" dirty="0"/>
              <a:t>      call add;		# push current address onto stack and jump to function</a:t>
            </a:r>
          </a:p>
          <a:p>
            <a:r>
              <a:rPr lang="en-US" dirty="0"/>
              <a:t>      </a:t>
            </a:r>
            <a:r>
              <a:rPr lang="en-US" dirty="0" err="1"/>
              <a:t>popv</a:t>
            </a:r>
            <a:r>
              <a:rPr lang="en-US" dirty="0"/>
              <a:t>;		# pop first argument</a:t>
            </a:r>
          </a:p>
          <a:p>
            <a:r>
              <a:rPr lang="en-US" dirty="0"/>
              <a:t>      </a:t>
            </a:r>
            <a:r>
              <a:rPr lang="en-US" dirty="0" err="1"/>
              <a:t>popv</a:t>
            </a:r>
            <a:r>
              <a:rPr lang="en-US" dirty="0"/>
              <a:t>;		# pop second argument</a:t>
            </a:r>
          </a:p>
          <a:p>
            <a:r>
              <a:rPr lang="en-US" dirty="0"/>
              <a:t>      print </a:t>
            </a:r>
            <a:r>
              <a:rPr lang="ja-JP" altLang="en-US" dirty="0"/>
              <a:t>“</a:t>
            </a:r>
            <a:r>
              <a:rPr lang="en-US" dirty="0"/>
              <a:t>The sum </a:t>
            </a:r>
            <a:r>
              <a:rPr lang="en-US" dirty="0" err="1"/>
              <a:t>x+y</a:t>
            </a:r>
            <a:r>
              <a:rPr lang="en-US" dirty="0"/>
              <a:t> is </a:t>
            </a:r>
            <a:r>
              <a:rPr lang="ja-JP" altLang="en-US" dirty="0"/>
              <a:t>“</a:t>
            </a:r>
            <a:r>
              <a:rPr lang="en-US" dirty="0"/>
              <a:t> %</a:t>
            </a:r>
            <a:r>
              <a:rPr lang="en-US" dirty="0" err="1"/>
              <a:t>rvx</a:t>
            </a:r>
            <a:r>
              <a:rPr lang="en-US" dirty="0"/>
              <a:t>;</a:t>
            </a:r>
          </a:p>
          <a:p>
            <a:r>
              <a:rPr lang="en-US" dirty="0"/>
              <a:t>      stop;</a:t>
            </a:r>
          </a:p>
          <a:p>
            <a:endParaRPr lang="en-US" dirty="0"/>
          </a:p>
          <a:p>
            <a:r>
              <a:rPr lang="en-US" dirty="0"/>
              <a:t>add:</a:t>
            </a:r>
          </a:p>
          <a:p>
            <a:r>
              <a:rPr lang="en-US" dirty="0"/>
              <a:t>     store a %</a:t>
            </a:r>
            <a:r>
              <a:rPr lang="en-US" dirty="0" err="1"/>
              <a:t>tsx</a:t>
            </a:r>
            <a:r>
              <a:rPr lang="en-US" dirty="0"/>
              <a:t>[-1];	# get value of first argument</a:t>
            </a:r>
          </a:p>
          <a:p>
            <a:r>
              <a:rPr lang="en-US" dirty="0"/>
              <a:t>     store b %</a:t>
            </a:r>
            <a:r>
              <a:rPr lang="en-US" dirty="0" err="1"/>
              <a:t>tsx</a:t>
            </a:r>
            <a:r>
              <a:rPr lang="en-US" dirty="0"/>
              <a:t>[-2];	# get value of second argument</a:t>
            </a:r>
          </a:p>
          <a:p>
            <a:r>
              <a:rPr lang="en-US" dirty="0"/>
              <a:t>     store %</a:t>
            </a:r>
            <a:r>
              <a:rPr lang="en-US" dirty="0" err="1"/>
              <a:t>rvx</a:t>
            </a:r>
            <a:r>
              <a:rPr lang="en-US" dirty="0"/>
              <a:t> (+ a b);	# store the sum in the </a:t>
            </a:r>
            <a:r>
              <a:rPr lang="ja-JP" altLang="en-US" dirty="0"/>
              <a:t>‘</a:t>
            </a:r>
            <a:r>
              <a:rPr lang="en-US" dirty="0"/>
              <a:t>return value register</a:t>
            </a:r>
            <a:r>
              <a:rPr lang="ja-JP" altLang="en-US" dirty="0"/>
              <a:t>’</a:t>
            </a:r>
            <a:endParaRPr lang="en-US" dirty="0"/>
          </a:p>
          <a:p>
            <a:r>
              <a:rPr lang="en-US" dirty="0"/>
              <a:t>     return;		# pop return address off stack and return to that address</a:t>
            </a:r>
          </a:p>
        </p:txBody>
      </p:sp>
      <p:sp>
        <p:nvSpPr>
          <p:cNvPr id="6" name="Text Box 4"/>
          <p:cNvSpPr txBox="1">
            <a:spLocks noChangeArrowheads="1"/>
          </p:cNvSpPr>
          <p:nvPr/>
        </p:nvSpPr>
        <p:spPr bwMode="auto">
          <a:xfrm>
            <a:off x="762000" y="1676400"/>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a:t>put add(</a:t>
            </a:r>
            <a:r>
              <a:rPr lang="en-US" sz="1400" dirty="0" err="1"/>
              <a:t>x,y</a:t>
            </a:r>
            <a:r>
              <a:rPr lang="en-US" sz="1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8436" name="AutoShape 4"/>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7" name="AutoShape 5"/>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8" name="Text Box 6"/>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8439" name="Text Box 7"/>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8441" name="Text Box 9"/>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8442" name="Rectangle 10"/>
          <p:cNvSpPr>
            <a:spLocks noGrp="1" noChangeArrowheads="1"/>
          </p:cNvSpPr>
          <p:nvPr>
            <p:ph type="title"/>
          </p:nvPr>
        </p:nvSpPr>
        <p:spPr/>
        <p:txBody>
          <a:bodyPr/>
          <a:lstStyle/>
          <a:p>
            <a:r>
              <a:rPr lang="en-US"/>
              <a:t>Virtual Machine Design</a:t>
            </a:r>
          </a:p>
        </p:txBody>
      </p:sp>
      <p:sp>
        <p:nvSpPr>
          <p:cNvPr id="18454" name="Text Box 22"/>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18461" name="Text Box 29"/>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18462" name="AutoShape 30"/>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3" name="Text Box 31"/>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8465" name="AutoShape 3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6" name="Text Box 3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8467" name="AutoShape 3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8" name="Text Box 3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8469" name="Line 3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98859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04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04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04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0488" name="Rectangle 8"/>
          <p:cNvSpPr>
            <a:spLocks noGrp="1" noChangeArrowheads="1"/>
          </p:cNvSpPr>
          <p:nvPr>
            <p:ph type="title"/>
          </p:nvPr>
        </p:nvSpPr>
        <p:spPr/>
        <p:txBody>
          <a:bodyPr/>
          <a:lstStyle/>
          <a:p>
            <a:r>
              <a:rPr lang="en-US"/>
              <a:t>Virtual Machine Design</a:t>
            </a:r>
          </a:p>
        </p:txBody>
      </p:sp>
      <p:sp>
        <p:nvSpPr>
          <p:cNvPr id="2048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049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04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04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04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04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049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498" name="AutoShape 18"/>
          <p:cNvSpPr>
            <a:spLocks noChangeArrowheads="1"/>
          </p:cNvSpPr>
          <p:nvPr/>
        </p:nvSpPr>
        <p:spPr bwMode="auto">
          <a:xfrm>
            <a:off x="5181600" y="2644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049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25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25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25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2536" name="Rectangle 8"/>
          <p:cNvSpPr>
            <a:spLocks noGrp="1" noChangeArrowheads="1"/>
          </p:cNvSpPr>
          <p:nvPr>
            <p:ph type="title"/>
          </p:nvPr>
        </p:nvSpPr>
        <p:spPr/>
        <p:txBody>
          <a:bodyPr/>
          <a:lstStyle/>
          <a:p>
            <a:r>
              <a:rPr lang="en-US"/>
              <a:t>Virtual Machine Design</a:t>
            </a:r>
          </a:p>
        </p:txBody>
      </p:sp>
      <p:sp>
        <p:nvSpPr>
          <p:cNvPr id="2253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253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25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25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25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25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254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6" name="AutoShape 18"/>
          <p:cNvSpPr>
            <a:spLocks noChangeArrowheads="1"/>
          </p:cNvSpPr>
          <p:nvPr/>
        </p:nvSpPr>
        <p:spPr bwMode="auto">
          <a:xfrm>
            <a:off x="5181600" y="2895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254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254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66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66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66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6632" name="Rectangle 8"/>
          <p:cNvSpPr>
            <a:spLocks noGrp="1" noChangeArrowheads="1"/>
          </p:cNvSpPr>
          <p:nvPr>
            <p:ph type="title"/>
          </p:nvPr>
        </p:nvSpPr>
        <p:spPr/>
        <p:txBody>
          <a:bodyPr/>
          <a:lstStyle/>
          <a:p>
            <a:r>
              <a:rPr lang="en-US"/>
              <a:t>Virtual Machine Design</a:t>
            </a:r>
          </a:p>
        </p:txBody>
      </p:sp>
      <p:sp>
        <p:nvSpPr>
          <p:cNvPr id="2663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663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66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66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66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664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6642" name="AutoShape 18"/>
          <p:cNvSpPr>
            <a:spLocks noChangeArrowheads="1"/>
          </p:cNvSpPr>
          <p:nvPr/>
        </p:nvSpPr>
        <p:spPr bwMode="auto">
          <a:xfrm>
            <a:off x="5181600" y="3146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664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664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664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6648" name="Text Box 24"/>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26649" name="Line 25"/>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286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286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286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28680" name="Rectangle 8"/>
          <p:cNvSpPr>
            <a:spLocks noGrp="1" noChangeArrowheads="1"/>
          </p:cNvSpPr>
          <p:nvPr>
            <p:ph type="title"/>
          </p:nvPr>
        </p:nvSpPr>
        <p:spPr/>
        <p:txBody>
          <a:bodyPr/>
          <a:lstStyle/>
          <a:p>
            <a:r>
              <a:rPr lang="en-US"/>
              <a:t>Virtual Machine Design</a:t>
            </a:r>
          </a:p>
        </p:txBody>
      </p:sp>
      <p:sp>
        <p:nvSpPr>
          <p:cNvPr id="2868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2868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286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286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286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2868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0" name="AutoShape 18"/>
          <p:cNvSpPr>
            <a:spLocks noChangeArrowheads="1"/>
          </p:cNvSpPr>
          <p:nvPr/>
        </p:nvSpPr>
        <p:spPr bwMode="auto">
          <a:xfrm>
            <a:off x="5181600" y="33750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2869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2869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2869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28695"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869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869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07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07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07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0728" name="Rectangle 8"/>
          <p:cNvSpPr>
            <a:spLocks noGrp="1" noChangeArrowheads="1"/>
          </p:cNvSpPr>
          <p:nvPr>
            <p:ph type="title"/>
          </p:nvPr>
        </p:nvSpPr>
        <p:spPr/>
        <p:txBody>
          <a:bodyPr/>
          <a:lstStyle/>
          <a:p>
            <a:r>
              <a:rPr lang="en-US"/>
              <a:t>Virtual Machine Design</a:t>
            </a:r>
          </a:p>
        </p:txBody>
      </p:sp>
      <p:sp>
        <p:nvSpPr>
          <p:cNvPr id="3072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073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07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07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07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0737" name="Line 17"/>
          <p:cNvSpPr>
            <a:spLocks noChangeShapeType="1"/>
          </p:cNvSpPr>
          <p:nvPr/>
        </p:nvSpPr>
        <p:spPr bwMode="auto">
          <a:xfrm>
            <a:off x="4114800" y="4724400"/>
            <a:ext cx="1447800" cy="685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38" name="AutoShape 18"/>
          <p:cNvSpPr>
            <a:spLocks noChangeArrowheads="1"/>
          </p:cNvSpPr>
          <p:nvPr/>
        </p:nvSpPr>
        <p:spPr bwMode="auto">
          <a:xfrm>
            <a:off x="5181600" y="36036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073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074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074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074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3</a:t>
            </a:r>
          </a:p>
        </p:txBody>
      </p:sp>
      <p:sp>
        <p:nvSpPr>
          <p:cNvPr id="30746" name="Line 26"/>
          <p:cNvSpPr>
            <a:spLocks noChangeShapeType="1"/>
          </p:cNvSpPr>
          <p:nvPr/>
        </p:nvSpPr>
        <p:spPr bwMode="auto">
          <a:xfrm flipH="1">
            <a:off x="3810000" y="3810000"/>
            <a:ext cx="1905000" cy="762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747"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0748"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48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48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48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4824" name="Rectangle 8"/>
          <p:cNvSpPr>
            <a:spLocks noGrp="1" noChangeArrowheads="1"/>
          </p:cNvSpPr>
          <p:nvPr>
            <p:ph type="title"/>
          </p:nvPr>
        </p:nvSpPr>
        <p:spPr/>
        <p:txBody>
          <a:bodyPr/>
          <a:lstStyle/>
          <a:p>
            <a:r>
              <a:rPr lang="en-US"/>
              <a:t>Virtual Machine Design</a:t>
            </a:r>
          </a:p>
        </p:txBody>
      </p:sp>
      <p:sp>
        <p:nvSpPr>
          <p:cNvPr id="3482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482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48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48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48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483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4" name="AutoShape 18"/>
          <p:cNvSpPr>
            <a:spLocks noChangeArrowheads="1"/>
          </p:cNvSpPr>
          <p:nvPr/>
        </p:nvSpPr>
        <p:spPr bwMode="auto">
          <a:xfrm>
            <a:off x="5181600" y="5334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483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483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483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3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4839"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4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solidFill>
                  <a:srgbClr val="FF0000"/>
                </a:solidFill>
              </a:rPr>
              <a:t>3</a:t>
            </a:r>
            <a:endParaRPr lang="en-US" sz="1000"/>
          </a:p>
        </p:txBody>
      </p:sp>
      <p:sp>
        <p:nvSpPr>
          <p:cNvPr id="34843" name="AutoShape 27"/>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4844" name="Line 28"/>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45" name="Text Box 29"/>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68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68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68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6872" name="Rectangle 8"/>
          <p:cNvSpPr>
            <a:spLocks noGrp="1" noChangeArrowheads="1"/>
          </p:cNvSpPr>
          <p:nvPr>
            <p:ph type="title"/>
          </p:nvPr>
        </p:nvSpPr>
        <p:spPr/>
        <p:txBody>
          <a:bodyPr/>
          <a:lstStyle/>
          <a:p>
            <a:r>
              <a:rPr lang="en-US"/>
              <a:t>Virtual Machine Design</a:t>
            </a:r>
          </a:p>
        </p:txBody>
      </p:sp>
      <p:sp>
        <p:nvSpPr>
          <p:cNvPr id="3687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687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68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68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68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688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82" name="AutoShape 18"/>
          <p:cNvSpPr>
            <a:spLocks noChangeArrowheads="1"/>
          </p:cNvSpPr>
          <p:nvPr/>
        </p:nvSpPr>
        <p:spPr bwMode="auto">
          <a:xfrm>
            <a:off x="5181600" y="5562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688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688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688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688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2</a:t>
            </a:r>
            <a:endParaRPr lang="en-US" sz="1000"/>
          </a:p>
        </p:txBody>
      </p:sp>
      <p:sp>
        <p:nvSpPr>
          <p:cNvPr id="36887"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88"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89"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36890"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6891"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6892"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36893"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389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389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389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38920" name="Rectangle 8"/>
          <p:cNvSpPr>
            <a:spLocks noGrp="1" noChangeArrowheads="1"/>
          </p:cNvSpPr>
          <p:nvPr>
            <p:ph type="title"/>
          </p:nvPr>
        </p:nvSpPr>
        <p:spPr/>
        <p:txBody>
          <a:bodyPr/>
          <a:lstStyle/>
          <a:p>
            <a:r>
              <a:rPr lang="en-US"/>
              <a:t>Virtual Machine Design</a:t>
            </a:r>
          </a:p>
        </p:txBody>
      </p:sp>
      <p:sp>
        <p:nvSpPr>
          <p:cNvPr id="3892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3892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389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r>
              <a:rPr lang="en-US" sz="1000">
                <a:solidFill>
                  <a:srgbClr val="FF0000"/>
                </a:solidFill>
              </a:rPr>
              <a:t>5</a:t>
            </a:r>
            <a:endParaRPr lang="en-US" sz="800">
              <a:solidFill>
                <a:srgbClr val="FF0000"/>
              </a:solidFill>
            </a:endParaRPr>
          </a:p>
        </p:txBody>
      </p:sp>
      <p:sp>
        <p:nvSpPr>
          <p:cNvPr id="389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389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389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3892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30" name="AutoShape 18"/>
          <p:cNvSpPr>
            <a:spLocks noChangeArrowheads="1"/>
          </p:cNvSpPr>
          <p:nvPr/>
        </p:nvSpPr>
        <p:spPr bwMode="auto">
          <a:xfrm>
            <a:off x="5181600" y="581342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3893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3893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38933"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38934"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38935"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36"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7"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38938"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38939" name="Line 27"/>
          <p:cNvSpPr>
            <a:spLocks noChangeShapeType="1"/>
          </p:cNvSpPr>
          <p:nvPr/>
        </p:nvSpPr>
        <p:spPr bwMode="auto">
          <a:xfrm>
            <a:off x="2057400" y="3657600"/>
            <a:ext cx="3657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8940"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a </a:t>
            </a:r>
            <a:r>
              <a:rPr lang="en-US" sz="1000">
                <a:solidFill>
                  <a:srgbClr val="FF0000"/>
                </a:solidFill>
                <a:sym typeface="Symbol" charset="0"/>
              </a:rPr>
              <a:t> 3</a:t>
            </a:r>
            <a:endParaRPr lang="en-US" sz="1000"/>
          </a:p>
        </p:txBody>
      </p:sp>
      <p:sp>
        <p:nvSpPr>
          <p:cNvPr id="38941"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solidFill>
                  <a:srgbClr val="FF0000"/>
                </a:solidFill>
              </a:rPr>
              <a:t>b </a:t>
            </a:r>
            <a:r>
              <a:rPr lang="en-US" sz="1000">
                <a:solidFill>
                  <a:srgbClr val="FF0000"/>
                </a:solidFill>
                <a:sym typeface="Symbol" charset="0"/>
              </a:rPr>
              <a:t> 2</a:t>
            </a:r>
            <a:endParaRPr lang="en-US" sz="1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Exp2Bytecode</a:t>
            </a:r>
          </a:p>
        </p:txBody>
      </p:sp>
      <p:sp>
        <p:nvSpPr>
          <p:cNvPr id="1027" name="Rectangle 3"/>
          <p:cNvSpPr>
            <a:spLocks noGrp="1" noChangeArrowheads="1"/>
          </p:cNvSpPr>
          <p:nvPr>
            <p:ph type="body" idx="1"/>
          </p:nvPr>
        </p:nvSpPr>
        <p:spPr/>
        <p:txBody>
          <a:bodyPr/>
          <a:lstStyle/>
          <a:p>
            <a:pPr>
              <a:lnSpc>
                <a:spcPct val="90000"/>
              </a:lnSpc>
            </a:pPr>
            <a:r>
              <a:rPr lang="en-US" sz="2600" dirty="0"/>
              <a:t>In order to facilitate function calls on our </a:t>
            </a:r>
            <a:r>
              <a:rPr lang="en-US" sz="2600" dirty="0" err="1"/>
              <a:t>bytecode</a:t>
            </a:r>
            <a:r>
              <a:rPr lang="en-US" sz="2600" dirty="0"/>
              <a:t> machine we add the following:</a:t>
            </a:r>
          </a:p>
          <a:p>
            <a:pPr lvl="1">
              <a:lnSpc>
                <a:spcPct val="90000"/>
              </a:lnSpc>
            </a:pPr>
            <a:r>
              <a:rPr lang="en-US" sz="2200" dirty="0"/>
              <a:t>A runtime stack and a </a:t>
            </a:r>
            <a:r>
              <a:rPr lang="ja-JP" altLang="en-US" sz="2200" dirty="0">
                <a:latin typeface="Arial"/>
              </a:rPr>
              <a:t>‘</a:t>
            </a:r>
            <a:r>
              <a:rPr lang="en-US" sz="2200" dirty="0"/>
              <a:t>top of stack</a:t>
            </a:r>
            <a:r>
              <a:rPr lang="ja-JP" altLang="en-US" sz="2200" dirty="0">
                <a:latin typeface="Arial"/>
              </a:rPr>
              <a:t>’</a:t>
            </a:r>
            <a:r>
              <a:rPr lang="en-US" sz="2200" dirty="0"/>
              <a:t> register (%</a:t>
            </a:r>
            <a:r>
              <a:rPr lang="en-US" sz="2200" dirty="0" err="1"/>
              <a:t>tsx</a:t>
            </a:r>
            <a:r>
              <a:rPr lang="en-US" sz="2200" dirty="0"/>
              <a:t>)</a:t>
            </a:r>
          </a:p>
          <a:p>
            <a:pPr lvl="1">
              <a:lnSpc>
                <a:spcPct val="90000"/>
              </a:lnSpc>
            </a:pPr>
            <a:r>
              <a:rPr lang="en-US" sz="2200" dirty="0"/>
              <a:t>A </a:t>
            </a:r>
            <a:r>
              <a:rPr lang="ja-JP" altLang="en-US" sz="2200" dirty="0">
                <a:latin typeface="Arial"/>
              </a:rPr>
              <a:t>‘</a:t>
            </a:r>
            <a:r>
              <a:rPr lang="en-US" sz="2200" dirty="0"/>
              <a:t>return value</a:t>
            </a:r>
            <a:r>
              <a:rPr lang="ja-JP" altLang="en-US" sz="2200" dirty="0">
                <a:latin typeface="Arial"/>
              </a:rPr>
              <a:t>’</a:t>
            </a:r>
            <a:r>
              <a:rPr lang="en-US" sz="2200" dirty="0"/>
              <a:t> register (%</a:t>
            </a:r>
            <a:r>
              <a:rPr lang="en-US" sz="2200" dirty="0" err="1"/>
              <a:t>rvx</a:t>
            </a:r>
            <a:r>
              <a:rPr lang="en-US" sz="2200" dirty="0"/>
              <a:t>)</a:t>
            </a:r>
          </a:p>
          <a:p>
            <a:pPr lvl="1">
              <a:lnSpc>
                <a:spcPct val="90000"/>
              </a:lnSpc>
            </a:pPr>
            <a:r>
              <a:rPr lang="en-US" sz="2200" dirty="0"/>
              <a:t>A set of instructions that manipulate the runtime stack</a:t>
            </a:r>
          </a:p>
          <a:p>
            <a:pPr lvl="2">
              <a:lnSpc>
                <a:spcPct val="90000"/>
              </a:lnSpc>
            </a:pPr>
            <a:r>
              <a:rPr lang="en-US" sz="1800" dirty="0" err="1"/>
              <a:t>pushv</a:t>
            </a:r>
            <a:r>
              <a:rPr lang="en-US" sz="1800" dirty="0"/>
              <a:t> -- push a value on the stack</a:t>
            </a:r>
          </a:p>
          <a:p>
            <a:pPr lvl="2">
              <a:lnSpc>
                <a:spcPct val="90000"/>
              </a:lnSpc>
            </a:pPr>
            <a:r>
              <a:rPr lang="en-US" sz="1800" dirty="0" err="1"/>
              <a:t>popv</a:t>
            </a:r>
            <a:r>
              <a:rPr lang="en-US" sz="1800" dirty="0"/>
              <a:t> -- pop a value off the stack</a:t>
            </a:r>
          </a:p>
          <a:p>
            <a:pPr lvl="2">
              <a:lnSpc>
                <a:spcPct val="90000"/>
              </a:lnSpc>
            </a:pPr>
            <a:r>
              <a:rPr lang="en-US" sz="1800" dirty="0" err="1"/>
              <a:t>pushf</a:t>
            </a:r>
            <a:r>
              <a:rPr lang="en-US" sz="1800" dirty="0"/>
              <a:t> -- push a stack frame</a:t>
            </a:r>
          </a:p>
          <a:p>
            <a:pPr lvl="2">
              <a:lnSpc>
                <a:spcPct val="90000"/>
              </a:lnSpc>
            </a:pPr>
            <a:r>
              <a:rPr lang="en-US" sz="1800" dirty="0" err="1"/>
              <a:t>popf</a:t>
            </a:r>
            <a:r>
              <a:rPr lang="en-US" sz="1800" dirty="0"/>
              <a:t> -- pop a stack frame</a:t>
            </a:r>
          </a:p>
          <a:p>
            <a:pPr lvl="1">
              <a:lnSpc>
                <a:spcPct val="90000"/>
              </a:lnSpc>
            </a:pPr>
            <a:r>
              <a:rPr lang="en-US" sz="2200" dirty="0"/>
              <a:t>Instructions for calling and returning from functions</a:t>
            </a:r>
          </a:p>
          <a:p>
            <a:pPr lvl="2">
              <a:lnSpc>
                <a:spcPct val="90000"/>
              </a:lnSpc>
            </a:pPr>
            <a:r>
              <a:rPr lang="en-US" sz="1800" dirty="0"/>
              <a:t>call -- jumps to function</a:t>
            </a:r>
          </a:p>
          <a:p>
            <a:pPr lvl="2">
              <a:lnSpc>
                <a:spcPct val="90000"/>
              </a:lnSpc>
            </a:pPr>
            <a:r>
              <a:rPr lang="en-US" sz="1800" dirty="0"/>
              <a:t>return -- continues execution at the instruction after the call instruction</a:t>
            </a:r>
          </a:p>
          <a:p>
            <a:pPr lvl="2">
              <a:lnSpc>
                <a:spcPct val="90000"/>
              </a:lnSpc>
            </a:pPr>
            <a:endParaRPr lang="en-US"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09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09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09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0968" name="Rectangle 8"/>
          <p:cNvSpPr>
            <a:spLocks noGrp="1" noChangeArrowheads="1"/>
          </p:cNvSpPr>
          <p:nvPr>
            <p:ph type="title"/>
          </p:nvPr>
        </p:nvSpPr>
        <p:spPr/>
        <p:txBody>
          <a:bodyPr/>
          <a:lstStyle/>
          <a:p>
            <a:r>
              <a:rPr lang="en-US"/>
              <a:t>Virtual Machine Design</a:t>
            </a:r>
          </a:p>
        </p:txBody>
      </p:sp>
      <p:sp>
        <p:nvSpPr>
          <p:cNvPr id="4096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097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09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09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09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09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097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78"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097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098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0981"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0982"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0983" name="Line 23"/>
          <p:cNvSpPr>
            <a:spLocks noChangeShapeType="1"/>
          </p:cNvSpPr>
          <p:nvPr/>
        </p:nvSpPr>
        <p:spPr bwMode="auto">
          <a:xfrm flipV="1">
            <a:off x="18288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84"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5"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40986" name="AutoShape 26"/>
          <p:cNvSpPr>
            <a:spLocks noChangeArrowheads="1"/>
          </p:cNvSpPr>
          <p:nvPr/>
        </p:nvSpPr>
        <p:spPr bwMode="auto">
          <a:xfrm>
            <a:off x="990600" y="35052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0987" name="Line 27"/>
          <p:cNvSpPr>
            <a:spLocks noChangeShapeType="1"/>
          </p:cNvSpPr>
          <p:nvPr/>
        </p:nvSpPr>
        <p:spPr bwMode="auto">
          <a:xfrm>
            <a:off x="2057400" y="3657600"/>
            <a:ext cx="365760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0988"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0989"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0990" name="Line 30"/>
          <p:cNvSpPr>
            <a:spLocks noChangeShapeType="1"/>
          </p:cNvSpPr>
          <p:nvPr/>
        </p:nvSpPr>
        <p:spPr bwMode="auto">
          <a:xfrm flipH="1" flipV="1">
            <a:off x="1905000" y="3733800"/>
            <a:ext cx="3733800" cy="2438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50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50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50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5064" name="Rectangle 8"/>
          <p:cNvSpPr>
            <a:spLocks noGrp="1" noChangeArrowheads="1"/>
          </p:cNvSpPr>
          <p:nvPr>
            <p:ph type="title"/>
          </p:nvPr>
        </p:nvSpPr>
        <p:spPr/>
        <p:txBody>
          <a:bodyPr/>
          <a:lstStyle/>
          <a:p>
            <a:r>
              <a:rPr lang="en-US"/>
              <a:t>Virtual Machine Design</a:t>
            </a:r>
          </a:p>
        </p:txBody>
      </p:sp>
      <p:sp>
        <p:nvSpPr>
          <p:cNvPr id="45065"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5066"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50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50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50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50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5073"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5074" name="AutoShape 18"/>
          <p:cNvSpPr>
            <a:spLocks noChangeArrowheads="1"/>
          </p:cNvSpPr>
          <p:nvPr/>
        </p:nvSpPr>
        <p:spPr bwMode="auto">
          <a:xfrm>
            <a:off x="5181600" y="6073775"/>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5075"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5076"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5077"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5078"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5079" name="Line 23"/>
          <p:cNvSpPr>
            <a:spLocks noChangeShapeType="1"/>
          </p:cNvSpPr>
          <p:nvPr/>
        </p:nvSpPr>
        <p:spPr bwMode="auto">
          <a:xfrm flipV="1">
            <a:off x="1828800" y="34290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5080" name="AutoShape 24"/>
          <p:cNvSpPr>
            <a:spLocks noChangeArrowheads="1"/>
          </p:cNvSpPr>
          <p:nvPr/>
        </p:nvSpPr>
        <p:spPr bwMode="auto">
          <a:xfrm>
            <a:off x="990600" y="30480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5081" name="Text Box 25"/>
          <p:cNvSpPr txBox="1">
            <a:spLocks noChangeArrowheads="1"/>
          </p:cNvSpPr>
          <p:nvPr/>
        </p:nvSpPr>
        <p:spPr bwMode="auto">
          <a:xfrm>
            <a:off x="1812925" y="31115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Lst>
        </p:spPr>
        <p:txBody>
          <a:bodyPr wrap="none">
            <a:spAutoFit/>
          </a:bodyPr>
          <a:lstStyle/>
          <a:p>
            <a:r>
              <a:rPr lang="en-US" sz="1000"/>
              <a:t>3</a:t>
            </a:r>
          </a:p>
        </p:txBody>
      </p:sp>
      <p:sp>
        <p:nvSpPr>
          <p:cNvPr id="45084"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5085"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71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71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71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7112" name="Rectangle 8"/>
          <p:cNvSpPr>
            <a:spLocks noGrp="1" noChangeArrowheads="1"/>
          </p:cNvSpPr>
          <p:nvPr>
            <p:ph type="title"/>
          </p:nvPr>
        </p:nvSpPr>
        <p:spPr/>
        <p:txBody>
          <a:bodyPr/>
          <a:lstStyle/>
          <a:p>
            <a:r>
              <a:rPr lang="en-US"/>
              <a:t>Virtual Machine Design</a:t>
            </a:r>
          </a:p>
        </p:txBody>
      </p:sp>
      <p:sp>
        <p:nvSpPr>
          <p:cNvPr id="47113"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7114"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71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71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71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71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71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7121"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22" name="AutoShape 18"/>
          <p:cNvSpPr>
            <a:spLocks noChangeArrowheads="1"/>
          </p:cNvSpPr>
          <p:nvPr/>
        </p:nvSpPr>
        <p:spPr bwMode="auto">
          <a:xfrm>
            <a:off x="5181600" y="38862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7123"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7124"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7125" name="AutoShape 21"/>
          <p:cNvSpPr>
            <a:spLocks noChangeArrowheads="1"/>
          </p:cNvSpPr>
          <p:nvPr/>
        </p:nvSpPr>
        <p:spPr bwMode="auto">
          <a:xfrm>
            <a:off x="990600" y="2590800"/>
            <a:ext cx="18288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solidFill>
                <a:srgbClr val="FF0000"/>
              </a:solidFill>
            </a:endParaRPr>
          </a:p>
        </p:txBody>
      </p:sp>
      <p:sp>
        <p:nvSpPr>
          <p:cNvPr id="47126" name="Text Box 22"/>
          <p:cNvSpPr txBox="1">
            <a:spLocks noChangeArrowheads="1"/>
          </p:cNvSpPr>
          <p:nvPr/>
        </p:nvSpPr>
        <p:spPr bwMode="auto">
          <a:xfrm>
            <a:off x="1812925" y="2654300"/>
            <a:ext cx="254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2</a:t>
            </a:r>
          </a:p>
        </p:txBody>
      </p:sp>
      <p:sp>
        <p:nvSpPr>
          <p:cNvPr id="47127" name="Line 23"/>
          <p:cNvSpPr>
            <a:spLocks noChangeShapeType="1"/>
          </p:cNvSpPr>
          <p:nvPr/>
        </p:nvSpPr>
        <p:spPr bwMode="auto">
          <a:xfrm flipV="1">
            <a:off x="18288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7130" name="Text Box 26"/>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7131" name="Text Box 27"/>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30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30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30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3016" name="Rectangle 8"/>
          <p:cNvSpPr>
            <a:spLocks noGrp="1" noChangeArrowheads="1"/>
          </p:cNvSpPr>
          <p:nvPr>
            <p:ph type="title"/>
          </p:nvPr>
        </p:nvSpPr>
        <p:spPr/>
        <p:txBody>
          <a:bodyPr/>
          <a:lstStyle/>
          <a:p>
            <a:r>
              <a:rPr lang="en-US"/>
              <a:t>Virtual Machine Design</a:t>
            </a:r>
          </a:p>
        </p:txBody>
      </p:sp>
      <p:sp>
        <p:nvSpPr>
          <p:cNvPr id="4301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301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30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30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30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30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30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302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3026" name="AutoShape 18"/>
          <p:cNvSpPr>
            <a:spLocks noChangeArrowheads="1"/>
          </p:cNvSpPr>
          <p:nvPr/>
        </p:nvSpPr>
        <p:spPr bwMode="auto">
          <a:xfrm>
            <a:off x="5181600" y="4114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302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302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3036" name="Text Box 28"/>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3037" name="Text Box 29"/>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491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491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491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49160" name="Rectangle 8"/>
          <p:cNvSpPr>
            <a:spLocks noGrp="1" noChangeArrowheads="1"/>
          </p:cNvSpPr>
          <p:nvPr>
            <p:ph type="title"/>
          </p:nvPr>
        </p:nvSpPr>
        <p:spPr/>
        <p:txBody>
          <a:bodyPr/>
          <a:lstStyle/>
          <a:p>
            <a:r>
              <a:rPr lang="en-US"/>
              <a:t>Virtual Machine Design</a:t>
            </a:r>
          </a:p>
        </p:txBody>
      </p:sp>
      <p:sp>
        <p:nvSpPr>
          <p:cNvPr id="49161"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49162"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491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491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491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491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491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49169"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9170" name="AutoShape 18"/>
          <p:cNvSpPr>
            <a:spLocks noChangeArrowheads="1"/>
          </p:cNvSpPr>
          <p:nvPr/>
        </p:nvSpPr>
        <p:spPr bwMode="auto">
          <a:xfrm>
            <a:off x="5181600" y="43434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49171"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49172"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49173"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49174"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
        <p:nvSpPr>
          <p:cNvPr id="49175" name="Text Box 23"/>
          <p:cNvSpPr txBox="1">
            <a:spLocks noChangeArrowheads="1"/>
          </p:cNvSpPr>
          <p:nvPr/>
        </p:nvSpPr>
        <p:spPr bwMode="auto">
          <a:xfrm>
            <a:off x="3065463" y="1600200"/>
            <a:ext cx="1735137"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The sum of x+y is</a:t>
            </a:r>
            <a:r>
              <a:rPr lang="en-US" sz="1400">
                <a:latin typeface="ヒラギノ角ゴ ProN W3" charset="0"/>
              </a:rPr>
              <a:t> 5</a:t>
            </a:r>
            <a:endParaRPr 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12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512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512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51208" name="Rectangle 8"/>
          <p:cNvSpPr>
            <a:spLocks noGrp="1" noChangeArrowheads="1"/>
          </p:cNvSpPr>
          <p:nvPr>
            <p:ph type="title"/>
          </p:nvPr>
        </p:nvSpPr>
        <p:spPr/>
        <p:txBody>
          <a:bodyPr/>
          <a:lstStyle/>
          <a:p>
            <a:r>
              <a:rPr lang="en-US"/>
              <a:t>Virtual Machine Design</a:t>
            </a:r>
          </a:p>
        </p:txBody>
      </p:sp>
      <p:sp>
        <p:nvSpPr>
          <p:cNvPr id="51209"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1210"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12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12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512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512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12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51217"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8" name="AutoShape 18"/>
          <p:cNvSpPr>
            <a:spLocks noChangeArrowheads="1"/>
          </p:cNvSpPr>
          <p:nvPr/>
        </p:nvSpPr>
        <p:spPr bwMode="auto">
          <a:xfrm>
            <a:off x="5181600" y="45720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pPr algn="ctr"/>
            <a:r>
              <a:rPr lang="en-US" sz="1000"/>
              <a:t>`</a:t>
            </a:r>
          </a:p>
        </p:txBody>
      </p:sp>
      <p:sp>
        <p:nvSpPr>
          <p:cNvPr id="51219"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1220"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1221"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1222"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532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532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532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53256" name="Rectangle 8"/>
          <p:cNvSpPr>
            <a:spLocks noGrp="1" noChangeArrowheads="1"/>
          </p:cNvSpPr>
          <p:nvPr>
            <p:ph type="title"/>
          </p:nvPr>
        </p:nvSpPr>
        <p:spPr/>
        <p:txBody>
          <a:bodyPr/>
          <a:lstStyle/>
          <a:p>
            <a:r>
              <a:rPr lang="en-US"/>
              <a:t>Virtual Machine Design</a:t>
            </a:r>
          </a:p>
        </p:txBody>
      </p:sp>
      <p:sp>
        <p:nvSpPr>
          <p:cNvPr id="53257" name="Text Box 9"/>
          <p:cNvSpPr txBox="1">
            <a:spLocks noChangeArrowheads="1"/>
          </p:cNvSpPr>
          <p:nvPr/>
        </p:nvSpPr>
        <p:spPr bwMode="auto">
          <a:xfrm>
            <a:off x="3489325" y="4572000"/>
            <a:ext cx="8620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add </a:t>
            </a:r>
            <a:r>
              <a:rPr lang="en-US" sz="1000">
                <a:sym typeface="Wingdings 3" charset="0"/>
              </a:rPr>
              <a:t></a:t>
            </a:r>
            <a:r>
              <a:rPr lang="en-US" sz="1000"/>
              <a:t> [___]</a:t>
            </a:r>
          </a:p>
        </p:txBody>
      </p:sp>
      <p:sp>
        <p:nvSpPr>
          <p:cNvPr id="53258" name="Text Box 10"/>
          <p:cNvSpPr txBox="1">
            <a:spLocks noChangeArrowheads="1"/>
          </p:cNvSpPr>
          <p:nvPr/>
        </p:nvSpPr>
        <p:spPr bwMode="auto">
          <a:xfrm>
            <a:off x="5334000" y="2590800"/>
            <a:ext cx="3103563" cy="375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store x 3;</a:t>
            </a:r>
          </a:p>
          <a:p>
            <a:r>
              <a:rPr lang="en-US" sz="1600"/>
              <a:t>      store y 2;</a:t>
            </a:r>
          </a:p>
          <a:p>
            <a:r>
              <a:rPr lang="en-US" sz="1600"/>
              <a:t>      pushv y;	</a:t>
            </a:r>
          </a:p>
          <a:p>
            <a:r>
              <a:rPr lang="en-US" sz="1600"/>
              <a:t>      pushv x;	</a:t>
            </a:r>
          </a:p>
          <a:p>
            <a:r>
              <a:rPr lang="en-US" sz="1600"/>
              <a:t>      call add;	</a:t>
            </a:r>
          </a:p>
          <a:p>
            <a:r>
              <a:rPr lang="en-US" sz="1600"/>
              <a:t>      popv;		</a:t>
            </a:r>
          </a:p>
          <a:p>
            <a:r>
              <a:rPr lang="en-US" sz="1600"/>
              <a:t>      popv;		</a:t>
            </a:r>
          </a:p>
          <a:p>
            <a:r>
              <a:rPr lang="en-US" sz="1600"/>
              <a:t>      print </a:t>
            </a:r>
            <a:r>
              <a:rPr lang="ja-JP" altLang="en-US" sz="1600"/>
              <a:t>“</a:t>
            </a:r>
            <a:r>
              <a:rPr lang="en-US" sz="1600"/>
              <a:t>The sum x+y is </a:t>
            </a:r>
            <a:r>
              <a:rPr lang="ja-JP" altLang="en-US" sz="1600"/>
              <a:t>“</a:t>
            </a:r>
            <a:r>
              <a:rPr lang="en-US" sz="1600"/>
              <a:t> %rvx;</a:t>
            </a:r>
          </a:p>
          <a:p>
            <a:r>
              <a:rPr lang="en-US" sz="1600"/>
              <a:t>      stop;</a:t>
            </a:r>
          </a:p>
          <a:p>
            <a:endParaRPr lang="en-US" sz="1600"/>
          </a:p>
          <a:p>
            <a:r>
              <a:rPr lang="en-US" sz="1600"/>
              <a:t>add:</a:t>
            </a:r>
          </a:p>
          <a:p>
            <a:r>
              <a:rPr lang="en-US" sz="1600"/>
              <a:t>     store a %tsx[-1];	</a:t>
            </a:r>
          </a:p>
          <a:p>
            <a:r>
              <a:rPr lang="en-US" sz="1600"/>
              <a:t>     store b %tsx[-2];	</a:t>
            </a:r>
          </a:p>
          <a:p>
            <a:r>
              <a:rPr lang="en-US" sz="1600"/>
              <a:t>     store %rvx (+ a b);</a:t>
            </a:r>
          </a:p>
          <a:p>
            <a:r>
              <a:rPr lang="en-US" sz="1600"/>
              <a:t>     return;</a:t>
            </a:r>
          </a:p>
        </p:txBody>
      </p:sp>
      <p:sp>
        <p:nvSpPr>
          <p:cNvPr id="532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5</a:t>
            </a:r>
            <a:endParaRPr lang="en-US" sz="800">
              <a:solidFill>
                <a:srgbClr val="FF0000"/>
              </a:solidFill>
            </a:endParaRPr>
          </a:p>
        </p:txBody>
      </p:sp>
      <p:sp>
        <p:nvSpPr>
          <p:cNvPr id="532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532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532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532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53265" name="Line 17"/>
          <p:cNvSpPr>
            <a:spLocks noChangeShapeType="1"/>
          </p:cNvSpPr>
          <p:nvPr/>
        </p:nvSpPr>
        <p:spPr bwMode="auto">
          <a:xfrm>
            <a:off x="4114800" y="47244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7" name="Text Box 19"/>
          <p:cNvSpPr txBox="1">
            <a:spLocks noChangeArrowheads="1"/>
          </p:cNvSpPr>
          <p:nvPr/>
        </p:nvSpPr>
        <p:spPr bwMode="auto">
          <a:xfrm>
            <a:off x="3489325" y="25828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x </a:t>
            </a:r>
            <a:r>
              <a:rPr lang="en-US" sz="1000">
                <a:sym typeface="Symbol" charset="0"/>
              </a:rPr>
              <a:t> 3</a:t>
            </a:r>
            <a:endParaRPr lang="en-US" sz="1000"/>
          </a:p>
        </p:txBody>
      </p:sp>
      <p:sp>
        <p:nvSpPr>
          <p:cNvPr id="53268" name="Text Box 20"/>
          <p:cNvSpPr txBox="1">
            <a:spLocks noChangeArrowheads="1"/>
          </p:cNvSpPr>
          <p:nvPr/>
        </p:nvSpPr>
        <p:spPr bwMode="auto">
          <a:xfrm>
            <a:off x="3502025" y="2735263"/>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y </a:t>
            </a:r>
            <a:r>
              <a:rPr lang="en-US" sz="1000">
                <a:sym typeface="Symbol" charset="0"/>
              </a:rPr>
              <a:t> 2</a:t>
            </a:r>
            <a:endParaRPr lang="en-US" sz="1000"/>
          </a:p>
        </p:txBody>
      </p:sp>
      <p:sp>
        <p:nvSpPr>
          <p:cNvPr id="53269" name="Text Box 21"/>
          <p:cNvSpPr txBox="1">
            <a:spLocks noChangeArrowheads="1"/>
          </p:cNvSpPr>
          <p:nvPr/>
        </p:nvSpPr>
        <p:spPr bwMode="auto">
          <a:xfrm>
            <a:off x="3505200" y="28956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a </a:t>
            </a:r>
            <a:r>
              <a:rPr lang="en-US" sz="1000">
                <a:sym typeface="Symbol" charset="0"/>
              </a:rPr>
              <a:t> 3</a:t>
            </a:r>
            <a:endParaRPr lang="en-US" sz="1000"/>
          </a:p>
        </p:txBody>
      </p:sp>
      <p:sp>
        <p:nvSpPr>
          <p:cNvPr id="53270" name="Text Box 22"/>
          <p:cNvSpPr txBox="1">
            <a:spLocks noChangeArrowheads="1"/>
          </p:cNvSpPr>
          <p:nvPr/>
        </p:nvSpPr>
        <p:spPr bwMode="auto">
          <a:xfrm>
            <a:off x="3505200" y="30480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b </a:t>
            </a:r>
            <a:r>
              <a:rPr lang="en-US" sz="1000">
                <a:sym typeface="Symbol" charset="0"/>
              </a:rPr>
              <a:t> 2</a:t>
            </a:r>
            <a:endParaRPr 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 Program</a:t>
            </a:r>
          </a:p>
        </p:txBody>
      </p:sp>
      <p:sp>
        <p:nvSpPr>
          <p:cNvPr id="55299" name="Text Box 3"/>
          <p:cNvSpPr txBox="1">
            <a:spLocks noChangeArrowheads="1"/>
          </p:cNvSpPr>
          <p:nvPr/>
        </p:nvSpPr>
        <p:spPr bwMode="auto">
          <a:xfrm>
            <a:off x="4229100" y="3730625"/>
            <a:ext cx="3962400" cy="28670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sz="1400" dirty="0"/>
              <a:t>      store x 3;</a:t>
            </a:r>
          </a:p>
          <a:p>
            <a:r>
              <a:rPr lang="en-US" sz="1400" dirty="0"/>
              <a:t>      store y 2;</a:t>
            </a:r>
          </a:p>
          <a:p>
            <a:r>
              <a:rPr lang="en-US" sz="1400" dirty="0"/>
              <a:t>      </a:t>
            </a:r>
            <a:r>
              <a:rPr lang="en-US" sz="1400" dirty="0" err="1"/>
              <a:t>pushv</a:t>
            </a:r>
            <a:r>
              <a:rPr lang="en-US" sz="1400" dirty="0"/>
              <a:t> y;	</a:t>
            </a:r>
          </a:p>
          <a:p>
            <a:r>
              <a:rPr lang="en-US" sz="1400" dirty="0"/>
              <a:t>      </a:t>
            </a:r>
            <a:r>
              <a:rPr lang="en-US" sz="1400" dirty="0" err="1"/>
              <a:t>pushv</a:t>
            </a:r>
            <a:r>
              <a:rPr lang="en-US" sz="1400" dirty="0"/>
              <a:t> x; </a:t>
            </a:r>
          </a:p>
          <a:p>
            <a:r>
              <a:rPr lang="en-US" sz="1400" dirty="0"/>
              <a:t>      call add;	</a:t>
            </a:r>
          </a:p>
          <a:p>
            <a:r>
              <a:rPr lang="en-US" sz="1400" dirty="0"/>
              <a:t>      </a:t>
            </a:r>
            <a:r>
              <a:rPr lang="en-US" sz="1400" dirty="0" err="1"/>
              <a:t>popv</a:t>
            </a:r>
            <a:r>
              <a:rPr lang="en-US" sz="1400" dirty="0"/>
              <a:t>;		</a:t>
            </a:r>
          </a:p>
          <a:p>
            <a:r>
              <a:rPr lang="en-US" sz="1400" dirty="0"/>
              <a:t>      </a:t>
            </a:r>
            <a:r>
              <a:rPr lang="en-US" sz="1400" dirty="0" err="1"/>
              <a:t>popv</a:t>
            </a:r>
            <a:r>
              <a:rPr lang="en-US" sz="1400" dirty="0"/>
              <a:t>;		</a:t>
            </a:r>
          </a:p>
          <a:p>
            <a:r>
              <a:rPr lang="en-US" sz="1400" dirty="0"/>
              <a:t>      print </a:t>
            </a:r>
            <a:r>
              <a:rPr lang="ja-JP" altLang="en-US" sz="1400" dirty="0"/>
              <a:t>“</a:t>
            </a:r>
            <a:r>
              <a:rPr lang="en-US" sz="1400" dirty="0"/>
              <a:t>The sum </a:t>
            </a:r>
            <a:r>
              <a:rPr lang="en-US" sz="1400" dirty="0" err="1"/>
              <a:t>x+y</a:t>
            </a:r>
            <a:r>
              <a:rPr lang="en-US" sz="1400" dirty="0"/>
              <a:t> is </a:t>
            </a:r>
            <a:r>
              <a:rPr lang="ja-JP" altLang="en-US" sz="1400" dirty="0"/>
              <a:t>“</a:t>
            </a:r>
            <a:r>
              <a:rPr lang="en-US" sz="1400" dirty="0"/>
              <a:t> %</a:t>
            </a:r>
            <a:r>
              <a:rPr lang="en-US" sz="1400" dirty="0" err="1"/>
              <a:t>rvx</a:t>
            </a:r>
            <a:r>
              <a:rPr lang="en-US" sz="1400" dirty="0"/>
              <a:t>;</a:t>
            </a:r>
          </a:p>
          <a:p>
            <a:r>
              <a:rPr lang="en-US" sz="1400" dirty="0"/>
              <a:t>      stop;</a:t>
            </a:r>
          </a:p>
          <a:p>
            <a:endParaRPr lang="en-US" sz="1400" dirty="0"/>
          </a:p>
          <a:p>
            <a:r>
              <a:rPr lang="en-US" sz="1400" dirty="0"/>
              <a:t>add:</a:t>
            </a:r>
          </a:p>
          <a:p>
            <a:r>
              <a:rPr lang="en-US" sz="1400" dirty="0"/>
              <a:t>     store %</a:t>
            </a:r>
            <a:r>
              <a:rPr lang="en-US" sz="1400" dirty="0" err="1"/>
              <a:t>rvx</a:t>
            </a:r>
            <a:r>
              <a:rPr lang="en-US" sz="1400" dirty="0"/>
              <a:t> (+ </a:t>
            </a:r>
            <a:r>
              <a:rPr lang="en-US" sz="1400" dirty="0">
                <a:solidFill>
                  <a:srgbClr val="FF0000"/>
                </a:solidFill>
              </a:rPr>
              <a:t>%</a:t>
            </a:r>
            <a:r>
              <a:rPr lang="en-US" sz="1400" dirty="0" err="1">
                <a:solidFill>
                  <a:srgbClr val="FF0000"/>
                </a:solidFill>
              </a:rPr>
              <a:t>tsx</a:t>
            </a:r>
            <a:r>
              <a:rPr lang="en-US" sz="1400" dirty="0">
                <a:solidFill>
                  <a:srgbClr val="FF0000"/>
                </a:solidFill>
              </a:rPr>
              <a:t>[-1] %</a:t>
            </a:r>
            <a:r>
              <a:rPr lang="en-US" sz="1400" dirty="0" err="1">
                <a:solidFill>
                  <a:srgbClr val="FF0000"/>
                </a:solidFill>
              </a:rPr>
              <a:t>tsx</a:t>
            </a:r>
            <a:r>
              <a:rPr lang="en-US" sz="1400" dirty="0">
                <a:solidFill>
                  <a:srgbClr val="FF0000"/>
                </a:solidFill>
              </a:rPr>
              <a:t>[-2]</a:t>
            </a:r>
            <a:r>
              <a:rPr lang="en-US" sz="1400" dirty="0"/>
              <a:t>);</a:t>
            </a:r>
          </a:p>
          <a:p>
            <a:r>
              <a:rPr lang="en-US" sz="1400" dirty="0"/>
              <a:t>     return;</a:t>
            </a:r>
          </a:p>
        </p:txBody>
      </p:sp>
      <p:sp>
        <p:nvSpPr>
          <p:cNvPr id="55300" name="Rectangle 4"/>
          <p:cNvSpPr>
            <a:spLocks noGrp="1" noChangeArrowheads="1"/>
          </p:cNvSpPr>
          <p:nvPr>
            <p:ph type="body" idx="1"/>
          </p:nvPr>
        </p:nvSpPr>
        <p:spPr>
          <a:xfrm>
            <a:off x="457200" y="1719263"/>
            <a:ext cx="8229600" cy="1709737"/>
          </a:xfrm>
        </p:spPr>
        <p:txBody>
          <a:bodyPr/>
          <a:lstStyle/>
          <a:p>
            <a:r>
              <a:rPr lang="en-US"/>
              <a:t>Here is another way to write the same program taking advantage of indirect addressing.</a:t>
            </a:r>
          </a:p>
        </p:txBody>
      </p:sp>
      <p:sp>
        <p:nvSpPr>
          <p:cNvPr id="5" name="Text Box 4"/>
          <p:cNvSpPr txBox="1">
            <a:spLocks noChangeArrowheads="1"/>
          </p:cNvSpPr>
          <p:nvPr/>
        </p:nvSpPr>
        <p:spPr bwMode="auto">
          <a:xfrm>
            <a:off x="838200" y="3962400"/>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a:t>put add(</a:t>
            </a:r>
            <a:r>
              <a:rPr lang="en-US" sz="1400" dirty="0" err="1"/>
              <a:t>x,y</a:t>
            </a:r>
            <a:r>
              <a:rPr lang="en-US" sz="14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Recursive Program</a:t>
            </a:r>
          </a:p>
        </p:txBody>
      </p:sp>
      <p:sp>
        <p:nvSpPr>
          <p:cNvPr id="142339" name="Rectangle 3"/>
          <p:cNvSpPr>
            <a:spLocks noGrp="1" noChangeArrowheads="1"/>
          </p:cNvSpPr>
          <p:nvPr>
            <p:ph type="body" idx="1"/>
          </p:nvPr>
        </p:nvSpPr>
        <p:spPr/>
        <p:txBody>
          <a:bodyPr/>
          <a:lstStyle/>
          <a:p>
            <a:r>
              <a:rPr lang="en-US" dirty="0"/>
              <a:t>Recursive programs are tricky because function local variables, if one is not careful, are overwritten by recursive calls to the same function.</a:t>
            </a:r>
          </a:p>
          <a:p>
            <a:r>
              <a:rPr lang="en-US" dirty="0"/>
              <a:t>Solution: store function local variables in a </a:t>
            </a:r>
            <a:r>
              <a:rPr lang="en-US" i="1" dirty="0"/>
              <a:t>stack frame</a:t>
            </a:r>
            <a:r>
              <a:rPr lang="en-US" dirty="0"/>
              <a:t> with one stack frame for each </a:t>
            </a:r>
            <a:r>
              <a:rPr lang="en-US" i="1" dirty="0"/>
              <a:t>function invocation</a:t>
            </a:r>
            <a:r>
              <a:rPr lang="en-US" dirty="0"/>
              <a:t>.</a:t>
            </a:r>
          </a:p>
          <a:p>
            <a:pPr>
              <a:buFont typeface="Wingdings" charset="0"/>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Recursive Programs</a:t>
            </a:r>
          </a:p>
        </p:txBody>
      </p:sp>
      <p:sp>
        <p:nvSpPr>
          <p:cNvPr id="143363" name="Rectangle 3"/>
          <p:cNvSpPr>
            <a:spLocks noGrp="1" noChangeArrowheads="1"/>
          </p:cNvSpPr>
          <p:nvPr>
            <p:ph type="body" idx="1"/>
          </p:nvPr>
        </p:nvSpPr>
        <p:spPr>
          <a:xfrm>
            <a:off x="457200" y="1719263"/>
            <a:ext cx="8229600" cy="1100137"/>
          </a:xfrm>
        </p:spPr>
        <p:txBody>
          <a:bodyPr/>
          <a:lstStyle/>
          <a:p>
            <a:r>
              <a:rPr lang="en-US" sz="2600" dirty="0"/>
              <a:t>As an example we will study the bytecode that implements the following Cuppa3 program:</a:t>
            </a:r>
          </a:p>
        </p:txBody>
      </p:sp>
      <p:sp>
        <p:nvSpPr>
          <p:cNvPr id="143364" name="Text Box 4"/>
          <p:cNvSpPr txBox="1">
            <a:spLocks noChangeArrowheads="1"/>
          </p:cNvSpPr>
          <p:nvPr/>
        </p:nvSpPr>
        <p:spPr bwMode="auto">
          <a:xfrm>
            <a:off x="2971800" y="4038600"/>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8436" name="AutoShape 4"/>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7" name="AutoShape 5"/>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38" name="Text Box 6"/>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8439" name="Text Box 7"/>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8441" name="Text Box 9"/>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8442" name="Rectangle 10"/>
          <p:cNvSpPr>
            <a:spLocks noGrp="1" noChangeArrowheads="1"/>
          </p:cNvSpPr>
          <p:nvPr>
            <p:ph type="title"/>
          </p:nvPr>
        </p:nvSpPr>
        <p:spPr/>
        <p:txBody>
          <a:bodyPr/>
          <a:lstStyle/>
          <a:p>
            <a:r>
              <a:rPr lang="en-US"/>
              <a:t>Virtual Machine Design</a:t>
            </a:r>
          </a:p>
        </p:txBody>
      </p:sp>
      <p:sp>
        <p:nvSpPr>
          <p:cNvPr id="18462" name="AutoShape 30"/>
          <p:cNvSpPr>
            <a:spLocks noChangeArrowheads="1"/>
          </p:cNvSpPr>
          <p:nvPr/>
        </p:nvSpPr>
        <p:spPr bwMode="auto">
          <a:xfrm>
            <a:off x="3352800" y="6248400"/>
            <a:ext cx="12192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3" name="Text Box 31"/>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8465" name="AutoShape 33"/>
          <p:cNvSpPr>
            <a:spLocks noChangeArrowheads="1"/>
          </p:cNvSpPr>
          <p:nvPr/>
        </p:nvSpPr>
        <p:spPr bwMode="auto">
          <a:xfrm>
            <a:off x="838200" y="2438400"/>
            <a:ext cx="2133600" cy="35052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6" name="Text Box 3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8467" name="AutoShape 35"/>
          <p:cNvSpPr>
            <a:spLocks noChangeArrowheads="1"/>
          </p:cNvSpPr>
          <p:nvPr/>
        </p:nvSpPr>
        <p:spPr bwMode="auto">
          <a:xfrm>
            <a:off x="838200" y="6248400"/>
            <a:ext cx="2133600" cy="304800"/>
          </a:xfrm>
          <a:prstGeom prst="roundRect">
            <a:avLst>
              <a:gd name="adj" fmla="val 16667"/>
            </a:avLst>
          </a:prstGeom>
          <a:solidFill>
            <a:schemeClr val="bg1"/>
          </a:solidFill>
          <a:ln w="9525">
            <a:solidFill>
              <a:srgbClr val="FF0000"/>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8468" name="Text Box 3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Recursive Programs</a:t>
            </a:r>
          </a:p>
        </p:txBody>
      </p:sp>
      <p:sp>
        <p:nvSpPr>
          <p:cNvPr id="59395" name="Rectangle 3"/>
          <p:cNvSpPr>
            <a:spLocks noGrp="1" noChangeArrowheads="1"/>
          </p:cNvSpPr>
          <p:nvPr>
            <p:ph type="body" idx="1"/>
          </p:nvPr>
        </p:nvSpPr>
        <p:spPr>
          <a:xfrm>
            <a:off x="457200" y="1719263"/>
            <a:ext cx="8229600" cy="642937"/>
          </a:xfrm>
        </p:spPr>
        <p:txBody>
          <a:bodyPr/>
          <a:lstStyle/>
          <a:p>
            <a:r>
              <a:rPr lang="en-US" dirty="0"/>
              <a:t>Our first attempt:</a:t>
            </a:r>
          </a:p>
        </p:txBody>
      </p:sp>
      <p:sp>
        <p:nvSpPr>
          <p:cNvPr id="59396" name="Text Box 4"/>
          <p:cNvSpPr txBox="1">
            <a:spLocks noChangeArrowheads="1"/>
          </p:cNvSpPr>
          <p:nvPr/>
        </p:nvSpPr>
        <p:spPr bwMode="auto">
          <a:xfrm>
            <a:off x="3183226" y="2955290"/>
            <a:ext cx="2497138" cy="32924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     # 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store </a:t>
            </a:r>
            <a:r>
              <a:rPr lang="en-US" sz="1400" dirty="0">
                <a:solidFill>
                  <a:srgbClr val="FF0000"/>
                </a:solidFill>
              </a:rPr>
              <a:t>x</a:t>
            </a:r>
            <a:r>
              <a:rPr lang="en-US" sz="1400" dirty="0"/>
              <a:t> %</a:t>
            </a:r>
            <a:r>
              <a:rPr lang="en-US" sz="1400" dirty="0" err="1"/>
              <a:t>tsx</a:t>
            </a:r>
            <a:r>
              <a:rPr lang="en-US" sz="1400" dirty="0"/>
              <a:t>[-1];</a:t>
            </a:r>
          </a:p>
          <a:p>
            <a:r>
              <a:rPr lang="en-US" sz="1400" dirty="0"/>
              <a:t>     </a:t>
            </a:r>
            <a:r>
              <a:rPr lang="en-US" sz="1400" dirty="0" err="1"/>
              <a:t>jumpF</a:t>
            </a:r>
            <a:r>
              <a:rPr lang="en-US" sz="1400" dirty="0"/>
              <a:t> </a:t>
            </a:r>
            <a:r>
              <a:rPr lang="en-US" sz="1400" dirty="0">
                <a:solidFill>
                  <a:srgbClr val="FF0000"/>
                </a:solidFill>
              </a:rPr>
              <a:t>x</a:t>
            </a:r>
            <a:r>
              <a:rPr lang="en-US" sz="1400" dirty="0"/>
              <a:t> L1;</a:t>
            </a:r>
          </a:p>
          <a:p>
            <a:r>
              <a:rPr lang="en-US" sz="1400" dirty="0"/>
              <a:t>     </a:t>
            </a:r>
            <a:r>
              <a:rPr lang="en-US" sz="1400" dirty="0" err="1"/>
              <a:t>pushv</a:t>
            </a:r>
            <a:r>
              <a:rPr lang="en-US" sz="1400" dirty="0"/>
              <a:t> (- </a:t>
            </a:r>
            <a:r>
              <a:rPr lang="en-US" sz="1400" dirty="0">
                <a:solidFill>
                  <a:srgbClr val="FF0000"/>
                </a:solidFill>
              </a:rPr>
              <a:t>x</a:t>
            </a:r>
            <a:r>
              <a:rPr lang="en-US" sz="1400" dirty="0"/>
              <a:t> 1);</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x;</a:t>
            </a:r>
          </a:p>
          <a:p>
            <a:r>
              <a:rPr lang="en-US" sz="1400" dirty="0"/>
              <a:t>     return;</a:t>
            </a:r>
          </a:p>
        </p:txBody>
      </p:sp>
      <p:sp>
        <p:nvSpPr>
          <p:cNvPr id="59397" name="Text Box 5"/>
          <p:cNvSpPr txBox="1">
            <a:spLocks noChangeArrowheads="1"/>
          </p:cNvSpPr>
          <p:nvPr/>
        </p:nvSpPr>
        <p:spPr bwMode="auto">
          <a:xfrm>
            <a:off x="5943600" y="1925161"/>
            <a:ext cx="2971800" cy="1477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r>
              <a:rPr lang="en-US" sz="1800" dirty="0"/>
              <a:t>Note: this program does </a:t>
            </a:r>
            <a:r>
              <a:rPr lang="en-US" sz="1800" b="1" dirty="0"/>
              <a:t>NOT</a:t>
            </a:r>
            <a:r>
              <a:rPr lang="en-US" sz="1800" dirty="0"/>
              <a:t> work because x is a global variable which will get overwritten by each invocation of seq.</a:t>
            </a:r>
          </a:p>
        </p:txBody>
      </p:sp>
      <p:sp>
        <p:nvSpPr>
          <p:cNvPr id="6" name="Text Box 4"/>
          <p:cNvSpPr txBox="1">
            <a:spLocks noChangeArrowheads="1"/>
          </p:cNvSpPr>
          <p:nvPr/>
        </p:nvSpPr>
        <p:spPr bwMode="auto">
          <a:xfrm>
            <a:off x="248516" y="2523346"/>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Recursive Programs</a:t>
            </a:r>
          </a:p>
        </p:txBody>
      </p:sp>
      <p:sp>
        <p:nvSpPr>
          <p:cNvPr id="60419" name="Rectangle 3"/>
          <p:cNvSpPr>
            <a:spLocks noGrp="1" noChangeArrowheads="1"/>
          </p:cNvSpPr>
          <p:nvPr>
            <p:ph type="body" idx="1"/>
          </p:nvPr>
        </p:nvSpPr>
        <p:spPr>
          <a:xfrm>
            <a:off x="457200" y="1719263"/>
            <a:ext cx="8229600" cy="642937"/>
          </a:xfrm>
        </p:spPr>
        <p:txBody>
          <a:bodyPr/>
          <a:lstStyle/>
          <a:p>
            <a:pPr>
              <a:lnSpc>
                <a:spcPct val="90000"/>
              </a:lnSpc>
            </a:pPr>
            <a:r>
              <a:rPr lang="en-US" sz="2600"/>
              <a:t>We rewrite the program using </a:t>
            </a:r>
            <a:r>
              <a:rPr lang="en-US" sz="2600" i="1"/>
              <a:t>stack frames</a:t>
            </a:r>
            <a:r>
              <a:rPr lang="en-US" sz="2600"/>
              <a:t> to store function local variables.</a:t>
            </a:r>
          </a:p>
        </p:txBody>
      </p:sp>
      <p:sp>
        <p:nvSpPr>
          <p:cNvPr id="60420" name="Text Box 4"/>
          <p:cNvSpPr txBox="1">
            <a:spLocks noChangeArrowheads="1"/>
          </p:cNvSpPr>
          <p:nvPr/>
        </p:nvSpPr>
        <p:spPr bwMode="auto">
          <a:xfrm>
            <a:off x="3369875" y="2663825"/>
            <a:ext cx="5299849" cy="375487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     # print the sequence 0 1 2</a:t>
            </a:r>
          </a:p>
          <a:p>
            <a:r>
              <a:rPr lang="en-US" sz="1400" dirty="0"/>
              <a:t>     </a:t>
            </a:r>
            <a:r>
              <a:rPr lang="en-US" sz="1400" dirty="0" err="1"/>
              <a:t>pushv</a:t>
            </a:r>
            <a:r>
              <a:rPr lang="en-US" sz="1400" dirty="0"/>
              <a:t> 2;</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     stop;</a:t>
            </a:r>
          </a:p>
          <a:p>
            <a:endParaRPr lang="en-US" sz="1400" dirty="0"/>
          </a:p>
          <a:p>
            <a:r>
              <a:rPr lang="en-US" sz="1400" dirty="0" err="1"/>
              <a:t>seq</a:t>
            </a:r>
            <a:r>
              <a:rPr lang="en-US" sz="1400" dirty="0"/>
              <a:t>:</a:t>
            </a:r>
          </a:p>
          <a:p>
            <a:r>
              <a:rPr lang="en-US" sz="1400" dirty="0"/>
              <a:t>     </a:t>
            </a:r>
            <a:r>
              <a:rPr lang="en-US" sz="1400" dirty="0" err="1"/>
              <a:t>pushf</a:t>
            </a:r>
            <a:r>
              <a:rPr lang="en-US" sz="1400" dirty="0"/>
              <a:t> 1;                          # push a frame of size 1 - variable x</a:t>
            </a:r>
          </a:p>
          <a:p>
            <a:r>
              <a:rPr lang="en-US" sz="1400" dirty="0"/>
              <a:t>     store </a:t>
            </a:r>
            <a:r>
              <a:rPr lang="en-US" sz="1400" dirty="0">
                <a:solidFill>
                  <a:srgbClr val="FF0000"/>
                </a:solidFill>
              </a:rPr>
              <a:t>%</a:t>
            </a:r>
            <a:r>
              <a:rPr lang="en-US" sz="1400" dirty="0" err="1">
                <a:solidFill>
                  <a:srgbClr val="FF0000"/>
                </a:solidFill>
              </a:rPr>
              <a:t>tsx</a:t>
            </a:r>
            <a:r>
              <a:rPr lang="en-US" sz="1400" dirty="0">
                <a:solidFill>
                  <a:srgbClr val="FF0000"/>
                </a:solidFill>
              </a:rPr>
              <a:t>[0] </a:t>
            </a:r>
            <a:r>
              <a:rPr lang="en-US" sz="1400" dirty="0"/>
              <a:t>%</a:t>
            </a:r>
            <a:r>
              <a:rPr lang="en-US" sz="1400" dirty="0" err="1"/>
              <a:t>tsx</a:t>
            </a:r>
            <a:r>
              <a:rPr lang="en-US" sz="1400" dirty="0"/>
              <a:t>[-2];  # initialize x with the actual argument</a:t>
            </a:r>
          </a:p>
          <a:p>
            <a:r>
              <a:rPr lang="en-US" sz="1400" dirty="0"/>
              <a:t>     </a:t>
            </a:r>
            <a:r>
              <a:rPr lang="en-US" sz="1400" dirty="0" err="1"/>
              <a:t>jumpF</a:t>
            </a:r>
            <a:r>
              <a:rPr lang="en-US" sz="1400" dirty="0"/>
              <a:t> </a:t>
            </a:r>
            <a:r>
              <a:rPr lang="en-US" sz="1400" dirty="0">
                <a:solidFill>
                  <a:srgbClr val="FF0000"/>
                </a:solidFill>
              </a:rPr>
              <a:t>%</a:t>
            </a:r>
            <a:r>
              <a:rPr lang="en-US" sz="1400" dirty="0" err="1">
                <a:solidFill>
                  <a:srgbClr val="FF0000"/>
                </a:solidFill>
              </a:rPr>
              <a:t>tsx</a:t>
            </a:r>
            <a:r>
              <a:rPr lang="en-US" sz="1400" dirty="0">
                <a:solidFill>
                  <a:srgbClr val="FF0000"/>
                </a:solidFill>
              </a:rPr>
              <a:t>[0] </a:t>
            </a:r>
            <a:r>
              <a:rPr lang="en-US" sz="1400" dirty="0"/>
              <a:t>L1;         # test x</a:t>
            </a:r>
          </a:p>
          <a:p>
            <a:r>
              <a:rPr lang="en-US" sz="1400" dirty="0"/>
              <a:t>     </a:t>
            </a:r>
            <a:r>
              <a:rPr lang="en-US" sz="1400" dirty="0" err="1"/>
              <a:t>pushv</a:t>
            </a:r>
            <a:r>
              <a:rPr lang="en-US" sz="1400" dirty="0"/>
              <a:t> (- </a:t>
            </a:r>
            <a:r>
              <a:rPr lang="en-US" sz="1400" dirty="0">
                <a:solidFill>
                  <a:srgbClr val="FF0000"/>
                </a:solidFill>
              </a:rPr>
              <a:t>%</a:t>
            </a:r>
            <a:r>
              <a:rPr lang="en-US" sz="1400" dirty="0" err="1">
                <a:solidFill>
                  <a:srgbClr val="FF0000"/>
                </a:solidFill>
              </a:rPr>
              <a:t>tsx</a:t>
            </a:r>
            <a:r>
              <a:rPr lang="en-US" sz="1400" dirty="0">
                <a:solidFill>
                  <a:srgbClr val="FF0000"/>
                </a:solidFill>
              </a:rPr>
              <a:t>[0]</a:t>
            </a:r>
            <a:r>
              <a:rPr lang="en-US" sz="1400" dirty="0"/>
              <a:t> 1);       </a:t>
            </a:r>
          </a:p>
          <a:p>
            <a:r>
              <a:rPr lang="en-US" sz="1400" dirty="0"/>
              <a:t>     call </a:t>
            </a:r>
            <a:r>
              <a:rPr lang="en-US" sz="1400" dirty="0" err="1"/>
              <a:t>seq</a:t>
            </a:r>
            <a:r>
              <a:rPr lang="en-US" sz="1400" dirty="0"/>
              <a:t>;</a:t>
            </a:r>
          </a:p>
          <a:p>
            <a:r>
              <a:rPr lang="en-US" sz="1400" dirty="0"/>
              <a:t>     </a:t>
            </a:r>
            <a:r>
              <a:rPr lang="en-US" sz="1400" dirty="0" err="1"/>
              <a:t>popv</a:t>
            </a:r>
            <a:r>
              <a:rPr lang="en-US" sz="1400" dirty="0"/>
              <a:t>;</a:t>
            </a:r>
          </a:p>
          <a:p>
            <a:r>
              <a:rPr lang="en-US" sz="1400" dirty="0"/>
              <a:t>L1:</a:t>
            </a:r>
          </a:p>
          <a:p>
            <a:r>
              <a:rPr lang="en-US" sz="1400" dirty="0"/>
              <a:t>     print </a:t>
            </a:r>
            <a:r>
              <a:rPr lang="en-US" sz="1400" dirty="0">
                <a:solidFill>
                  <a:srgbClr val="FF0000"/>
                </a:solidFill>
              </a:rPr>
              <a:t>%</a:t>
            </a:r>
            <a:r>
              <a:rPr lang="en-US" sz="1400" dirty="0" err="1">
                <a:solidFill>
                  <a:srgbClr val="FF0000"/>
                </a:solidFill>
              </a:rPr>
              <a:t>tsx</a:t>
            </a:r>
            <a:r>
              <a:rPr lang="en-US" sz="1400" dirty="0">
                <a:solidFill>
                  <a:srgbClr val="FF0000"/>
                </a:solidFill>
              </a:rPr>
              <a:t>[0]</a:t>
            </a:r>
            <a:r>
              <a:rPr lang="en-US" sz="1400" dirty="0"/>
              <a:t>;</a:t>
            </a:r>
          </a:p>
          <a:p>
            <a:r>
              <a:rPr lang="en-US" sz="1400" dirty="0"/>
              <a:t>     </a:t>
            </a:r>
            <a:r>
              <a:rPr lang="en-US" sz="1400" dirty="0" err="1"/>
              <a:t>popf</a:t>
            </a:r>
            <a:r>
              <a:rPr lang="en-US" sz="1400" dirty="0"/>
              <a:t> 1;                          # remove the frame from the stack</a:t>
            </a:r>
          </a:p>
          <a:p>
            <a:r>
              <a:rPr lang="en-US" sz="1400" dirty="0"/>
              <a:t>     return;</a:t>
            </a:r>
          </a:p>
        </p:txBody>
      </p:sp>
      <p:sp>
        <p:nvSpPr>
          <p:cNvPr id="60422" name="Text Box 6"/>
          <p:cNvSpPr txBox="1">
            <a:spLocks noChangeArrowheads="1"/>
          </p:cNvSpPr>
          <p:nvPr/>
        </p:nvSpPr>
        <p:spPr bwMode="auto">
          <a:xfrm>
            <a:off x="6019800" y="2284412"/>
            <a:ext cx="2805113" cy="1069975"/>
          </a:xfrm>
          <a:prstGeom prst="rect">
            <a:avLst/>
          </a:prstGeom>
          <a:solidFill>
            <a:schemeClr val="bg1"/>
          </a:solidFill>
          <a:ln>
            <a:solidFill>
              <a:schemeClr val="tx1"/>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dirty="0"/>
              <a:t>Note: This program now</a:t>
            </a:r>
            <a:br>
              <a:rPr lang="en-US" sz="1600" dirty="0"/>
            </a:br>
            <a:r>
              <a:rPr lang="en-US" sz="1600" dirty="0"/>
              <a:t>works, local variables have</a:t>
            </a:r>
            <a:br>
              <a:rPr lang="en-US" sz="1600" dirty="0"/>
            </a:br>
            <a:r>
              <a:rPr lang="en-US" sz="1600" dirty="0"/>
              <a:t>their own location on the</a:t>
            </a:r>
            <a:br>
              <a:rPr lang="en-US" sz="1600" dirty="0"/>
            </a:br>
            <a:r>
              <a:rPr lang="en-US" sz="1600" dirty="0"/>
              <a:t>stack per function invocation.</a:t>
            </a:r>
          </a:p>
        </p:txBody>
      </p:sp>
      <p:sp>
        <p:nvSpPr>
          <p:cNvPr id="6" name="Text Box 4"/>
          <p:cNvSpPr txBox="1">
            <a:spLocks noChangeArrowheads="1"/>
          </p:cNvSpPr>
          <p:nvPr/>
        </p:nvSpPr>
        <p:spPr bwMode="auto">
          <a:xfrm>
            <a:off x="474406" y="2971800"/>
            <a:ext cx="2543175"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a:t>// print the sequence 0 1 2</a:t>
            </a:r>
          </a:p>
          <a:p>
            <a:r>
              <a:rPr lang="en-US" sz="1600"/>
              <a:t>declare seq(x) {</a:t>
            </a:r>
          </a:p>
          <a:p>
            <a:r>
              <a:rPr lang="en-US" sz="1600"/>
              <a:t>     if (1&lt;=x)</a:t>
            </a:r>
          </a:p>
          <a:p>
            <a:r>
              <a:rPr lang="en-US" sz="1600"/>
              <a:t>         seq(x-1)</a:t>
            </a:r>
          </a:p>
          <a:p>
            <a:r>
              <a:rPr lang="en-US" sz="1600"/>
              <a:t>     put(x)</a:t>
            </a:r>
          </a:p>
          <a:p>
            <a:r>
              <a:rPr lang="en-US" sz="1600"/>
              <a:t>}</a:t>
            </a:r>
          </a:p>
          <a:p>
            <a:endParaRPr lang="en-US" sz="1600"/>
          </a:p>
          <a:p>
            <a:r>
              <a:rPr lang="en-US" sz="1600"/>
              <a:t>seq(2)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14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14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14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1448" name="Rectangle 8"/>
          <p:cNvSpPr>
            <a:spLocks noGrp="1" noChangeArrowheads="1"/>
          </p:cNvSpPr>
          <p:nvPr>
            <p:ph type="title"/>
          </p:nvPr>
        </p:nvSpPr>
        <p:spPr/>
        <p:txBody>
          <a:bodyPr/>
          <a:lstStyle/>
          <a:p>
            <a:r>
              <a:rPr lang="en-US"/>
              <a:t>Virtual Machine Design</a:t>
            </a:r>
          </a:p>
        </p:txBody>
      </p:sp>
      <p:sp>
        <p:nvSpPr>
          <p:cNvPr id="614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14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14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14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14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14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1458" name="Text Box 18"/>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1459" name="Line 19"/>
          <p:cNvSpPr>
            <a:spLocks noChangeShapeType="1"/>
          </p:cNvSpPr>
          <p:nvPr/>
        </p:nvSpPr>
        <p:spPr bwMode="auto">
          <a:xfrm flipV="1">
            <a:off x="4114800" y="4191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60" name="Line 20"/>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34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4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34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34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3496" name="Rectangle 8"/>
          <p:cNvSpPr>
            <a:spLocks noGrp="1" noChangeArrowheads="1"/>
          </p:cNvSpPr>
          <p:nvPr>
            <p:ph type="title"/>
          </p:nvPr>
        </p:nvSpPr>
        <p:spPr/>
        <p:txBody>
          <a:bodyPr/>
          <a:lstStyle/>
          <a:p>
            <a:r>
              <a:rPr lang="en-US"/>
              <a:t>Virtual Machine Design</a:t>
            </a:r>
          </a:p>
        </p:txBody>
      </p:sp>
      <p:sp>
        <p:nvSpPr>
          <p:cNvPr id="634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34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34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35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35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35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35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35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35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3508" name="AutoShape 20"/>
          <p:cNvSpPr>
            <a:spLocks noChangeArrowheads="1"/>
          </p:cNvSpPr>
          <p:nvPr/>
        </p:nvSpPr>
        <p:spPr bwMode="auto">
          <a:xfrm>
            <a:off x="5257800" y="25368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35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3510"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55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55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55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5544" name="Rectangle 8"/>
          <p:cNvSpPr>
            <a:spLocks noGrp="1" noChangeArrowheads="1"/>
          </p:cNvSpPr>
          <p:nvPr>
            <p:ph type="title"/>
          </p:nvPr>
        </p:nvSpPr>
        <p:spPr/>
        <p:txBody>
          <a:bodyPr/>
          <a:lstStyle/>
          <a:p>
            <a:r>
              <a:rPr lang="en-US"/>
              <a:t>Virtual Machine Design</a:t>
            </a:r>
          </a:p>
        </p:txBody>
      </p:sp>
      <p:sp>
        <p:nvSpPr>
          <p:cNvPr id="655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55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55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55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55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55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555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6" name="AutoShape 20"/>
          <p:cNvSpPr>
            <a:spLocks noChangeArrowheads="1"/>
          </p:cNvSpPr>
          <p:nvPr/>
        </p:nvSpPr>
        <p:spPr bwMode="auto">
          <a:xfrm>
            <a:off x="5257800" y="278606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55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dirty="0"/>
              <a:t>2</a:t>
            </a:r>
            <a:endParaRPr lang="en-US" sz="800" dirty="0"/>
          </a:p>
        </p:txBody>
      </p:sp>
      <p:sp>
        <p:nvSpPr>
          <p:cNvPr id="65558"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5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556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5561" name="Line 25"/>
          <p:cNvSpPr>
            <a:spLocks noChangeShapeType="1"/>
          </p:cNvSpPr>
          <p:nvPr/>
        </p:nvSpPr>
        <p:spPr bwMode="auto">
          <a:xfrm flipH="1">
            <a:off x="3733800" y="2971800"/>
            <a:ext cx="2057400" cy="16002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75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75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75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7592" name="Rectangle 8"/>
          <p:cNvSpPr>
            <a:spLocks noGrp="1" noChangeArrowheads="1"/>
          </p:cNvSpPr>
          <p:nvPr>
            <p:ph type="title"/>
          </p:nvPr>
        </p:nvSpPr>
        <p:spPr/>
        <p:txBody>
          <a:bodyPr/>
          <a:lstStyle/>
          <a:p>
            <a:r>
              <a:rPr lang="en-US"/>
              <a:t>Virtual Machine Design</a:t>
            </a:r>
          </a:p>
        </p:txBody>
      </p:sp>
      <p:sp>
        <p:nvSpPr>
          <p:cNvPr id="675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75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75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75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5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75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76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76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4"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760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7606"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0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7608"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7610" name="AutoShape 26"/>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696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696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696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69640" name="Rectangle 8"/>
          <p:cNvSpPr>
            <a:spLocks noGrp="1" noChangeArrowheads="1"/>
          </p:cNvSpPr>
          <p:nvPr>
            <p:ph type="title"/>
          </p:nvPr>
        </p:nvSpPr>
        <p:spPr/>
        <p:txBody>
          <a:bodyPr/>
          <a:lstStyle/>
          <a:p>
            <a:r>
              <a:rPr lang="en-US"/>
              <a:t>Virtual Machine Design</a:t>
            </a:r>
          </a:p>
        </p:txBody>
      </p:sp>
      <p:sp>
        <p:nvSpPr>
          <p:cNvPr id="696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696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696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696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696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696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696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6965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6965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6965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965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16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16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16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1688" name="Rectangle 8"/>
          <p:cNvSpPr>
            <a:spLocks noGrp="1" noChangeArrowheads="1"/>
          </p:cNvSpPr>
          <p:nvPr>
            <p:ph type="title"/>
          </p:nvPr>
        </p:nvSpPr>
        <p:spPr/>
        <p:txBody>
          <a:bodyPr/>
          <a:lstStyle/>
          <a:p>
            <a:r>
              <a:rPr lang="en-US"/>
              <a:t>Virtual Machine Design</a:t>
            </a:r>
          </a:p>
        </p:txBody>
      </p:sp>
      <p:sp>
        <p:nvSpPr>
          <p:cNvPr id="716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16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16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16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16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6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16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16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6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170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170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1704" name="Line 24"/>
          <p:cNvSpPr>
            <a:spLocks noChangeShapeType="1"/>
          </p:cNvSpPr>
          <p:nvPr/>
        </p:nvSpPr>
        <p:spPr bwMode="auto">
          <a:xfrm>
            <a:off x="2133600" y="3124200"/>
            <a:ext cx="3581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0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373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3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373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373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3736" name="Rectangle 8"/>
          <p:cNvSpPr>
            <a:spLocks noGrp="1" noChangeArrowheads="1"/>
          </p:cNvSpPr>
          <p:nvPr>
            <p:ph type="title"/>
          </p:nvPr>
        </p:nvSpPr>
        <p:spPr/>
        <p:txBody>
          <a:bodyPr/>
          <a:lstStyle/>
          <a:p>
            <a:r>
              <a:rPr lang="en-US"/>
              <a:t>Virtual Machine Design</a:t>
            </a:r>
          </a:p>
        </p:txBody>
      </p:sp>
      <p:sp>
        <p:nvSpPr>
          <p:cNvPr id="7373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373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373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374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374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4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374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374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8" name="AutoShape 20"/>
          <p:cNvSpPr>
            <a:spLocks noChangeArrowheads="1"/>
          </p:cNvSpPr>
          <p:nvPr/>
        </p:nvSpPr>
        <p:spPr bwMode="auto">
          <a:xfrm>
            <a:off x="5257800" y="473551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374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3750" name="Line 22"/>
          <p:cNvSpPr>
            <a:spLocks noChangeShapeType="1"/>
          </p:cNvSpPr>
          <p:nvPr/>
        </p:nvSpPr>
        <p:spPr bwMode="auto">
          <a:xfrm flipV="1">
            <a:off x="1752600" y="39624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5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375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5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375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577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578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578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5784" name="Rectangle 8"/>
          <p:cNvSpPr>
            <a:spLocks noGrp="1" noChangeArrowheads="1"/>
          </p:cNvSpPr>
          <p:nvPr>
            <p:ph type="title"/>
          </p:nvPr>
        </p:nvSpPr>
        <p:spPr/>
        <p:txBody>
          <a:bodyPr/>
          <a:lstStyle/>
          <a:p>
            <a:r>
              <a:rPr lang="en-US"/>
              <a:t>Virtual Machine Design</a:t>
            </a:r>
          </a:p>
        </p:txBody>
      </p:sp>
      <p:sp>
        <p:nvSpPr>
          <p:cNvPr id="7578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578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578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8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578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579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79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579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5794"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6" name="AutoShape 20"/>
          <p:cNvSpPr>
            <a:spLocks noChangeArrowheads="1"/>
          </p:cNvSpPr>
          <p:nvPr/>
        </p:nvSpPr>
        <p:spPr bwMode="auto">
          <a:xfrm>
            <a:off x="5257800" y="49847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579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579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580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580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580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5804"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5" name="Line 29"/>
          <p:cNvSpPr>
            <a:spLocks noChangeShapeType="1"/>
          </p:cNvSpPr>
          <p:nvPr/>
        </p:nvSpPr>
        <p:spPr bwMode="auto">
          <a:xfrm flipH="1" flipV="1">
            <a:off x="3810000" y="4724400"/>
            <a:ext cx="1905000" cy="4572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Exp2Bytecode</a:t>
            </a:r>
          </a:p>
        </p:txBody>
      </p:sp>
      <p:sp>
        <p:nvSpPr>
          <p:cNvPr id="17411" name="Rectangle 3"/>
          <p:cNvSpPr>
            <a:spLocks noGrp="1" noChangeArrowheads="1"/>
          </p:cNvSpPr>
          <p:nvPr>
            <p:ph type="body" idx="1"/>
          </p:nvPr>
        </p:nvSpPr>
        <p:spPr/>
        <p:txBody>
          <a:bodyPr/>
          <a:lstStyle/>
          <a:p>
            <a:r>
              <a:rPr lang="en-US" dirty="0"/>
              <a:t>We also introduce the idea of </a:t>
            </a:r>
            <a:r>
              <a:rPr lang="en-US" i="1" dirty="0"/>
              <a:t>indirect addressing</a:t>
            </a:r>
            <a:r>
              <a:rPr lang="en-US" dirty="0"/>
              <a:t> in order to access stack locations</a:t>
            </a:r>
          </a:p>
          <a:p>
            <a:r>
              <a:rPr lang="en-US" dirty="0"/>
              <a:t>We let %</a:t>
            </a:r>
            <a:r>
              <a:rPr lang="en-US" dirty="0" err="1"/>
              <a:t>tsx</a:t>
            </a:r>
            <a:r>
              <a:rPr lang="en-US" dirty="0"/>
              <a:t> be the top of stack register, in order access the second to top element we write: %</a:t>
            </a:r>
            <a:r>
              <a:rPr lang="en-US" dirty="0" err="1"/>
              <a:t>tsx</a:t>
            </a:r>
            <a:r>
              <a:rPr lang="en-US" dirty="0"/>
              <a:t>[-1]</a:t>
            </a:r>
          </a:p>
          <a:p>
            <a:pPr lvl="1"/>
            <a:r>
              <a:rPr lang="en-US" dirty="0"/>
              <a:t>We can read the value, e.g. </a:t>
            </a:r>
          </a:p>
          <a:p>
            <a:pPr lvl="2"/>
            <a:r>
              <a:rPr lang="en-US" dirty="0"/>
              <a:t>store a %</a:t>
            </a:r>
            <a:r>
              <a:rPr lang="en-US" dirty="0" err="1"/>
              <a:t>tsx</a:t>
            </a:r>
            <a:r>
              <a:rPr lang="en-US" dirty="0"/>
              <a:t>[-1]</a:t>
            </a:r>
          </a:p>
          <a:p>
            <a:pPr lvl="1"/>
            <a:r>
              <a:rPr lang="en-US" dirty="0"/>
              <a:t>We can write a value to that location, e.g. </a:t>
            </a:r>
          </a:p>
          <a:p>
            <a:pPr lvl="2"/>
            <a:r>
              <a:rPr lang="en-US" dirty="0"/>
              <a:t>store %</a:t>
            </a:r>
            <a:r>
              <a:rPr lang="en-US" dirty="0" err="1"/>
              <a:t>tsx</a:t>
            </a:r>
            <a:r>
              <a:rPr lang="en-US" dirty="0"/>
              <a:t>[-1] 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782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2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783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783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7832" name="Rectangle 8"/>
          <p:cNvSpPr>
            <a:spLocks noGrp="1" noChangeArrowheads="1"/>
          </p:cNvSpPr>
          <p:nvPr>
            <p:ph type="title"/>
          </p:nvPr>
        </p:nvSpPr>
        <p:spPr/>
        <p:txBody>
          <a:bodyPr/>
          <a:lstStyle/>
          <a:p>
            <a:r>
              <a:rPr lang="en-US"/>
              <a:t>Virtual Machine Design</a:t>
            </a:r>
          </a:p>
        </p:txBody>
      </p:sp>
      <p:sp>
        <p:nvSpPr>
          <p:cNvPr id="7783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783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783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783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3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783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784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784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4" name="AutoShape 20"/>
          <p:cNvSpPr>
            <a:spLocks noChangeArrowheads="1"/>
          </p:cNvSpPr>
          <p:nvPr/>
        </p:nvSpPr>
        <p:spPr bwMode="auto">
          <a:xfrm>
            <a:off x="5257800" y="40274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784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7846"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784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785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785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4" name="AutoShape 30"/>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7852"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7987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7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7987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7987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79880" name="Rectangle 8"/>
          <p:cNvSpPr>
            <a:spLocks noGrp="1" noChangeArrowheads="1"/>
          </p:cNvSpPr>
          <p:nvPr>
            <p:ph type="title"/>
          </p:nvPr>
        </p:nvSpPr>
        <p:spPr/>
        <p:txBody>
          <a:bodyPr/>
          <a:lstStyle/>
          <a:p>
            <a:r>
              <a:rPr lang="en-US"/>
              <a:t>Virtual Machine Design</a:t>
            </a:r>
          </a:p>
        </p:txBody>
      </p:sp>
      <p:sp>
        <p:nvSpPr>
          <p:cNvPr id="7988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7988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7988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7988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7988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8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7988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7989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2" name="AutoShape 20"/>
          <p:cNvSpPr>
            <a:spLocks noChangeArrowheads="1"/>
          </p:cNvSpPr>
          <p:nvPr/>
        </p:nvSpPr>
        <p:spPr bwMode="auto">
          <a:xfrm>
            <a:off x="5257800" y="42560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7989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7989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7989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7989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89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79901"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79900"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192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2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192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192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1928" name="Rectangle 8"/>
          <p:cNvSpPr>
            <a:spLocks noGrp="1" noChangeArrowheads="1"/>
          </p:cNvSpPr>
          <p:nvPr>
            <p:ph type="title"/>
          </p:nvPr>
        </p:nvSpPr>
        <p:spPr/>
        <p:txBody>
          <a:bodyPr/>
          <a:lstStyle/>
          <a:p>
            <a:r>
              <a:rPr lang="en-US"/>
              <a:t>Virtual Machine Design</a:t>
            </a:r>
          </a:p>
        </p:txBody>
      </p:sp>
      <p:sp>
        <p:nvSpPr>
          <p:cNvPr id="8192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193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193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193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193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3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193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193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3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0"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194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194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194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194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194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1949"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1948" name="Line 28"/>
          <p:cNvSpPr>
            <a:spLocks noChangeShapeType="1"/>
          </p:cNvSpPr>
          <p:nvPr/>
        </p:nvSpPr>
        <p:spPr bwMode="auto">
          <a:xfrm>
            <a:off x="1981200" y="3962400"/>
            <a:ext cx="37338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397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7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397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397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3976" name="Rectangle 8"/>
          <p:cNvSpPr>
            <a:spLocks noGrp="1" noChangeArrowheads="1"/>
          </p:cNvSpPr>
          <p:nvPr>
            <p:ph type="title"/>
          </p:nvPr>
        </p:nvSpPr>
        <p:spPr/>
        <p:txBody>
          <a:bodyPr/>
          <a:lstStyle/>
          <a:p>
            <a:r>
              <a:rPr lang="en-US"/>
              <a:t>Virtual Machine Design</a:t>
            </a:r>
          </a:p>
        </p:txBody>
      </p:sp>
      <p:sp>
        <p:nvSpPr>
          <p:cNvPr id="8397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397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397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398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398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8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398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398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8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88" name="AutoShape 20"/>
          <p:cNvSpPr>
            <a:spLocks noChangeArrowheads="1"/>
          </p:cNvSpPr>
          <p:nvPr/>
        </p:nvSpPr>
        <p:spPr bwMode="auto">
          <a:xfrm>
            <a:off x="5257800" y="4746625"/>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398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3990"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399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399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399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3997" name="AutoShape 29"/>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3998" name="AutoShape 30"/>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3996" name="Line 28"/>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41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341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341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34152" name="Rectangle 8"/>
          <p:cNvSpPr>
            <a:spLocks noGrp="1" noChangeArrowheads="1"/>
          </p:cNvSpPr>
          <p:nvPr>
            <p:ph type="title"/>
          </p:nvPr>
        </p:nvSpPr>
        <p:spPr/>
        <p:txBody>
          <a:bodyPr/>
          <a:lstStyle/>
          <a:p>
            <a:r>
              <a:rPr lang="en-US"/>
              <a:t>Virtual Machine Design</a:t>
            </a:r>
          </a:p>
        </p:txBody>
      </p:sp>
      <p:sp>
        <p:nvSpPr>
          <p:cNvPr id="1341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41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41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341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341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341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4162" name="Line 18"/>
          <p:cNvSpPr>
            <a:spLocks noChangeShapeType="1"/>
          </p:cNvSpPr>
          <p:nvPr/>
        </p:nvSpPr>
        <p:spPr bwMode="auto">
          <a:xfrm flipV="1">
            <a:off x="4191000" y="4191000"/>
            <a:ext cx="14478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4" name="AutoShape 20"/>
          <p:cNvSpPr>
            <a:spLocks noChangeArrowheads="1"/>
          </p:cNvSpPr>
          <p:nvPr/>
        </p:nvSpPr>
        <p:spPr bwMode="auto">
          <a:xfrm>
            <a:off x="5257800" y="4953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41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4166" name="Line 22"/>
          <p:cNvSpPr>
            <a:spLocks noChangeShapeType="1"/>
          </p:cNvSpPr>
          <p:nvPr/>
        </p:nvSpPr>
        <p:spPr bwMode="auto">
          <a:xfrm flipV="1">
            <a:off x="1752600" y="50292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41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341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3417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13417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7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3417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4177" name="Line 33"/>
          <p:cNvSpPr>
            <a:spLocks noChangeShapeType="1"/>
          </p:cNvSpPr>
          <p:nvPr/>
        </p:nvSpPr>
        <p:spPr bwMode="auto">
          <a:xfrm flipH="1" flipV="1">
            <a:off x="3810000" y="4724400"/>
            <a:ext cx="1905000" cy="381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601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602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602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6024" name="Rectangle 8"/>
          <p:cNvSpPr>
            <a:spLocks noGrp="1" noChangeArrowheads="1"/>
          </p:cNvSpPr>
          <p:nvPr>
            <p:ph type="title"/>
          </p:nvPr>
        </p:nvSpPr>
        <p:spPr/>
        <p:txBody>
          <a:bodyPr/>
          <a:lstStyle/>
          <a:p>
            <a:r>
              <a:rPr lang="en-US"/>
              <a:t>Virtual Machine Design</a:t>
            </a:r>
          </a:p>
        </p:txBody>
      </p:sp>
      <p:sp>
        <p:nvSpPr>
          <p:cNvPr id="8602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602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602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2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602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603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3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603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603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6" name="AutoShape 20"/>
          <p:cNvSpPr>
            <a:spLocks noChangeArrowheads="1"/>
          </p:cNvSpPr>
          <p:nvPr/>
        </p:nvSpPr>
        <p:spPr bwMode="auto">
          <a:xfrm>
            <a:off x="5257800" y="4038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603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6038"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3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604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4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604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604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604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4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6048"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6050" name="AutoShape 34"/>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8806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6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8807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8807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88072" name="Rectangle 8"/>
          <p:cNvSpPr>
            <a:spLocks noGrp="1" noChangeArrowheads="1"/>
          </p:cNvSpPr>
          <p:nvPr>
            <p:ph type="title"/>
          </p:nvPr>
        </p:nvSpPr>
        <p:spPr/>
        <p:txBody>
          <a:bodyPr/>
          <a:lstStyle/>
          <a:p>
            <a:r>
              <a:rPr lang="en-US"/>
              <a:t>Virtual Machine Design</a:t>
            </a:r>
          </a:p>
        </p:txBody>
      </p:sp>
      <p:sp>
        <p:nvSpPr>
          <p:cNvPr id="8807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8807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8807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8807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7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8807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8808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8808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4" name="AutoShape 20"/>
          <p:cNvSpPr>
            <a:spLocks noChangeArrowheads="1"/>
          </p:cNvSpPr>
          <p:nvPr/>
        </p:nvSpPr>
        <p:spPr bwMode="auto">
          <a:xfrm>
            <a:off x="5257800" y="4267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8808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88086"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8808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8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8809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8809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8809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95"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88096"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097"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011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1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011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011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0120" name="Rectangle 8"/>
          <p:cNvSpPr>
            <a:spLocks noGrp="1" noChangeArrowheads="1"/>
          </p:cNvSpPr>
          <p:nvPr>
            <p:ph type="title"/>
          </p:nvPr>
        </p:nvSpPr>
        <p:spPr/>
        <p:txBody>
          <a:bodyPr/>
          <a:lstStyle/>
          <a:p>
            <a:r>
              <a:rPr lang="en-US"/>
              <a:t>Virtual Machine Design</a:t>
            </a:r>
          </a:p>
        </p:txBody>
      </p:sp>
      <p:sp>
        <p:nvSpPr>
          <p:cNvPr id="9012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012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012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012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012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2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012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013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1" name="Line 19"/>
          <p:cNvSpPr>
            <a:spLocks noChangeShapeType="1"/>
          </p:cNvSpPr>
          <p:nvPr/>
        </p:nvSpPr>
        <p:spPr bwMode="auto">
          <a:xfrm>
            <a:off x="4114800" y="4876800"/>
            <a:ext cx="15240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2" name="AutoShape 20"/>
          <p:cNvSpPr>
            <a:spLocks noChangeArrowheads="1"/>
          </p:cNvSpPr>
          <p:nvPr/>
        </p:nvSpPr>
        <p:spPr bwMode="auto">
          <a:xfrm>
            <a:off x="5257800" y="4495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013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0134"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013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3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013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3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0141"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43"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0144"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0145"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0146" name="Line 34"/>
          <p:cNvSpPr>
            <a:spLocks noChangeShapeType="1"/>
          </p:cNvSpPr>
          <p:nvPr/>
        </p:nvSpPr>
        <p:spPr bwMode="auto">
          <a:xfrm flipH="1">
            <a:off x="3810000" y="4648200"/>
            <a:ext cx="1752600" cy="152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216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6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216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216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2168" name="Rectangle 8"/>
          <p:cNvSpPr>
            <a:spLocks noGrp="1" noChangeArrowheads="1"/>
          </p:cNvSpPr>
          <p:nvPr>
            <p:ph type="title"/>
          </p:nvPr>
        </p:nvSpPr>
        <p:spPr/>
        <p:txBody>
          <a:bodyPr/>
          <a:lstStyle/>
          <a:p>
            <a:r>
              <a:rPr lang="en-US"/>
              <a:t>Virtual Machine Design</a:t>
            </a:r>
          </a:p>
        </p:txBody>
      </p:sp>
      <p:sp>
        <p:nvSpPr>
          <p:cNvPr id="9216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217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217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217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217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7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217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217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7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218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2182" name="Line 22"/>
          <p:cNvSpPr>
            <a:spLocks noChangeShapeType="1"/>
          </p:cNvSpPr>
          <p:nvPr/>
        </p:nvSpPr>
        <p:spPr bwMode="auto">
          <a:xfrm flipV="1">
            <a:off x="1752600" y="5410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218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8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218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8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2189"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0"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91"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2192"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2193" name="AutoShape 33"/>
          <p:cNvSpPr>
            <a:spLocks noChangeArrowheads="1"/>
          </p:cNvSpPr>
          <p:nvPr/>
        </p:nvSpPr>
        <p:spPr bwMode="auto">
          <a:xfrm>
            <a:off x="1066800" y="5029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2195" name="Text Box 3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421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1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421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421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4216" name="Rectangle 8"/>
          <p:cNvSpPr>
            <a:spLocks noGrp="1" noChangeArrowheads="1"/>
          </p:cNvSpPr>
          <p:nvPr>
            <p:ph type="title"/>
          </p:nvPr>
        </p:nvSpPr>
        <p:spPr/>
        <p:txBody>
          <a:bodyPr/>
          <a:lstStyle/>
          <a:p>
            <a:r>
              <a:rPr lang="en-US"/>
              <a:t>Virtual Machine Design</a:t>
            </a:r>
          </a:p>
        </p:txBody>
      </p:sp>
      <p:sp>
        <p:nvSpPr>
          <p:cNvPr id="9421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421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421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422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422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2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422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422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2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2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422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4230"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423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423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36"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4237"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4238"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39"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4240" name="Line 32"/>
          <p:cNvSpPr>
            <a:spLocks noChangeShapeType="1"/>
          </p:cNvSpPr>
          <p:nvPr/>
        </p:nvSpPr>
        <p:spPr bwMode="auto">
          <a:xfrm>
            <a:off x="2057400" y="4876800"/>
            <a:ext cx="3581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4242" name="Text Box 34"/>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Exp2Bytecode</a:t>
            </a:r>
          </a:p>
        </p:txBody>
      </p:sp>
      <p:pic>
        <p:nvPicPr>
          <p:cNvPr id="2" name="Picture 1"/>
          <p:cNvPicPr>
            <a:picLocks noChangeAspect="1"/>
          </p:cNvPicPr>
          <p:nvPr/>
        </p:nvPicPr>
        <p:blipFill>
          <a:blip r:embed="rId3"/>
          <a:stretch>
            <a:fillRect/>
          </a:stretch>
        </p:blipFill>
        <p:spPr>
          <a:xfrm>
            <a:off x="914400" y="1524000"/>
            <a:ext cx="2848475" cy="518160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572000" y="1524000"/>
            <a:ext cx="2403165" cy="3886200"/>
          </a:xfrm>
          <a:prstGeom prst="rect">
            <a:avLst/>
          </a:prstGeom>
          <a:ln>
            <a:solidFill>
              <a:schemeClr val="tx1"/>
            </a:solidFill>
          </a:ln>
        </p:spPr>
      </p:pic>
      <p:sp>
        <p:nvSpPr>
          <p:cNvPr id="4" name="TextBox 3"/>
          <p:cNvSpPr txBox="1"/>
          <p:nvPr/>
        </p:nvSpPr>
        <p:spPr>
          <a:xfrm>
            <a:off x="4778477" y="6105832"/>
            <a:ext cx="1778051" cy="276999"/>
          </a:xfrm>
          <a:prstGeom prst="rect">
            <a:avLst/>
          </a:prstGeom>
          <a:noFill/>
        </p:spPr>
        <p:txBody>
          <a:bodyPr wrap="none" rtlCol="0">
            <a:spAutoFit/>
          </a:bodyPr>
          <a:lstStyle/>
          <a:p>
            <a:r>
              <a:rPr lang="en-US" dirty="0"/>
              <a:t>exp2bytecode_gram.py</a:t>
            </a:r>
          </a:p>
        </p:txBody>
      </p:sp>
      <p:sp>
        <p:nvSpPr>
          <p:cNvPr id="5" name="Left Arrow 4"/>
          <p:cNvSpPr/>
          <p:nvPr/>
        </p:nvSpPr>
        <p:spPr bwMode="auto">
          <a:xfrm>
            <a:off x="2743200" y="3823855"/>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625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626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626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6264" name="Rectangle 8"/>
          <p:cNvSpPr>
            <a:spLocks noGrp="1" noChangeArrowheads="1"/>
          </p:cNvSpPr>
          <p:nvPr>
            <p:ph type="title"/>
          </p:nvPr>
        </p:nvSpPr>
        <p:spPr/>
        <p:txBody>
          <a:bodyPr/>
          <a:lstStyle/>
          <a:p>
            <a:r>
              <a:rPr lang="en-US"/>
              <a:t>Virtual Machine Design</a:t>
            </a:r>
          </a:p>
        </p:txBody>
      </p:sp>
      <p:sp>
        <p:nvSpPr>
          <p:cNvPr id="9626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626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626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6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626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627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7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627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627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627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6278" name="Line 22"/>
          <p:cNvSpPr>
            <a:spLocks noChangeShapeType="1"/>
          </p:cNvSpPr>
          <p:nvPr/>
        </p:nvSpPr>
        <p:spPr bwMode="auto">
          <a:xfrm flipV="1">
            <a:off x="1752600" y="5105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7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628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628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4"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6285"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6286"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7" name="AutoShape 31"/>
          <p:cNvSpPr>
            <a:spLocks noChangeArrowheads="1"/>
          </p:cNvSpPr>
          <p:nvPr/>
        </p:nvSpPr>
        <p:spPr bwMode="auto">
          <a:xfrm>
            <a:off x="1066800" y="4724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6288" name="Line 32"/>
          <p:cNvSpPr>
            <a:spLocks noChangeShapeType="1"/>
          </p:cNvSpPr>
          <p:nvPr/>
        </p:nvSpPr>
        <p:spPr bwMode="auto">
          <a:xfrm>
            <a:off x="2057400" y="4876800"/>
            <a:ext cx="3581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6289"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96290" name="Line 34"/>
          <p:cNvSpPr>
            <a:spLocks noChangeShapeType="1"/>
          </p:cNvSpPr>
          <p:nvPr/>
        </p:nvSpPr>
        <p:spPr bwMode="auto">
          <a:xfrm flipH="1" flipV="1">
            <a:off x="2057400" y="4953000"/>
            <a:ext cx="3581400" cy="13716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9830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0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9831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9831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98312" name="Rectangle 8"/>
          <p:cNvSpPr>
            <a:spLocks noGrp="1" noChangeArrowheads="1"/>
          </p:cNvSpPr>
          <p:nvPr>
            <p:ph type="title"/>
          </p:nvPr>
        </p:nvSpPr>
        <p:spPr/>
        <p:txBody>
          <a:bodyPr/>
          <a:lstStyle/>
          <a:p>
            <a:r>
              <a:rPr lang="en-US"/>
              <a:t>Virtual Machine Design</a:t>
            </a:r>
          </a:p>
        </p:txBody>
      </p:sp>
      <p:sp>
        <p:nvSpPr>
          <p:cNvPr id="9831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9831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9831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9831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1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9831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9832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9832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832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98326" name="Line 22"/>
          <p:cNvSpPr>
            <a:spLocks noChangeShapeType="1"/>
          </p:cNvSpPr>
          <p:nvPr/>
        </p:nvSpPr>
        <p:spPr bwMode="auto">
          <a:xfrm flipV="1">
            <a:off x="1752600" y="4800600"/>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9832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2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9833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1"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98332"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98333" name="AutoShape 29"/>
          <p:cNvSpPr>
            <a:spLocks noChangeArrowheads="1"/>
          </p:cNvSpPr>
          <p:nvPr/>
        </p:nvSpPr>
        <p:spPr bwMode="auto">
          <a:xfrm>
            <a:off x="1066800" y="4419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0</a:t>
            </a:r>
          </a:p>
        </p:txBody>
      </p:sp>
      <p:sp>
        <p:nvSpPr>
          <p:cNvPr id="98334"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98337" name="Text Box 3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035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5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035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035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0360" name="Rectangle 8"/>
          <p:cNvSpPr>
            <a:spLocks noGrp="1" noChangeArrowheads="1"/>
          </p:cNvSpPr>
          <p:nvPr>
            <p:ph type="title"/>
          </p:nvPr>
        </p:nvSpPr>
        <p:spPr/>
        <p:txBody>
          <a:bodyPr/>
          <a:lstStyle/>
          <a:p>
            <a:r>
              <a:rPr lang="en-US"/>
              <a:t>Virtual Machine Design</a:t>
            </a:r>
          </a:p>
        </p:txBody>
      </p:sp>
      <p:sp>
        <p:nvSpPr>
          <p:cNvPr id="10036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036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036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036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036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6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036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037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037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0374"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037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7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0378"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79"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0380"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0382" name="Line 30"/>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0383" name="Text Box 3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240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0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240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240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2408" name="Rectangle 8"/>
          <p:cNvSpPr>
            <a:spLocks noGrp="1" noChangeArrowheads="1"/>
          </p:cNvSpPr>
          <p:nvPr>
            <p:ph type="title"/>
          </p:nvPr>
        </p:nvSpPr>
        <p:spPr/>
        <p:txBody>
          <a:bodyPr/>
          <a:lstStyle/>
          <a:p>
            <a:r>
              <a:rPr lang="en-US"/>
              <a:t>Virtual Machine Design</a:t>
            </a:r>
          </a:p>
        </p:txBody>
      </p:sp>
      <p:sp>
        <p:nvSpPr>
          <p:cNvPr id="10240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241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241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241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241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1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241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241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1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242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2422" name="Line 22"/>
          <p:cNvSpPr>
            <a:spLocks noChangeShapeType="1"/>
          </p:cNvSpPr>
          <p:nvPr/>
        </p:nvSpPr>
        <p:spPr bwMode="auto">
          <a:xfrm flipV="1">
            <a:off x="1752600" y="4495800"/>
            <a:ext cx="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242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2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2426"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7"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2428" name="AutoShape 28"/>
          <p:cNvSpPr>
            <a:spLocks noChangeArrowheads="1"/>
          </p:cNvSpPr>
          <p:nvPr/>
        </p:nvSpPr>
        <p:spPr bwMode="auto">
          <a:xfrm>
            <a:off x="1066800" y="4114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2429"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430"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2431"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445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5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445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445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4456" name="Rectangle 8"/>
          <p:cNvSpPr>
            <a:spLocks noGrp="1" noChangeArrowheads="1"/>
          </p:cNvSpPr>
          <p:nvPr>
            <p:ph type="title"/>
          </p:nvPr>
        </p:nvSpPr>
        <p:spPr/>
        <p:txBody>
          <a:bodyPr/>
          <a:lstStyle/>
          <a:p>
            <a:r>
              <a:rPr lang="en-US"/>
              <a:t>Virtual Machine Design</a:t>
            </a:r>
          </a:p>
        </p:txBody>
      </p:sp>
      <p:sp>
        <p:nvSpPr>
          <p:cNvPr id="10445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445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445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446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446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6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446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446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6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68" name="AutoShape 20"/>
          <p:cNvSpPr>
            <a:spLocks noChangeArrowheads="1"/>
          </p:cNvSpPr>
          <p:nvPr/>
        </p:nvSpPr>
        <p:spPr bwMode="auto">
          <a:xfrm>
            <a:off x="5257800" y="5943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446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4470"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447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3"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4474"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4475"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4477" name="Line 29"/>
          <p:cNvSpPr>
            <a:spLocks noChangeShapeType="1"/>
          </p:cNvSpPr>
          <p:nvPr/>
        </p:nvSpPr>
        <p:spPr bwMode="auto">
          <a:xfrm>
            <a:off x="2057400" y="3962400"/>
            <a:ext cx="3657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4478" name="Text Box 30"/>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4479" name="Text Box 31"/>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649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650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650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6504" name="Rectangle 8"/>
          <p:cNvSpPr>
            <a:spLocks noGrp="1" noChangeArrowheads="1"/>
          </p:cNvSpPr>
          <p:nvPr>
            <p:ph type="title"/>
          </p:nvPr>
        </p:nvSpPr>
        <p:spPr/>
        <p:txBody>
          <a:bodyPr/>
          <a:lstStyle/>
          <a:p>
            <a:r>
              <a:rPr lang="en-US"/>
              <a:t>Virtual Machine Design</a:t>
            </a:r>
          </a:p>
        </p:txBody>
      </p:sp>
      <p:sp>
        <p:nvSpPr>
          <p:cNvPr id="10650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650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650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0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650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651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1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651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651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651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6518" name="Line 22"/>
          <p:cNvSpPr>
            <a:spLocks noChangeShapeType="1"/>
          </p:cNvSpPr>
          <p:nvPr/>
        </p:nvSpPr>
        <p:spPr bwMode="auto">
          <a:xfrm flipV="1">
            <a:off x="1752600" y="41910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19"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6520"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21"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6522"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6523" name="AutoShape 27"/>
          <p:cNvSpPr>
            <a:spLocks noChangeArrowheads="1"/>
          </p:cNvSpPr>
          <p:nvPr/>
        </p:nvSpPr>
        <p:spPr bwMode="auto">
          <a:xfrm>
            <a:off x="1066800" y="38100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1000"/>
          </a:p>
        </p:txBody>
      </p:sp>
      <p:sp>
        <p:nvSpPr>
          <p:cNvPr id="106524" name="Line 28"/>
          <p:cNvSpPr>
            <a:spLocks noChangeShapeType="1"/>
          </p:cNvSpPr>
          <p:nvPr/>
        </p:nvSpPr>
        <p:spPr bwMode="auto">
          <a:xfrm>
            <a:off x="2057400" y="3962400"/>
            <a:ext cx="3657600" cy="1371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6525"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6526"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06527" name="Line 31"/>
          <p:cNvSpPr>
            <a:spLocks noChangeShapeType="1"/>
          </p:cNvSpPr>
          <p:nvPr/>
        </p:nvSpPr>
        <p:spPr bwMode="auto">
          <a:xfrm flipH="1" flipV="1">
            <a:off x="2057400" y="4038600"/>
            <a:ext cx="3657600" cy="22860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0854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4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0855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0855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08552" name="Rectangle 8"/>
          <p:cNvSpPr>
            <a:spLocks noGrp="1" noChangeArrowheads="1"/>
          </p:cNvSpPr>
          <p:nvPr>
            <p:ph type="title"/>
          </p:nvPr>
        </p:nvSpPr>
        <p:spPr/>
        <p:txBody>
          <a:bodyPr/>
          <a:lstStyle/>
          <a:p>
            <a:r>
              <a:rPr lang="en-US"/>
              <a:t>Virtual Machine Design</a:t>
            </a:r>
          </a:p>
        </p:txBody>
      </p:sp>
      <p:sp>
        <p:nvSpPr>
          <p:cNvPr id="10855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0855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0855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0855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5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0855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0856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0856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4"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08565"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08566" name="Line 22"/>
          <p:cNvSpPr>
            <a:spLocks noChangeShapeType="1"/>
          </p:cNvSpPr>
          <p:nvPr/>
        </p:nvSpPr>
        <p:spPr bwMode="auto">
          <a:xfrm flipV="1">
            <a:off x="1752600" y="3886200"/>
            <a:ext cx="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7"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08568"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8569"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08570" name="AutoShape 26"/>
          <p:cNvSpPr>
            <a:spLocks noChangeArrowheads="1"/>
          </p:cNvSpPr>
          <p:nvPr/>
        </p:nvSpPr>
        <p:spPr bwMode="auto">
          <a:xfrm>
            <a:off x="1066800" y="35052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1</a:t>
            </a:r>
          </a:p>
        </p:txBody>
      </p:sp>
      <p:sp>
        <p:nvSpPr>
          <p:cNvPr id="108573" name="Text Box 29"/>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08574" name="Text Box 30"/>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05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5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05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05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0600" name="Rectangle 8"/>
          <p:cNvSpPr>
            <a:spLocks noGrp="1" noChangeArrowheads="1"/>
          </p:cNvSpPr>
          <p:nvPr>
            <p:ph type="title"/>
          </p:nvPr>
        </p:nvSpPr>
        <p:spPr/>
        <p:txBody>
          <a:bodyPr/>
          <a:lstStyle/>
          <a:p>
            <a:r>
              <a:rPr lang="en-US"/>
              <a:t>Virtual Machine Design</a:t>
            </a:r>
          </a:p>
        </p:txBody>
      </p:sp>
      <p:sp>
        <p:nvSpPr>
          <p:cNvPr id="1106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06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06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06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06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06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06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2" name="AutoShape 20"/>
          <p:cNvSpPr>
            <a:spLocks noChangeArrowheads="1"/>
          </p:cNvSpPr>
          <p:nvPr/>
        </p:nvSpPr>
        <p:spPr bwMode="auto">
          <a:xfrm>
            <a:off x="5257800" y="52578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06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0614"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0616"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0617"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0619" name="Text Box 27"/>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0620" name="Text Box 28"/>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264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4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264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264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2648" name="Rectangle 8"/>
          <p:cNvSpPr>
            <a:spLocks noGrp="1" noChangeArrowheads="1"/>
          </p:cNvSpPr>
          <p:nvPr>
            <p:ph type="title"/>
          </p:nvPr>
        </p:nvSpPr>
        <p:spPr/>
        <p:txBody>
          <a:bodyPr/>
          <a:lstStyle/>
          <a:p>
            <a:r>
              <a:rPr lang="en-US"/>
              <a:t>Virtual Machine Design</a:t>
            </a:r>
          </a:p>
        </p:txBody>
      </p:sp>
      <p:sp>
        <p:nvSpPr>
          <p:cNvPr id="11264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265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265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265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265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5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265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265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5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0" name="AutoShape 20"/>
          <p:cNvSpPr>
            <a:spLocks noChangeArrowheads="1"/>
          </p:cNvSpPr>
          <p:nvPr/>
        </p:nvSpPr>
        <p:spPr bwMode="auto">
          <a:xfrm>
            <a:off x="5257800" y="5715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2661"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2662" name="Line 22"/>
          <p:cNvSpPr>
            <a:spLocks noChangeShapeType="1"/>
          </p:cNvSpPr>
          <p:nvPr/>
        </p:nvSpPr>
        <p:spPr bwMode="auto">
          <a:xfrm flipV="1">
            <a:off x="1752600" y="3581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3"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2664"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2665" name="AutoShape 25"/>
          <p:cNvSpPr>
            <a:spLocks noChangeArrowheads="1"/>
          </p:cNvSpPr>
          <p:nvPr/>
        </p:nvSpPr>
        <p:spPr bwMode="auto">
          <a:xfrm>
            <a:off x="1066800" y="32004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p>
        </p:txBody>
      </p:sp>
      <p:sp>
        <p:nvSpPr>
          <p:cNvPr id="112666"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2667"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2669" name="Text Box 29"/>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4691"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2"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693"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4694"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4695"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4696" name="Rectangle 8"/>
          <p:cNvSpPr>
            <a:spLocks noGrp="1" noChangeArrowheads="1"/>
          </p:cNvSpPr>
          <p:nvPr>
            <p:ph type="title"/>
          </p:nvPr>
        </p:nvSpPr>
        <p:spPr/>
        <p:txBody>
          <a:bodyPr/>
          <a:lstStyle/>
          <a:p>
            <a:r>
              <a:rPr lang="en-US"/>
              <a:t>Virtual Machine Design</a:t>
            </a:r>
          </a:p>
        </p:txBody>
      </p:sp>
      <p:sp>
        <p:nvSpPr>
          <p:cNvPr id="114697"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4698"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4699"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0"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4701"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2"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4703"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04"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4705"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4706"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07"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08" name="AutoShape 20"/>
          <p:cNvSpPr>
            <a:spLocks noChangeArrowheads="1"/>
          </p:cNvSpPr>
          <p:nvPr/>
        </p:nvSpPr>
        <p:spPr bwMode="auto">
          <a:xfrm>
            <a:off x="5257800" y="597535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4709"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4710"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11"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4712" name="Line 24"/>
          <p:cNvSpPr>
            <a:spLocks noChangeShapeType="1"/>
          </p:cNvSpPr>
          <p:nvPr/>
        </p:nvSpPr>
        <p:spPr bwMode="auto">
          <a:xfrm>
            <a:off x="2133600" y="3048000"/>
            <a:ext cx="3581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4714" name="Text Box 26"/>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4715" name="Text Box 27"/>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4716" name="Text Box 28"/>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 </a:t>
            </a:r>
            <a:r>
              <a:rPr lang="mr-IN" dirty="0"/>
              <a:t>–</a:t>
            </a:r>
            <a:r>
              <a:rPr lang="en-US" dirty="0"/>
              <a:t> Abstract Machine</a:t>
            </a:r>
          </a:p>
        </p:txBody>
      </p:sp>
      <p:sp>
        <p:nvSpPr>
          <p:cNvPr id="10" name="Content Placeholder 9"/>
          <p:cNvSpPr>
            <a:spLocks noGrp="1"/>
          </p:cNvSpPr>
          <p:nvPr>
            <p:ph idx="1"/>
          </p:nvPr>
        </p:nvSpPr>
        <p:spPr>
          <a:xfrm>
            <a:off x="457200" y="1719263"/>
            <a:ext cx="8229600" cy="566737"/>
          </a:xfrm>
        </p:spPr>
        <p:txBody>
          <a:bodyPr>
            <a:normAutofit fontScale="62500" lnSpcReduction="20000"/>
          </a:bodyPr>
          <a:lstStyle/>
          <a:p>
            <a:r>
              <a:rPr lang="en-US" dirty="0"/>
              <a:t>Exp2bytecode introduces ‘storable’ in order to deal with different classes of memory.</a:t>
            </a:r>
          </a:p>
        </p:txBody>
      </p:sp>
      <p:grpSp>
        <p:nvGrpSpPr>
          <p:cNvPr id="17" name="Group 16"/>
          <p:cNvGrpSpPr/>
          <p:nvPr/>
        </p:nvGrpSpPr>
        <p:grpSpPr>
          <a:xfrm>
            <a:off x="1175322" y="2286000"/>
            <a:ext cx="2329879" cy="4451373"/>
            <a:chOff x="1175322" y="2286000"/>
            <a:chExt cx="2329879" cy="4451373"/>
          </a:xfrm>
        </p:grpSpPr>
        <p:pic>
          <p:nvPicPr>
            <p:cNvPr id="3" name="Picture 2"/>
            <p:cNvPicPr>
              <a:picLocks noChangeAspect="1"/>
            </p:cNvPicPr>
            <p:nvPr/>
          </p:nvPicPr>
          <p:blipFill>
            <a:blip r:embed="rId2"/>
            <a:stretch>
              <a:fillRect/>
            </a:stretch>
          </p:blipFill>
          <p:spPr>
            <a:xfrm>
              <a:off x="1175322" y="2286000"/>
              <a:ext cx="2177477" cy="4451373"/>
            </a:xfrm>
            <a:prstGeom prst="rect">
              <a:avLst/>
            </a:prstGeom>
            <a:ln>
              <a:solidFill>
                <a:schemeClr val="tx1"/>
              </a:solidFill>
            </a:ln>
          </p:spPr>
        </p:pic>
        <p:sp>
          <p:nvSpPr>
            <p:cNvPr id="11" name="Right Arrow 10"/>
            <p:cNvSpPr/>
            <p:nvPr/>
          </p:nvSpPr>
          <p:spPr bwMode="auto">
            <a:xfrm flipH="1">
              <a:off x="3124200" y="37338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Right Arrow 11"/>
            <p:cNvSpPr/>
            <p:nvPr/>
          </p:nvSpPr>
          <p:spPr bwMode="auto">
            <a:xfrm flipH="1">
              <a:off x="2971798" y="4648200"/>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grpSp>
        <p:nvGrpSpPr>
          <p:cNvPr id="16" name="Group 15"/>
          <p:cNvGrpSpPr/>
          <p:nvPr/>
        </p:nvGrpSpPr>
        <p:grpSpPr>
          <a:xfrm>
            <a:off x="4648200" y="2444233"/>
            <a:ext cx="2209800" cy="3880367"/>
            <a:chOff x="4088127" y="2034586"/>
            <a:chExt cx="2209800" cy="3880367"/>
          </a:xfrm>
        </p:grpSpPr>
        <p:pic>
          <p:nvPicPr>
            <p:cNvPr id="13" name="Picture 12"/>
            <p:cNvPicPr>
              <a:picLocks noChangeAspect="1"/>
            </p:cNvPicPr>
            <p:nvPr/>
          </p:nvPicPr>
          <p:blipFill>
            <a:blip r:embed="rId3"/>
            <a:stretch>
              <a:fillRect/>
            </a:stretch>
          </p:blipFill>
          <p:spPr>
            <a:xfrm>
              <a:off x="4088127" y="2034586"/>
              <a:ext cx="2209800" cy="3880367"/>
            </a:xfrm>
            <a:prstGeom prst="rect">
              <a:avLst/>
            </a:prstGeom>
            <a:ln>
              <a:solidFill>
                <a:schemeClr val="tx1"/>
              </a:solidFill>
            </a:ln>
          </p:spPr>
        </p:pic>
        <p:sp>
          <p:nvSpPr>
            <p:cNvPr id="14" name="Right Arrow 13"/>
            <p:cNvSpPr/>
            <p:nvPr/>
          </p:nvSpPr>
          <p:spPr bwMode="auto">
            <a:xfrm flipH="1">
              <a:off x="5372099" y="3638728"/>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5" name="Right Arrow 14"/>
            <p:cNvSpPr/>
            <p:nvPr/>
          </p:nvSpPr>
          <p:spPr bwMode="auto">
            <a:xfrm flipH="1">
              <a:off x="5562600" y="4139289"/>
              <a:ext cx="381001" cy="2286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3882027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3619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19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3619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3619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36200" name="Rectangle 8"/>
          <p:cNvSpPr>
            <a:spLocks noGrp="1" noChangeArrowheads="1"/>
          </p:cNvSpPr>
          <p:nvPr>
            <p:ph type="title"/>
          </p:nvPr>
        </p:nvSpPr>
        <p:spPr/>
        <p:txBody>
          <a:bodyPr/>
          <a:lstStyle/>
          <a:p>
            <a:r>
              <a:rPr lang="en-US"/>
              <a:t>Virtual Machine Design</a:t>
            </a:r>
          </a:p>
        </p:txBody>
      </p:sp>
      <p:sp>
        <p:nvSpPr>
          <p:cNvPr id="13620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3620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3620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3620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3620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0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3620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3621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2"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36213"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36214" name="Line 22"/>
          <p:cNvSpPr>
            <a:spLocks noChangeShapeType="1"/>
          </p:cNvSpPr>
          <p:nvPr/>
        </p:nvSpPr>
        <p:spPr bwMode="auto">
          <a:xfrm flipV="1">
            <a:off x="1752600" y="3276600"/>
            <a:ext cx="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5" name="AutoShape 23"/>
          <p:cNvSpPr>
            <a:spLocks noChangeArrowheads="1"/>
          </p:cNvSpPr>
          <p:nvPr/>
        </p:nvSpPr>
        <p:spPr bwMode="auto">
          <a:xfrm>
            <a:off x="1066800" y="28956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36216" name="Line 24"/>
          <p:cNvSpPr>
            <a:spLocks noChangeShapeType="1"/>
          </p:cNvSpPr>
          <p:nvPr/>
        </p:nvSpPr>
        <p:spPr bwMode="auto">
          <a:xfrm>
            <a:off x="2133600" y="3048000"/>
            <a:ext cx="3581400"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6217"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36218"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36219"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
        <p:nvSpPr>
          <p:cNvPr id="136220" name="Line 28"/>
          <p:cNvSpPr>
            <a:spLocks noChangeShapeType="1"/>
          </p:cNvSpPr>
          <p:nvPr/>
        </p:nvSpPr>
        <p:spPr bwMode="auto">
          <a:xfrm flipH="1" flipV="1">
            <a:off x="2057400" y="3124200"/>
            <a:ext cx="3581400" cy="320040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6739"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0"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1"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6742"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6743"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6744" name="Rectangle 8"/>
          <p:cNvSpPr>
            <a:spLocks noGrp="1" noChangeArrowheads="1"/>
          </p:cNvSpPr>
          <p:nvPr>
            <p:ph type="title"/>
          </p:nvPr>
        </p:nvSpPr>
        <p:spPr/>
        <p:txBody>
          <a:bodyPr/>
          <a:lstStyle/>
          <a:p>
            <a:r>
              <a:rPr lang="en-US"/>
              <a:t>Virtual Machine Design</a:t>
            </a:r>
          </a:p>
        </p:txBody>
      </p:sp>
      <p:sp>
        <p:nvSpPr>
          <p:cNvPr id="116745"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6746"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6747"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48"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6749"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0"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6751"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6752"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6753"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6754"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55"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56" name="AutoShape 20"/>
          <p:cNvSpPr>
            <a:spLocks noChangeArrowheads="1"/>
          </p:cNvSpPr>
          <p:nvPr/>
        </p:nvSpPr>
        <p:spPr bwMode="auto">
          <a:xfrm>
            <a:off x="5257800" y="61722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6757" name="AutoShape 21"/>
          <p:cNvSpPr>
            <a:spLocks noChangeArrowheads="1"/>
          </p:cNvSpPr>
          <p:nvPr/>
        </p:nvSpPr>
        <p:spPr bwMode="auto">
          <a:xfrm>
            <a:off x="1066800" y="2590800"/>
            <a:ext cx="16764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000"/>
              <a:t>2</a:t>
            </a:r>
            <a:endParaRPr lang="en-US" sz="800"/>
          </a:p>
        </p:txBody>
      </p:sp>
      <p:sp>
        <p:nvSpPr>
          <p:cNvPr id="116758" name="Line 22"/>
          <p:cNvSpPr>
            <a:spLocks noChangeShapeType="1"/>
          </p:cNvSpPr>
          <p:nvPr/>
        </p:nvSpPr>
        <p:spPr bwMode="auto">
          <a:xfrm flipV="1">
            <a:off x="1752600" y="29718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6761" name="Text Box 25"/>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6762" name="Text Box 26"/>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6763" name="Text Box 27"/>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18787"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8"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89"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18790"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18791"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18792" name="Rectangle 8"/>
          <p:cNvSpPr>
            <a:spLocks noGrp="1" noChangeArrowheads="1"/>
          </p:cNvSpPr>
          <p:nvPr>
            <p:ph type="title"/>
          </p:nvPr>
        </p:nvSpPr>
        <p:spPr/>
        <p:txBody>
          <a:bodyPr/>
          <a:lstStyle/>
          <a:p>
            <a:r>
              <a:rPr lang="en-US"/>
              <a:t>Virtual Machine Design</a:t>
            </a:r>
          </a:p>
        </p:txBody>
      </p:sp>
      <p:sp>
        <p:nvSpPr>
          <p:cNvPr id="118793"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18794"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18795"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6"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18797"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798"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18799"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18800"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18801"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18802"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8803"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8804" name="AutoShape 20"/>
          <p:cNvSpPr>
            <a:spLocks noChangeArrowheads="1"/>
          </p:cNvSpPr>
          <p:nvPr/>
        </p:nvSpPr>
        <p:spPr bwMode="auto">
          <a:xfrm>
            <a:off x="5257800" y="30480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18807" name="Text Box 23"/>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18808" name="Text Box 24"/>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18809" name="Text Box 25"/>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0835"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6"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37"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20838"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20839"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20840" name="Rectangle 8"/>
          <p:cNvSpPr>
            <a:spLocks noGrp="1" noChangeArrowheads="1"/>
          </p:cNvSpPr>
          <p:nvPr>
            <p:ph type="title"/>
          </p:nvPr>
        </p:nvSpPr>
        <p:spPr/>
        <p:txBody>
          <a:bodyPr/>
          <a:lstStyle/>
          <a:p>
            <a:r>
              <a:rPr lang="en-US"/>
              <a:t>Virtual Machine Design</a:t>
            </a:r>
          </a:p>
        </p:txBody>
      </p:sp>
      <p:sp>
        <p:nvSpPr>
          <p:cNvPr id="120841"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0842"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0843"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4"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20845"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6"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20847"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0848"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20849"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0850"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0851"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0852" name="AutoShape 20"/>
          <p:cNvSpPr>
            <a:spLocks noChangeArrowheads="1"/>
          </p:cNvSpPr>
          <p:nvPr/>
        </p:nvSpPr>
        <p:spPr bwMode="auto">
          <a:xfrm>
            <a:off x="5257800" y="3276600"/>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120853"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20854"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20855"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5181600" y="2362200"/>
            <a:ext cx="3429000" cy="4191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pPr algn="ctr"/>
            <a:endParaRPr lang="en-US" sz="1000"/>
          </a:p>
        </p:txBody>
      </p:sp>
      <p:sp>
        <p:nvSpPr>
          <p:cNvPr id="122883" name="AutoShape 3"/>
          <p:cNvSpPr>
            <a:spLocks noChangeArrowheads="1"/>
          </p:cNvSpPr>
          <p:nvPr/>
        </p:nvSpPr>
        <p:spPr bwMode="auto">
          <a:xfrm>
            <a:off x="3352800" y="24257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4" name="AutoShape 4"/>
          <p:cNvSpPr>
            <a:spLocks noChangeArrowheads="1"/>
          </p:cNvSpPr>
          <p:nvPr/>
        </p:nvSpPr>
        <p:spPr bwMode="auto">
          <a:xfrm>
            <a:off x="3352800" y="4343400"/>
            <a:ext cx="1219200" cy="15240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85" name="Text Box 5"/>
          <p:cNvSpPr txBox="1">
            <a:spLocks noChangeArrowheads="1"/>
          </p:cNvSpPr>
          <p:nvPr/>
        </p:nvSpPr>
        <p:spPr bwMode="auto">
          <a:xfrm>
            <a:off x="3413125" y="2197100"/>
            <a:ext cx="6429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Memory</a:t>
            </a:r>
          </a:p>
        </p:txBody>
      </p:sp>
      <p:sp>
        <p:nvSpPr>
          <p:cNvPr id="122886" name="Text Box 6"/>
          <p:cNvSpPr txBox="1">
            <a:spLocks noChangeArrowheads="1"/>
          </p:cNvSpPr>
          <p:nvPr/>
        </p:nvSpPr>
        <p:spPr bwMode="auto">
          <a:xfrm>
            <a:off x="3489325" y="4102100"/>
            <a:ext cx="847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Label Table</a:t>
            </a:r>
          </a:p>
        </p:txBody>
      </p:sp>
      <p:sp>
        <p:nvSpPr>
          <p:cNvPr id="122887" name="Text Box 7"/>
          <p:cNvSpPr txBox="1">
            <a:spLocks noChangeArrowheads="1"/>
          </p:cNvSpPr>
          <p:nvPr/>
        </p:nvSpPr>
        <p:spPr bwMode="auto">
          <a:xfrm>
            <a:off x="5851525" y="2057400"/>
            <a:ext cx="6715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Program</a:t>
            </a:r>
          </a:p>
        </p:txBody>
      </p:sp>
      <p:sp>
        <p:nvSpPr>
          <p:cNvPr id="122888" name="Rectangle 8"/>
          <p:cNvSpPr>
            <a:spLocks noGrp="1" noChangeArrowheads="1"/>
          </p:cNvSpPr>
          <p:nvPr>
            <p:ph type="title"/>
          </p:nvPr>
        </p:nvSpPr>
        <p:spPr/>
        <p:txBody>
          <a:bodyPr/>
          <a:lstStyle/>
          <a:p>
            <a:r>
              <a:rPr lang="en-US"/>
              <a:t>Virtual Machine Design</a:t>
            </a:r>
          </a:p>
        </p:txBody>
      </p:sp>
      <p:sp>
        <p:nvSpPr>
          <p:cNvPr id="122889" name="Text Box 9"/>
          <p:cNvSpPr txBox="1">
            <a:spLocks noChangeArrowheads="1"/>
          </p:cNvSpPr>
          <p:nvPr/>
        </p:nvSpPr>
        <p:spPr bwMode="auto">
          <a:xfrm>
            <a:off x="3489325" y="4572000"/>
            <a:ext cx="8556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seq </a:t>
            </a:r>
            <a:r>
              <a:rPr lang="en-US" sz="1000">
                <a:sym typeface="Wingdings 3" charset="0"/>
              </a:rPr>
              <a:t></a:t>
            </a:r>
            <a:r>
              <a:rPr lang="en-US" sz="1000"/>
              <a:t> [___]</a:t>
            </a:r>
          </a:p>
        </p:txBody>
      </p:sp>
      <p:sp>
        <p:nvSpPr>
          <p:cNvPr id="122890" name="Text Box 10"/>
          <p:cNvSpPr txBox="1">
            <a:spLocks noChangeArrowheads="1"/>
          </p:cNvSpPr>
          <p:nvPr/>
        </p:nvSpPr>
        <p:spPr bwMode="auto">
          <a:xfrm>
            <a:off x="5445125" y="2514600"/>
            <a:ext cx="2555875" cy="400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t>     pushv 2;</a:t>
            </a:r>
          </a:p>
          <a:p>
            <a:r>
              <a:rPr lang="en-US" sz="1600"/>
              <a:t>     call seq;</a:t>
            </a:r>
          </a:p>
          <a:p>
            <a:r>
              <a:rPr lang="en-US" sz="1600"/>
              <a:t>     popv;</a:t>
            </a:r>
          </a:p>
          <a:p>
            <a:r>
              <a:rPr lang="en-US" sz="1600"/>
              <a:t>     stop;</a:t>
            </a:r>
          </a:p>
          <a:p>
            <a:endParaRPr lang="en-US" sz="1600"/>
          </a:p>
          <a:p>
            <a:r>
              <a:rPr lang="en-US" sz="1600"/>
              <a:t>seq:</a:t>
            </a:r>
          </a:p>
          <a:p>
            <a:r>
              <a:rPr lang="en-US" sz="1600"/>
              <a:t>    pushf 1;               </a:t>
            </a:r>
          </a:p>
          <a:p>
            <a:r>
              <a:rPr lang="en-US" sz="1600"/>
              <a:t>    store %tsx[0] %tsx[-2];</a:t>
            </a:r>
          </a:p>
          <a:p>
            <a:r>
              <a:rPr lang="en-US" sz="1600"/>
              <a:t>    jumpF %tsx[0] L1;  </a:t>
            </a:r>
          </a:p>
          <a:p>
            <a:r>
              <a:rPr lang="en-US" sz="1600"/>
              <a:t>    pushv (- %tsx[0] 1);       </a:t>
            </a:r>
          </a:p>
          <a:p>
            <a:r>
              <a:rPr lang="en-US" sz="1600"/>
              <a:t>    call seq;</a:t>
            </a:r>
          </a:p>
          <a:p>
            <a:r>
              <a:rPr lang="en-US" sz="1600"/>
              <a:t>    popv;</a:t>
            </a:r>
          </a:p>
          <a:p>
            <a:r>
              <a:rPr lang="en-US" sz="1600"/>
              <a:t>L1:</a:t>
            </a:r>
          </a:p>
          <a:p>
            <a:r>
              <a:rPr lang="en-US" sz="1600"/>
              <a:t>    print %tsx[0];</a:t>
            </a:r>
          </a:p>
          <a:p>
            <a:r>
              <a:rPr lang="en-US" sz="1600"/>
              <a:t>    popf 1;</a:t>
            </a:r>
          </a:p>
          <a:p>
            <a:r>
              <a:rPr lang="en-US" sz="1600"/>
              <a:t>    return;</a:t>
            </a:r>
          </a:p>
        </p:txBody>
      </p:sp>
      <p:sp>
        <p:nvSpPr>
          <p:cNvPr id="122891" name="AutoShape 11"/>
          <p:cNvSpPr>
            <a:spLocks noChangeArrowheads="1"/>
          </p:cNvSpPr>
          <p:nvPr/>
        </p:nvSpPr>
        <p:spPr bwMode="auto">
          <a:xfrm>
            <a:off x="3352800" y="6248400"/>
            <a:ext cx="12192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2" name="Text Box 12"/>
          <p:cNvSpPr txBox="1">
            <a:spLocks noChangeArrowheads="1"/>
          </p:cNvSpPr>
          <p:nvPr/>
        </p:nvSpPr>
        <p:spPr bwMode="auto">
          <a:xfrm>
            <a:off x="3648075" y="6019800"/>
            <a:ext cx="466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%rvx</a:t>
            </a:r>
          </a:p>
        </p:txBody>
      </p:sp>
      <p:sp>
        <p:nvSpPr>
          <p:cNvPr id="122893" name="AutoShape 13"/>
          <p:cNvSpPr>
            <a:spLocks noChangeArrowheads="1"/>
          </p:cNvSpPr>
          <p:nvPr/>
        </p:nvSpPr>
        <p:spPr bwMode="auto">
          <a:xfrm>
            <a:off x="838200" y="2438400"/>
            <a:ext cx="2133600" cy="35052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4" name="Text Box 14"/>
          <p:cNvSpPr txBox="1">
            <a:spLocks noChangeArrowheads="1"/>
          </p:cNvSpPr>
          <p:nvPr/>
        </p:nvSpPr>
        <p:spPr bwMode="auto">
          <a:xfrm>
            <a:off x="990600" y="2209800"/>
            <a:ext cx="10096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Runtime Stack</a:t>
            </a:r>
          </a:p>
        </p:txBody>
      </p:sp>
      <p:sp>
        <p:nvSpPr>
          <p:cNvPr id="122895" name="AutoShape 15"/>
          <p:cNvSpPr>
            <a:spLocks noChangeArrowheads="1"/>
          </p:cNvSpPr>
          <p:nvPr/>
        </p:nvSpPr>
        <p:spPr bwMode="auto">
          <a:xfrm>
            <a:off x="838200" y="6248400"/>
            <a:ext cx="2133600" cy="3048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122896" name="Text Box 16"/>
          <p:cNvSpPr txBox="1">
            <a:spLocks noChangeArrowheads="1"/>
          </p:cNvSpPr>
          <p:nvPr/>
        </p:nvSpPr>
        <p:spPr bwMode="auto">
          <a:xfrm>
            <a:off x="1590675" y="6019800"/>
            <a:ext cx="45878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%tsx</a:t>
            </a:r>
          </a:p>
        </p:txBody>
      </p:sp>
      <p:sp>
        <p:nvSpPr>
          <p:cNvPr id="122897" name="Text Box 17"/>
          <p:cNvSpPr txBox="1">
            <a:spLocks noChangeArrowheads="1"/>
          </p:cNvSpPr>
          <p:nvPr/>
        </p:nvSpPr>
        <p:spPr bwMode="auto">
          <a:xfrm>
            <a:off x="3505200" y="4784725"/>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000"/>
              <a:t>L1 </a:t>
            </a:r>
            <a:r>
              <a:rPr lang="en-US" sz="1000">
                <a:sym typeface="Wingdings 3" charset="0"/>
              </a:rPr>
              <a:t></a:t>
            </a:r>
            <a:r>
              <a:rPr lang="en-US" sz="1000"/>
              <a:t> [___]</a:t>
            </a:r>
          </a:p>
        </p:txBody>
      </p:sp>
      <p:sp>
        <p:nvSpPr>
          <p:cNvPr id="122898" name="Line 18"/>
          <p:cNvSpPr>
            <a:spLocks noChangeShapeType="1"/>
          </p:cNvSpPr>
          <p:nvPr/>
        </p:nvSpPr>
        <p:spPr bwMode="auto">
          <a:xfrm flipV="1">
            <a:off x="4191000" y="41910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2899" name="Line 19"/>
          <p:cNvSpPr>
            <a:spLocks noChangeShapeType="1"/>
          </p:cNvSpPr>
          <p:nvPr/>
        </p:nvSpPr>
        <p:spPr bwMode="auto">
          <a:xfrm>
            <a:off x="4114800" y="4876800"/>
            <a:ext cx="1524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2901" name="Text Box 21"/>
          <p:cNvSpPr txBox="1">
            <a:spLocks noChangeArrowheads="1"/>
          </p:cNvSpPr>
          <p:nvPr/>
        </p:nvSpPr>
        <p:spPr bwMode="auto">
          <a:xfrm>
            <a:off x="2346325" y="15113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0</a:t>
            </a:r>
          </a:p>
        </p:txBody>
      </p:sp>
      <p:sp>
        <p:nvSpPr>
          <p:cNvPr id="122902" name="Text Box 22"/>
          <p:cNvSpPr txBox="1">
            <a:spLocks noChangeArrowheads="1"/>
          </p:cNvSpPr>
          <p:nvPr/>
        </p:nvSpPr>
        <p:spPr bwMode="auto">
          <a:xfrm>
            <a:off x="2667000" y="1512888"/>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1</a:t>
            </a:r>
          </a:p>
        </p:txBody>
      </p:sp>
      <p:sp>
        <p:nvSpPr>
          <p:cNvPr id="122903" name="Text Box 23"/>
          <p:cNvSpPr txBox="1">
            <a:spLocks noChangeArrowheads="1"/>
          </p:cNvSpPr>
          <p:nvPr/>
        </p:nvSpPr>
        <p:spPr bwMode="auto">
          <a:xfrm>
            <a:off x="3013075" y="1498600"/>
            <a:ext cx="26352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000"/>
              <a:t>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 </a:t>
            </a:r>
            <a:r>
              <a:rPr lang="mr-IN" dirty="0"/>
              <a:t>–</a:t>
            </a:r>
            <a:r>
              <a:rPr lang="en-US" dirty="0"/>
              <a:t> Abstract Machine</a:t>
            </a:r>
          </a:p>
        </p:txBody>
      </p:sp>
      <p:pic>
        <p:nvPicPr>
          <p:cNvPr id="4" name="Picture 3"/>
          <p:cNvPicPr>
            <a:picLocks noChangeAspect="1"/>
          </p:cNvPicPr>
          <p:nvPr/>
        </p:nvPicPr>
        <p:blipFill>
          <a:blip r:embed="rId2"/>
          <a:stretch>
            <a:fillRect/>
          </a:stretch>
        </p:blipFill>
        <p:spPr>
          <a:xfrm>
            <a:off x="488950" y="1676401"/>
            <a:ext cx="3473450" cy="2052848"/>
          </a:xfrm>
          <a:prstGeom prst="rect">
            <a:avLst/>
          </a:prstGeom>
          <a:ln>
            <a:solidFill>
              <a:schemeClr val="tx1"/>
            </a:solidFill>
          </a:ln>
        </p:spPr>
      </p:pic>
      <p:sp>
        <p:nvSpPr>
          <p:cNvPr id="5" name="Right Arrow 4"/>
          <p:cNvSpPr/>
          <p:nvPr/>
        </p:nvSpPr>
        <p:spPr bwMode="auto">
          <a:xfrm>
            <a:off x="381000" y="2971800"/>
            <a:ext cx="457200" cy="3810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6" name="Picture 5"/>
          <p:cNvPicPr>
            <a:picLocks noChangeAspect="1"/>
          </p:cNvPicPr>
          <p:nvPr/>
        </p:nvPicPr>
        <p:blipFill>
          <a:blip r:embed="rId3"/>
          <a:stretch>
            <a:fillRect/>
          </a:stretch>
        </p:blipFill>
        <p:spPr>
          <a:xfrm>
            <a:off x="228600" y="4267200"/>
            <a:ext cx="4184650" cy="2109810"/>
          </a:xfrm>
          <a:prstGeom prst="rect">
            <a:avLst/>
          </a:prstGeom>
          <a:ln>
            <a:solidFill>
              <a:schemeClr val="tx1"/>
            </a:solidFill>
          </a:ln>
        </p:spPr>
      </p:pic>
      <p:grpSp>
        <p:nvGrpSpPr>
          <p:cNvPr id="9" name="Group 8"/>
          <p:cNvGrpSpPr/>
          <p:nvPr/>
        </p:nvGrpSpPr>
        <p:grpSpPr>
          <a:xfrm>
            <a:off x="4926520" y="275053"/>
            <a:ext cx="3455480" cy="6354347"/>
            <a:chOff x="4800600" y="27039"/>
            <a:chExt cx="3455480" cy="6354347"/>
          </a:xfrm>
        </p:grpSpPr>
        <p:pic>
          <p:nvPicPr>
            <p:cNvPr id="7" name="Picture 6"/>
            <p:cNvPicPr>
              <a:picLocks noChangeAspect="1"/>
            </p:cNvPicPr>
            <p:nvPr/>
          </p:nvPicPr>
          <p:blipFill>
            <a:blip r:embed="rId4"/>
            <a:stretch>
              <a:fillRect/>
            </a:stretch>
          </p:blipFill>
          <p:spPr>
            <a:xfrm>
              <a:off x="4800600" y="27039"/>
              <a:ext cx="3455480" cy="6349971"/>
            </a:xfrm>
            <a:prstGeom prst="rect">
              <a:avLst/>
            </a:prstGeom>
            <a:ln>
              <a:solidFill>
                <a:schemeClr val="tx1"/>
              </a:solidFill>
            </a:ln>
          </p:spPr>
        </p:pic>
        <p:sp>
          <p:nvSpPr>
            <p:cNvPr id="8" name="TextBox 7"/>
            <p:cNvSpPr txBox="1"/>
            <p:nvPr/>
          </p:nvSpPr>
          <p:spPr>
            <a:xfrm>
              <a:off x="6781800" y="6104387"/>
              <a:ext cx="338554" cy="276999"/>
            </a:xfrm>
            <a:prstGeom prst="rect">
              <a:avLst/>
            </a:prstGeom>
            <a:noFill/>
          </p:spPr>
          <p:txBody>
            <a:bodyPr wrap="none" rtlCol="0">
              <a:spAutoFit/>
            </a:bodyPr>
            <a:lstStyle/>
            <a:p>
              <a:r>
                <a:rPr lang="mr-IN"/>
                <a:t>…</a:t>
              </a:r>
              <a:endParaRPr lang="en-US" dirty="0"/>
            </a:p>
          </p:txBody>
        </p:sp>
      </p:grpSp>
    </p:spTree>
    <p:extLst>
      <p:ext uri="{BB962C8B-B14F-4D97-AF65-F5344CB8AC3E}">
        <p14:creationId xmlns:p14="http://schemas.microsoft.com/office/powerpoint/2010/main" val="1084207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 </a:t>
            </a:r>
            <a:r>
              <a:rPr lang="mr-IN" dirty="0"/>
              <a:t>–</a:t>
            </a:r>
            <a:r>
              <a:rPr lang="en-US" dirty="0"/>
              <a:t> Abstract Machine</a:t>
            </a:r>
          </a:p>
        </p:txBody>
      </p:sp>
      <p:sp>
        <p:nvSpPr>
          <p:cNvPr id="3" name="Content Placeholder 2"/>
          <p:cNvSpPr>
            <a:spLocks noGrp="1"/>
          </p:cNvSpPr>
          <p:nvPr>
            <p:ph idx="1"/>
          </p:nvPr>
        </p:nvSpPr>
        <p:spPr>
          <a:xfrm>
            <a:off x="457200" y="1719263"/>
            <a:ext cx="7086600" cy="719137"/>
          </a:xfrm>
        </p:spPr>
        <p:txBody>
          <a:bodyPr>
            <a:normAutofit fontScale="70000" lnSpcReduction="20000"/>
          </a:bodyPr>
          <a:lstStyle/>
          <a:p>
            <a:r>
              <a:rPr lang="en-US" dirty="0"/>
              <a:t>As in exp1bytecode </a:t>
            </a:r>
            <a:r>
              <a:rPr lang="mr-IN" dirty="0"/>
              <a:t>–</a:t>
            </a:r>
            <a:r>
              <a:rPr lang="en-US" dirty="0"/>
              <a:t> the interpreter is just one big loop that interprets the instructions on the program list.</a:t>
            </a:r>
          </a:p>
        </p:txBody>
      </p:sp>
      <p:pic>
        <p:nvPicPr>
          <p:cNvPr id="17" name="Picture 16"/>
          <p:cNvPicPr>
            <a:picLocks noChangeAspect="1"/>
          </p:cNvPicPr>
          <p:nvPr/>
        </p:nvPicPr>
        <p:blipFill>
          <a:blip r:embed="rId2"/>
          <a:stretch>
            <a:fillRect/>
          </a:stretch>
        </p:blipFill>
        <p:spPr>
          <a:xfrm>
            <a:off x="2133600" y="2438400"/>
            <a:ext cx="3908406" cy="3352800"/>
          </a:xfrm>
          <a:prstGeom prst="rect">
            <a:avLst/>
          </a:prstGeom>
        </p:spPr>
      </p:pic>
      <p:sp>
        <p:nvSpPr>
          <p:cNvPr id="18" name="TextBox 17"/>
          <p:cNvSpPr txBox="1"/>
          <p:nvPr/>
        </p:nvSpPr>
        <p:spPr>
          <a:xfrm>
            <a:off x="2654710" y="5819001"/>
            <a:ext cx="2079415" cy="276999"/>
          </a:xfrm>
          <a:prstGeom prst="rect">
            <a:avLst/>
          </a:prstGeom>
          <a:noFill/>
        </p:spPr>
        <p:txBody>
          <a:bodyPr wrap="none" rtlCol="0">
            <a:spAutoFit/>
          </a:bodyPr>
          <a:lstStyle/>
          <a:p>
            <a:r>
              <a:rPr lang="en-US" dirty="0"/>
              <a:t>Interpret instructions here</a:t>
            </a:r>
            <a:r>
              <a:rPr lang="mr-IN" dirty="0"/>
              <a:t>…</a:t>
            </a:r>
            <a:endParaRPr lang="en-US" dirty="0"/>
          </a:p>
        </p:txBody>
      </p:sp>
    </p:spTree>
    <p:extLst>
      <p:ext uri="{BB962C8B-B14F-4D97-AF65-F5344CB8AC3E}">
        <p14:creationId xmlns:p14="http://schemas.microsoft.com/office/powerpoint/2010/main" val="159129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 </a:t>
            </a:r>
            <a:r>
              <a:rPr lang="mr-IN" dirty="0"/>
              <a:t>–</a:t>
            </a:r>
            <a:r>
              <a:rPr lang="en-US" dirty="0"/>
              <a:t> Abstract Machine</a:t>
            </a:r>
          </a:p>
        </p:txBody>
      </p:sp>
      <p:grpSp>
        <p:nvGrpSpPr>
          <p:cNvPr id="15" name="Group 14"/>
          <p:cNvGrpSpPr/>
          <p:nvPr/>
        </p:nvGrpSpPr>
        <p:grpSpPr>
          <a:xfrm>
            <a:off x="304800" y="2362200"/>
            <a:ext cx="4762500" cy="3501838"/>
            <a:chOff x="449826" y="2740025"/>
            <a:chExt cx="4762500" cy="3501838"/>
          </a:xfrm>
        </p:grpSpPr>
        <p:pic>
          <p:nvPicPr>
            <p:cNvPr id="10" name="Picture 9"/>
            <p:cNvPicPr>
              <a:picLocks noChangeAspect="1"/>
            </p:cNvPicPr>
            <p:nvPr/>
          </p:nvPicPr>
          <p:blipFill>
            <a:blip r:embed="rId2"/>
            <a:stretch>
              <a:fillRect/>
            </a:stretch>
          </p:blipFill>
          <p:spPr>
            <a:xfrm>
              <a:off x="449826" y="2740025"/>
              <a:ext cx="4762500" cy="3501838"/>
            </a:xfrm>
            <a:prstGeom prst="rect">
              <a:avLst/>
            </a:prstGeom>
            <a:ln>
              <a:solidFill>
                <a:schemeClr val="tx1"/>
              </a:solidFill>
            </a:ln>
          </p:spPr>
        </p:pic>
        <p:sp>
          <p:nvSpPr>
            <p:cNvPr id="11" name="Left Arrow 10"/>
            <p:cNvSpPr/>
            <p:nvPr/>
          </p:nvSpPr>
          <p:spPr bwMode="auto">
            <a:xfrm>
              <a:off x="3733800" y="42672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p:cNvSpPr/>
            <p:nvPr/>
          </p:nvSpPr>
          <p:spPr bwMode="auto">
            <a:xfrm>
              <a:off x="3581400" y="5741987"/>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p:cNvSpPr/>
            <p:nvPr/>
          </p:nvSpPr>
          <p:spPr bwMode="auto">
            <a:xfrm>
              <a:off x="2514600" y="3352800"/>
              <a:ext cx="457200" cy="3048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Arial" charset="0"/>
                <a:ea typeface="ＭＳ Ｐゴシック" charset="0"/>
                <a:cs typeface="ＭＳ Ｐゴシック" charset="0"/>
              </a:endParaRPr>
            </a:p>
          </p:txBody>
        </p:sp>
      </p:grpSp>
      <p:pic>
        <p:nvPicPr>
          <p:cNvPr id="14" name="Picture 13"/>
          <p:cNvPicPr>
            <a:picLocks noChangeAspect="1"/>
          </p:cNvPicPr>
          <p:nvPr/>
        </p:nvPicPr>
        <p:blipFill>
          <a:blip r:embed="rId3"/>
          <a:stretch>
            <a:fillRect/>
          </a:stretch>
        </p:blipFill>
        <p:spPr>
          <a:xfrm>
            <a:off x="5710289" y="1171539"/>
            <a:ext cx="2660650" cy="3095661"/>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5361448" y="4858509"/>
            <a:ext cx="3327400" cy="1618491"/>
          </a:xfrm>
          <a:prstGeom prst="rect">
            <a:avLst/>
          </a:prstGeom>
          <a:ln>
            <a:solidFill>
              <a:schemeClr val="tx1"/>
            </a:solidFill>
          </a:ln>
        </p:spPr>
      </p:pic>
    </p:spTree>
    <p:extLst>
      <p:ext uri="{BB962C8B-B14F-4D97-AF65-F5344CB8AC3E}">
        <p14:creationId xmlns:p14="http://schemas.microsoft.com/office/powerpoint/2010/main" val="5149465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 </a:t>
            </a:r>
            <a:r>
              <a:rPr lang="mr-IN" dirty="0"/>
              <a:t>–</a:t>
            </a:r>
            <a:r>
              <a:rPr lang="en-US" dirty="0"/>
              <a:t> Abstract Machine</a:t>
            </a:r>
          </a:p>
        </p:txBody>
      </p:sp>
      <p:pic>
        <p:nvPicPr>
          <p:cNvPr id="5" name="Picture 4"/>
          <p:cNvPicPr>
            <a:picLocks noChangeAspect="1"/>
          </p:cNvPicPr>
          <p:nvPr/>
        </p:nvPicPr>
        <p:blipFill>
          <a:blip r:embed="rId2"/>
          <a:stretch>
            <a:fillRect/>
          </a:stretch>
        </p:blipFill>
        <p:spPr>
          <a:xfrm>
            <a:off x="1600200" y="1536700"/>
            <a:ext cx="5943600" cy="5016500"/>
          </a:xfrm>
          <a:prstGeom prst="rect">
            <a:avLst/>
          </a:prstGeom>
          <a:ln>
            <a:solidFill>
              <a:schemeClr val="tx1"/>
            </a:solidFill>
          </a:ln>
        </p:spPr>
      </p:pic>
    </p:spTree>
    <p:extLst>
      <p:ext uri="{BB962C8B-B14F-4D97-AF65-F5344CB8AC3E}">
        <p14:creationId xmlns:p14="http://schemas.microsoft.com/office/powerpoint/2010/main" val="1257990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Function Calls on Real Machines</a:t>
            </a:r>
          </a:p>
        </p:txBody>
      </p:sp>
      <p:sp>
        <p:nvSpPr>
          <p:cNvPr id="124931" name="Rectangle 3"/>
          <p:cNvSpPr>
            <a:spLocks noGrp="1" noChangeArrowheads="1"/>
          </p:cNvSpPr>
          <p:nvPr>
            <p:ph type="body" idx="1"/>
          </p:nvPr>
        </p:nvSpPr>
        <p:spPr/>
        <p:txBody>
          <a:bodyPr/>
          <a:lstStyle/>
          <a:p>
            <a:r>
              <a:rPr lang="en-US" dirty="0"/>
              <a:t>Function calls on real machines work similar to the function calls on our bytecode virtual machine.</a:t>
            </a:r>
          </a:p>
          <a:p>
            <a:r>
              <a:rPr lang="en-US" dirty="0"/>
              <a:t>The main difference is the level of abstraction of the instruction set.</a:t>
            </a:r>
          </a:p>
          <a:p>
            <a:r>
              <a:rPr lang="en-US" dirty="0"/>
              <a:t>We show examples of programs compiled on an Intel Mac.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Exp2Bytecode</a:t>
            </a:r>
          </a:p>
        </p:txBody>
      </p:sp>
      <p:pic>
        <p:nvPicPr>
          <p:cNvPr id="3" name="Picture 2"/>
          <p:cNvPicPr>
            <a:picLocks noChangeAspect="1"/>
          </p:cNvPicPr>
          <p:nvPr/>
        </p:nvPicPr>
        <p:blipFill>
          <a:blip r:embed="rId2"/>
          <a:stretch>
            <a:fillRect/>
          </a:stretch>
        </p:blipFill>
        <p:spPr>
          <a:xfrm>
            <a:off x="304800" y="1752600"/>
            <a:ext cx="3896956" cy="449580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4419599" y="2057400"/>
            <a:ext cx="4198129" cy="4038600"/>
          </a:xfrm>
          <a:prstGeom prst="rect">
            <a:avLst/>
          </a:prstGeom>
          <a:ln>
            <a:solidFill>
              <a:schemeClr val="tx1"/>
            </a:solidFill>
          </a:ln>
        </p:spPr>
      </p:pic>
      <p:sp>
        <p:nvSpPr>
          <p:cNvPr id="5" name="TextBox 4"/>
          <p:cNvSpPr txBox="1"/>
          <p:nvPr/>
        </p:nvSpPr>
        <p:spPr>
          <a:xfrm>
            <a:off x="4689987" y="958645"/>
            <a:ext cx="1624163" cy="276999"/>
          </a:xfrm>
          <a:prstGeom prst="rect">
            <a:avLst/>
          </a:prstGeom>
          <a:noFill/>
        </p:spPr>
        <p:txBody>
          <a:bodyPr wrap="none" rtlCol="0">
            <a:spAutoFit/>
          </a:bodyPr>
          <a:lstStyle/>
          <a:p>
            <a:r>
              <a:rPr lang="en-US" dirty="0"/>
              <a:t>exp2bytecode_lex.py</a:t>
            </a:r>
          </a:p>
        </p:txBody>
      </p:sp>
    </p:spTree>
    <p:extLst>
      <p:ext uri="{BB962C8B-B14F-4D97-AF65-F5344CB8AC3E}">
        <p14:creationId xmlns:p14="http://schemas.microsoft.com/office/powerpoint/2010/main" val="1417386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Function Calls on Real Machines</a:t>
            </a:r>
          </a:p>
        </p:txBody>
      </p:sp>
      <p:sp>
        <p:nvSpPr>
          <p:cNvPr id="150531" name="Rectangle 3"/>
          <p:cNvSpPr>
            <a:spLocks noGrp="1" noChangeArrowheads="1"/>
          </p:cNvSpPr>
          <p:nvPr>
            <p:ph type="body" idx="1"/>
          </p:nvPr>
        </p:nvSpPr>
        <p:spPr/>
        <p:txBody>
          <a:bodyPr/>
          <a:lstStyle/>
          <a:p>
            <a:r>
              <a:rPr lang="en-US" sz="2600"/>
              <a:t>Functions on real machines are broken into three parts:</a:t>
            </a:r>
          </a:p>
          <a:p>
            <a:pPr lvl="1"/>
            <a:r>
              <a:rPr lang="en-US" sz="2200"/>
              <a:t>Function prologue - set up the stack environment in which the function executes</a:t>
            </a:r>
          </a:p>
          <a:p>
            <a:pPr lvl="1"/>
            <a:r>
              <a:rPr lang="en-US" sz="2200"/>
              <a:t>Function code - the code in the body of the function</a:t>
            </a:r>
          </a:p>
          <a:p>
            <a:pPr lvl="1"/>
            <a:r>
              <a:rPr lang="en-US" sz="2200"/>
              <a:t>Function epilogue - clean up the stack.</a:t>
            </a:r>
          </a:p>
          <a:p>
            <a:r>
              <a:rPr lang="en-US" sz="2600"/>
              <a:t>On the Intel chip the function prologue looks something like this:</a:t>
            </a:r>
          </a:p>
          <a:p>
            <a:pPr lvl="1"/>
            <a:r>
              <a:rPr lang="en-US" sz="1600"/>
              <a:t>pushl %ebp // push the basepointer/framepointer on the stack</a:t>
            </a:r>
          </a:p>
          <a:p>
            <a:pPr lvl="1"/>
            <a:r>
              <a:rPr lang="en-US" sz="1600"/>
              <a:t>movl  %esp, %ebp // make the current stack pointer the current frame pointer</a:t>
            </a:r>
          </a:p>
          <a:p>
            <a:pPr lvl="1"/>
            <a:r>
              <a:rPr lang="en-US" sz="1600"/>
              <a:t>subl $n, %esp // make a new frame of size 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Function Calls on Real Machines</a:t>
            </a:r>
          </a:p>
        </p:txBody>
      </p:sp>
      <p:sp>
        <p:nvSpPr>
          <p:cNvPr id="149507" name="Rectangle 3"/>
          <p:cNvSpPr>
            <a:spLocks noGrp="1" noChangeArrowheads="1"/>
          </p:cNvSpPr>
          <p:nvPr>
            <p:ph type="body" idx="1"/>
          </p:nvPr>
        </p:nvSpPr>
        <p:spPr/>
        <p:txBody>
          <a:bodyPr/>
          <a:lstStyle/>
          <a:p>
            <a:r>
              <a:rPr lang="en-US">
                <a:latin typeface="Helvetica" charset="0"/>
              </a:rPr>
              <a:t>The function epilogue usually looks like this:</a:t>
            </a:r>
          </a:p>
          <a:p>
            <a:pPr lvl="1"/>
            <a:r>
              <a:rPr lang="en-US" sz="1800">
                <a:latin typeface="Helvetica" charset="0"/>
              </a:rPr>
              <a:t>movl  %ebp, %esp </a:t>
            </a:r>
          </a:p>
          <a:p>
            <a:pPr lvl="1"/>
            <a:r>
              <a:rPr lang="en-US" sz="1800">
                <a:latin typeface="Helvetica" charset="0"/>
              </a:rPr>
              <a:t>popl  %ebp</a:t>
            </a:r>
          </a:p>
          <a:p>
            <a:pPr lvl="1"/>
            <a:r>
              <a:rPr lang="en-US" sz="1800">
                <a:latin typeface="Helvetica" charset="0"/>
              </a:rPr>
              <a:t>ret</a:t>
            </a:r>
          </a:p>
          <a:p>
            <a:r>
              <a:rPr lang="en-US">
                <a:latin typeface="Helvetica" charset="0"/>
              </a:rPr>
              <a:t>The </a:t>
            </a:r>
            <a:r>
              <a:rPr lang="en-US">
                <a:solidFill>
                  <a:srgbClr val="1547A5"/>
                </a:solidFill>
                <a:latin typeface="Helvetica" charset="0"/>
                <a:hlinkClick r:id="rId2"/>
              </a:rPr>
              <a:t>x86</a:t>
            </a:r>
            <a:r>
              <a:rPr lang="en-US">
                <a:latin typeface="Helvetica" charset="0"/>
              </a:rPr>
              <a:t> processor contains a built-in instruction which performs part of the epilogue. The following code is equivalent to the above code:</a:t>
            </a:r>
          </a:p>
          <a:p>
            <a:pPr lvl="1"/>
            <a:r>
              <a:rPr lang="en-US" sz="1800">
                <a:latin typeface="Helvetica" charset="0"/>
              </a:rPr>
              <a:t>leave</a:t>
            </a:r>
          </a:p>
          <a:p>
            <a:pPr lvl="1"/>
            <a:r>
              <a:rPr lang="en-US" sz="1800">
                <a:latin typeface="Helvetica" charset="0"/>
              </a:rPr>
              <a:t>ret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The Add Program</a:t>
            </a:r>
          </a:p>
        </p:txBody>
      </p:sp>
      <p:sp>
        <p:nvSpPr>
          <p:cNvPr id="125956" name="Text Box 4"/>
          <p:cNvSpPr txBox="1">
            <a:spLocks noChangeArrowheads="1"/>
          </p:cNvSpPr>
          <p:nvPr/>
        </p:nvSpPr>
        <p:spPr bwMode="auto">
          <a:xfrm>
            <a:off x="838200" y="2743200"/>
            <a:ext cx="1935163" cy="20574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sz="1600" dirty="0" err="1"/>
              <a:t>int</a:t>
            </a:r>
            <a:r>
              <a:rPr lang="en-US" sz="1600" dirty="0"/>
              <a:t> add(</a:t>
            </a:r>
            <a:r>
              <a:rPr lang="en-US" sz="1600" dirty="0" err="1"/>
              <a:t>int</a:t>
            </a:r>
            <a:r>
              <a:rPr lang="en-US" sz="1600" dirty="0"/>
              <a:t> a, </a:t>
            </a:r>
            <a:r>
              <a:rPr lang="en-US" sz="1600" dirty="0" err="1"/>
              <a:t>int</a:t>
            </a:r>
            <a:r>
              <a:rPr lang="en-US" sz="1600" dirty="0"/>
              <a:t> b) {</a:t>
            </a:r>
          </a:p>
          <a:p>
            <a:r>
              <a:rPr lang="en-US" sz="1600" dirty="0"/>
              <a:t>  return </a:t>
            </a:r>
            <a:r>
              <a:rPr lang="en-US" sz="1600" dirty="0" err="1"/>
              <a:t>a+b</a:t>
            </a:r>
            <a:r>
              <a:rPr lang="en-US" sz="1600" dirty="0"/>
              <a:t>;</a:t>
            </a:r>
          </a:p>
          <a:p>
            <a:r>
              <a:rPr lang="en-US" sz="1600" dirty="0"/>
              <a:t>}</a:t>
            </a:r>
          </a:p>
          <a:p>
            <a:endParaRPr lang="en-US" sz="1600" dirty="0"/>
          </a:p>
          <a:p>
            <a:r>
              <a:rPr lang="en-US" sz="1600" dirty="0" err="1"/>
              <a:t>int</a:t>
            </a:r>
            <a:r>
              <a:rPr lang="en-US" sz="1600" dirty="0"/>
              <a:t> main() {</a:t>
            </a:r>
          </a:p>
          <a:p>
            <a:r>
              <a:rPr lang="en-US" sz="1600" dirty="0"/>
              <a:t>  </a:t>
            </a:r>
            <a:r>
              <a:rPr lang="en-US" sz="1600" dirty="0" err="1"/>
              <a:t>int</a:t>
            </a:r>
            <a:r>
              <a:rPr lang="en-US" sz="1600" dirty="0"/>
              <a:t> x = add(3,2);</a:t>
            </a:r>
          </a:p>
          <a:p>
            <a:r>
              <a:rPr lang="en-US" sz="1600" dirty="0"/>
              <a:t>}</a:t>
            </a:r>
          </a:p>
        </p:txBody>
      </p:sp>
      <p:sp>
        <p:nvSpPr>
          <p:cNvPr id="125957" name="Text Box 5"/>
          <p:cNvSpPr txBox="1">
            <a:spLocks noChangeArrowheads="1"/>
          </p:cNvSpPr>
          <p:nvPr/>
        </p:nvSpPr>
        <p:spPr bwMode="auto">
          <a:xfrm>
            <a:off x="5199063" y="1795462"/>
            <a:ext cx="2243137" cy="43005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.text</a:t>
            </a:r>
          </a:p>
          <a:p>
            <a:r>
              <a:rPr lang="en-US"/>
              <a:t>.globl _add</a:t>
            </a:r>
          </a:p>
          <a:p>
            <a:r>
              <a:rPr lang="en-US"/>
              <a:t>_add:</a:t>
            </a:r>
          </a:p>
          <a:p>
            <a:r>
              <a:rPr lang="en-US"/>
              <a:t>        pushl   %ebp</a:t>
            </a:r>
          </a:p>
          <a:p>
            <a:r>
              <a:rPr lang="en-US"/>
              <a:t>        movl    %esp, %ebp</a:t>
            </a:r>
          </a:p>
          <a:p>
            <a:r>
              <a:rPr lang="en-US"/>
              <a:t>        subl    $8, %esp</a:t>
            </a:r>
          </a:p>
          <a:p>
            <a:r>
              <a:rPr lang="en-US"/>
              <a:t>        movl    12(%ebp), %eax</a:t>
            </a:r>
          </a:p>
          <a:p>
            <a:r>
              <a:rPr lang="en-US"/>
              <a:t>        addl    8(%ebp), %eax</a:t>
            </a:r>
          </a:p>
          <a:p>
            <a:r>
              <a:rPr lang="en-US"/>
              <a:t>        leave</a:t>
            </a:r>
          </a:p>
          <a:p>
            <a:r>
              <a:rPr lang="en-US"/>
              <a:t>        ret</a:t>
            </a:r>
          </a:p>
          <a:p>
            <a:endParaRPr lang="en-US"/>
          </a:p>
          <a:p>
            <a:r>
              <a:rPr lang="en-US"/>
              <a:t>.globl _main</a:t>
            </a:r>
          </a:p>
          <a:p>
            <a:r>
              <a:rPr lang="en-US"/>
              <a:t>_main:</a:t>
            </a:r>
          </a:p>
          <a:p>
            <a:r>
              <a:rPr lang="en-US"/>
              <a:t>         pushl   %ebp</a:t>
            </a:r>
          </a:p>
          <a:p>
            <a:r>
              <a:rPr lang="en-US"/>
              <a:t>         movl    %esp, %ebp</a:t>
            </a:r>
          </a:p>
          <a:p>
            <a:r>
              <a:rPr lang="en-US"/>
              <a:t>         subl    $40, %esp</a:t>
            </a:r>
          </a:p>
          <a:p>
            <a:r>
              <a:rPr lang="en-US"/>
              <a:t>         movl    $2, 4(%esp)</a:t>
            </a:r>
          </a:p>
          <a:p>
            <a:r>
              <a:rPr lang="en-US"/>
              <a:t>         movl    $3, (%esp)</a:t>
            </a:r>
          </a:p>
          <a:p>
            <a:r>
              <a:rPr lang="en-US"/>
              <a:t>         call    _add</a:t>
            </a:r>
          </a:p>
          <a:p>
            <a:r>
              <a:rPr lang="en-US"/>
              <a:t>         movl    %eax, -12(%ebp)</a:t>
            </a:r>
          </a:p>
          <a:p>
            <a:r>
              <a:rPr lang="en-US"/>
              <a:t>         leave</a:t>
            </a:r>
          </a:p>
          <a:p>
            <a:r>
              <a:rPr lang="en-US"/>
              <a:t>          ret</a:t>
            </a:r>
          </a:p>
          <a:p>
            <a:r>
              <a:rPr lang="en-US"/>
              <a:t>   .subsections_via_symbols</a:t>
            </a:r>
          </a:p>
        </p:txBody>
      </p:sp>
      <p:sp>
        <p:nvSpPr>
          <p:cNvPr id="125960" name="AutoShape 8"/>
          <p:cNvSpPr>
            <a:spLocks noChangeArrowheads="1"/>
          </p:cNvSpPr>
          <p:nvPr/>
        </p:nvSpPr>
        <p:spPr bwMode="auto">
          <a:xfrm>
            <a:off x="3505200" y="3581400"/>
            <a:ext cx="1295400" cy="609600"/>
          </a:xfrm>
          <a:prstGeom prst="rightArrow">
            <a:avLst>
              <a:gd name="adj1" fmla="val 50000"/>
              <a:gd name="adj2" fmla="val 53125"/>
            </a:avLst>
          </a:prstGeom>
          <a:solidFill>
            <a:schemeClr val="accent1"/>
          </a:solidFill>
          <a:ln w="9525">
            <a:solidFill>
              <a:schemeClr val="tx1"/>
            </a:solidFill>
            <a:miter lim="800000"/>
            <a:headEnd/>
            <a:tailEnd/>
          </a:ln>
        </p:spPr>
        <p:txBody>
          <a:bodyPr wrap="none" anchor="ctr"/>
          <a:lstStyle/>
          <a:p>
            <a:endParaRPr lang="en-US"/>
          </a:p>
        </p:txBody>
      </p:sp>
      <p:sp>
        <p:nvSpPr>
          <p:cNvPr id="125962" name="Rectangle 10"/>
          <p:cNvSpPr>
            <a:spLocks noChangeArrowheads="1"/>
          </p:cNvSpPr>
          <p:nvPr/>
        </p:nvSpPr>
        <p:spPr bwMode="auto">
          <a:xfrm>
            <a:off x="335828" y="6245423"/>
            <a:ext cx="5436104" cy="3077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dirty="0" err="1"/>
              <a:t>gcc</a:t>
            </a:r>
            <a:r>
              <a:rPr lang="en-US" sz="1400" dirty="0"/>
              <a:t> -S -</a:t>
            </a:r>
            <a:r>
              <a:rPr lang="en-US" sz="1400" dirty="0" err="1"/>
              <a:t>fno</a:t>
            </a:r>
            <a:r>
              <a:rPr lang="en-US" sz="1400" dirty="0"/>
              <a:t>-asynchronous-unwind-tables -fno-dwarf2-cfi-asm </a:t>
            </a:r>
            <a:r>
              <a:rPr lang="en-US" sz="1400" dirty="0" err="1"/>
              <a:t>call.c</a:t>
            </a:r>
            <a:endParaRPr lang="en-US" sz="1400" dirty="0"/>
          </a:p>
        </p:txBody>
      </p:sp>
      <p:sp>
        <p:nvSpPr>
          <p:cNvPr id="125963" name="Text Box 11"/>
          <p:cNvSpPr txBox="1">
            <a:spLocks noChangeArrowheads="1"/>
          </p:cNvSpPr>
          <p:nvPr/>
        </p:nvSpPr>
        <p:spPr bwMode="auto">
          <a:xfrm>
            <a:off x="1050925" y="2376488"/>
            <a:ext cx="58896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call.c</a:t>
            </a:r>
          </a:p>
        </p:txBody>
      </p:sp>
      <p:sp>
        <p:nvSpPr>
          <p:cNvPr id="125964" name="Text Box 12"/>
          <p:cNvSpPr txBox="1">
            <a:spLocks noChangeArrowheads="1"/>
          </p:cNvSpPr>
          <p:nvPr/>
        </p:nvSpPr>
        <p:spPr bwMode="auto">
          <a:xfrm>
            <a:off x="5546725" y="1390650"/>
            <a:ext cx="58896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call.s</a:t>
            </a:r>
          </a:p>
        </p:txBody>
      </p:sp>
      <p:sp>
        <p:nvSpPr>
          <p:cNvPr id="125965" name="Text Box 13"/>
          <p:cNvSpPr txBox="1">
            <a:spLocks noChangeArrowheads="1"/>
          </p:cNvSpPr>
          <p:nvPr/>
        </p:nvSpPr>
        <p:spPr bwMode="auto">
          <a:xfrm>
            <a:off x="787400" y="1676400"/>
            <a:ext cx="33274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Compiling a C program on an Intel Mac.</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The Add Program</a:t>
            </a:r>
          </a:p>
        </p:txBody>
      </p:sp>
      <p:sp>
        <p:nvSpPr>
          <p:cNvPr id="128004" name="Text Box 4"/>
          <p:cNvSpPr txBox="1">
            <a:spLocks noChangeArrowheads="1"/>
          </p:cNvSpPr>
          <p:nvPr/>
        </p:nvSpPr>
        <p:spPr bwMode="auto">
          <a:xfrm>
            <a:off x="685800" y="1752600"/>
            <a:ext cx="8077200" cy="430053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dirty="0"/>
              <a:t>.text</a:t>
            </a:r>
          </a:p>
          <a:p>
            <a:r>
              <a:rPr lang="en-US" dirty="0"/>
              <a:t>.</a:t>
            </a:r>
            <a:r>
              <a:rPr lang="en-US" dirty="0" err="1"/>
              <a:t>globl</a:t>
            </a:r>
            <a:r>
              <a:rPr lang="en-US" dirty="0"/>
              <a:t> _add</a:t>
            </a:r>
          </a:p>
          <a:p>
            <a:r>
              <a:rPr lang="en-US" dirty="0"/>
              <a:t>_add:</a:t>
            </a:r>
          </a:p>
          <a:p>
            <a:r>
              <a:rPr lang="en-US" dirty="0"/>
              <a:t>        </a:t>
            </a:r>
            <a:r>
              <a:rPr lang="en-US" dirty="0" err="1"/>
              <a:t>pushl</a:t>
            </a:r>
            <a:r>
              <a:rPr lang="en-US" dirty="0"/>
              <a:t>   %</a:t>
            </a:r>
            <a:r>
              <a:rPr lang="en-US" dirty="0" err="1"/>
              <a:t>ebp</a:t>
            </a:r>
            <a:r>
              <a:rPr lang="en-US" dirty="0"/>
              <a:t>		// save base </a:t>
            </a:r>
            <a:r>
              <a:rPr lang="en-US" dirty="0" err="1"/>
              <a:t>ptr</a:t>
            </a:r>
            <a:r>
              <a:rPr lang="en-US" dirty="0"/>
              <a:t> onto stack</a:t>
            </a:r>
          </a:p>
          <a:p>
            <a:r>
              <a:rPr lang="en-US" dirty="0"/>
              <a:t>        </a:t>
            </a:r>
            <a:r>
              <a:rPr lang="en-US" dirty="0" err="1"/>
              <a:t>movl</a:t>
            </a:r>
            <a:r>
              <a:rPr lang="en-US" dirty="0"/>
              <a:t>    %</a:t>
            </a:r>
            <a:r>
              <a:rPr lang="en-US" dirty="0" err="1"/>
              <a:t>esp</a:t>
            </a:r>
            <a:r>
              <a:rPr lang="en-US" dirty="0"/>
              <a:t>, %</a:t>
            </a:r>
            <a:r>
              <a:rPr lang="en-US" dirty="0" err="1"/>
              <a:t>ebp</a:t>
            </a:r>
            <a:r>
              <a:rPr lang="en-US" dirty="0"/>
              <a:t>		// move stack </a:t>
            </a:r>
            <a:r>
              <a:rPr lang="en-US" dirty="0" err="1"/>
              <a:t>ptr</a:t>
            </a:r>
            <a:r>
              <a:rPr lang="en-US" dirty="0"/>
              <a:t> to base </a:t>
            </a:r>
            <a:r>
              <a:rPr lang="en-US" dirty="0" err="1"/>
              <a:t>ptr</a:t>
            </a:r>
            <a:endParaRPr lang="en-US" dirty="0"/>
          </a:p>
          <a:p>
            <a:r>
              <a:rPr lang="en-US" dirty="0"/>
              <a:t>        </a:t>
            </a:r>
            <a:r>
              <a:rPr lang="en-US" dirty="0" err="1"/>
              <a:t>subl</a:t>
            </a:r>
            <a:r>
              <a:rPr lang="en-US" dirty="0"/>
              <a:t>    $8, %</a:t>
            </a:r>
            <a:r>
              <a:rPr lang="en-US" dirty="0" err="1"/>
              <a:t>esp</a:t>
            </a:r>
            <a:r>
              <a:rPr lang="en-US" dirty="0"/>
              <a:t>		// make a new frame on stack</a:t>
            </a:r>
          </a:p>
          <a:p>
            <a:r>
              <a:rPr lang="en-US" dirty="0"/>
              <a:t>        </a:t>
            </a:r>
            <a:r>
              <a:rPr lang="en-US" dirty="0" err="1"/>
              <a:t>movl</a:t>
            </a:r>
            <a:r>
              <a:rPr lang="en-US" dirty="0"/>
              <a:t>    12(%</a:t>
            </a:r>
            <a:r>
              <a:rPr lang="en-US" dirty="0" err="1"/>
              <a:t>ebp</a:t>
            </a:r>
            <a:r>
              <a:rPr lang="en-US" dirty="0"/>
              <a:t>), %</a:t>
            </a:r>
            <a:r>
              <a:rPr lang="en-US" dirty="0" err="1"/>
              <a:t>eax</a:t>
            </a:r>
            <a:r>
              <a:rPr lang="en-US" dirty="0"/>
              <a:t>	// get argument a at offset 12 from base </a:t>
            </a:r>
            <a:r>
              <a:rPr lang="en-US" dirty="0" err="1"/>
              <a:t>ptr</a:t>
            </a:r>
            <a:r>
              <a:rPr lang="en-US" dirty="0"/>
              <a:t>, store in register %</a:t>
            </a:r>
            <a:r>
              <a:rPr lang="en-US" dirty="0" err="1"/>
              <a:t>eax</a:t>
            </a:r>
            <a:endParaRPr lang="en-US" dirty="0"/>
          </a:p>
          <a:p>
            <a:r>
              <a:rPr lang="en-US" dirty="0"/>
              <a:t>        </a:t>
            </a:r>
            <a:r>
              <a:rPr lang="en-US" dirty="0" err="1"/>
              <a:t>addl</a:t>
            </a:r>
            <a:r>
              <a:rPr lang="en-US" dirty="0"/>
              <a:t>    8(%</a:t>
            </a:r>
            <a:r>
              <a:rPr lang="en-US" dirty="0" err="1"/>
              <a:t>ebp</a:t>
            </a:r>
            <a:r>
              <a:rPr lang="en-US" dirty="0"/>
              <a:t>), %</a:t>
            </a:r>
            <a:r>
              <a:rPr lang="en-US" dirty="0" err="1"/>
              <a:t>eax</a:t>
            </a:r>
            <a:r>
              <a:rPr lang="en-US" dirty="0"/>
              <a:t>	// get argument b at offset 8 from base pts, add to %</a:t>
            </a:r>
            <a:r>
              <a:rPr lang="en-US" dirty="0" err="1"/>
              <a:t>eax</a:t>
            </a:r>
            <a:endParaRPr lang="en-US" dirty="0"/>
          </a:p>
          <a:p>
            <a:r>
              <a:rPr lang="en-US" dirty="0"/>
              <a:t>        leave			// remove frame</a:t>
            </a:r>
          </a:p>
          <a:p>
            <a:r>
              <a:rPr lang="en-US" dirty="0"/>
              <a:t>        ret			// return from call</a:t>
            </a:r>
          </a:p>
          <a:p>
            <a:endParaRPr lang="en-US" dirty="0"/>
          </a:p>
          <a:p>
            <a:r>
              <a:rPr lang="en-US" dirty="0"/>
              <a:t>.</a:t>
            </a:r>
            <a:r>
              <a:rPr lang="en-US" dirty="0" err="1"/>
              <a:t>globl</a:t>
            </a:r>
            <a:r>
              <a:rPr lang="en-US" dirty="0"/>
              <a:t> _main</a:t>
            </a:r>
          </a:p>
          <a:p>
            <a:r>
              <a:rPr lang="en-US" dirty="0"/>
              <a:t>_main:</a:t>
            </a:r>
          </a:p>
          <a:p>
            <a:r>
              <a:rPr lang="en-US" dirty="0"/>
              <a:t>         </a:t>
            </a:r>
            <a:r>
              <a:rPr lang="en-US" dirty="0" err="1"/>
              <a:t>pushl</a:t>
            </a:r>
            <a:r>
              <a:rPr lang="en-US" dirty="0"/>
              <a:t>   %</a:t>
            </a:r>
            <a:r>
              <a:rPr lang="en-US" dirty="0" err="1"/>
              <a:t>ebp</a:t>
            </a:r>
            <a:r>
              <a:rPr lang="en-US" dirty="0"/>
              <a:t>		 // save base </a:t>
            </a:r>
            <a:r>
              <a:rPr lang="en-US" dirty="0" err="1"/>
              <a:t>ptr</a:t>
            </a:r>
            <a:r>
              <a:rPr lang="en-US" dirty="0"/>
              <a:t> onto stack</a:t>
            </a:r>
          </a:p>
          <a:p>
            <a:r>
              <a:rPr lang="en-US" dirty="0"/>
              <a:t>         </a:t>
            </a:r>
            <a:r>
              <a:rPr lang="en-US" dirty="0" err="1"/>
              <a:t>movl</a:t>
            </a:r>
            <a:r>
              <a:rPr lang="en-US" dirty="0"/>
              <a:t>    %</a:t>
            </a:r>
            <a:r>
              <a:rPr lang="en-US" dirty="0" err="1"/>
              <a:t>esp</a:t>
            </a:r>
            <a:r>
              <a:rPr lang="en-US" dirty="0"/>
              <a:t>, %</a:t>
            </a:r>
            <a:r>
              <a:rPr lang="en-US" dirty="0" err="1"/>
              <a:t>ebp</a:t>
            </a:r>
            <a:r>
              <a:rPr lang="en-US" dirty="0"/>
              <a:t>		// move stack </a:t>
            </a:r>
            <a:r>
              <a:rPr lang="en-US" dirty="0" err="1"/>
              <a:t>ptr</a:t>
            </a:r>
            <a:r>
              <a:rPr lang="en-US" dirty="0"/>
              <a:t> to base </a:t>
            </a:r>
            <a:r>
              <a:rPr lang="en-US" dirty="0" err="1"/>
              <a:t>ptr</a:t>
            </a:r>
            <a:endParaRPr lang="en-US" dirty="0"/>
          </a:p>
          <a:p>
            <a:r>
              <a:rPr lang="en-US" dirty="0"/>
              <a:t>         </a:t>
            </a:r>
            <a:r>
              <a:rPr lang="en-US" dirty="0" err="1"/>
              <a:t>subl</a:t>
            </a:r>
            <a:r>
              <a:rPr lang="en-US" dirty="0"/>
              <a:t>    $40, %</a:t>
            </a:r>
            <a:r>
              <a:rPr lang="en-US" dirty="0" err="1"/>
              <a:t>esp</a:t>
            </a:r>
            <a:r>
              <a:rPr lang="en-US" dirty="0"/>
              <a:t> 		// make a new frame on stack</a:t>
            </a:r>
          </a:p>
          <a:p>
            <a:r>
              <a:rPr lang="en-US" dirty="0"/>
              <a:t>         </a:t>
            </a:r>
            <a:r>
              <a:rPr lang="en-US" dirty="0" err="1"/>
              <a:t>movl</a:t>
            </a:r>
            <a:r>
              <a:rPr lang="en-US" dirty="0"/>
              <a:t>    $2, 4(%</a:t>
            </a:r>
            <a:r>
              <a:rPr lang="en-US" dirty="0" err="1"/>
              <a:t>esp</a:t>
            </a:r>
            <a:r>
              <a:rPr lang="en-US" dirty="0"/>
              <a:t>)		// move constant 2 to TOS offset 4</a:t>
            </a:r>
          </a:p>
          <a:p>
            <a:r>
              <a:rPr lang="en-US" dirty="0"/>
              <a:t>         </a:t>
            </a:r>
            <a:r>
              <a:rPr lang="en-US" dirty="0" err="1"/>
              <a:t>movl</a:t>
            </a:r>
            <a:r>
              <a:rPr lang="en-US" dirty="0"/>
              <a:t>    $3, (%</a:t>
            </a:r>
            <a:r>
              <a:rPr lang="en-US" dirty="0" err="1"/>
              <a:t>esp</a:t>
            </a:r>
            <a:r>
              <a:rPr lang="en-US" dirty="0"/>
              <a:t>)		// move constant 3 to TOS</a:t>
            </a:r>
          </a:p>
          <a:p>
            <a:r>
              <a:rPr lang="en-US" dirty="0"/>
              <a:t>         call    _add		// call function add</a:t>
            </a:r>
          </a:p>
          <a:p>
            <a:r>
              <a:rPr lang="en-US" dirty="0"/>
              <a:t>         </a:t>
            </a:r>
            <a:r>
              <a:rPr lang="en-US" dirty="0" err="1"/>
              <a:t>movl</a:t>
            </a:r>
            <a:r>
              <a:rPr lang="en-US" dirty="0"/>
              <a:t>    %</a:t>
            </a:r>
            <a:r>
              <a:rPr lang="en-US" dirty="0" err="1"/>
              <a:t>eax</a:t>
            </a:r>
            <a:r>
              <a:rPr lang="en-US" dirty="0"/>
              <a:t>, -12(%</a:t>
            </a:r>
            <a:r>
              <a:rPr lang="en-US" dirty="0" err="1"/>
              <a:t>ebp</a:t>
            </a:r>
            <a:r>
              <a:rPr lang="en-US" dirty="0"/>
              <a:t>)	// retrieve result from </a:t>
            </a:r>
            <a:r>
              <a:rPr lang="en-US" dirty="0" err="1"/>
              <a:t>eax</a:t>
            </a:r>
            <a:r>
              <a:rPr lang="en-US" dirty="0"/>
              <a:t> register and store it at the </a:t>
            </a:r>
            <a:r>
              <a:rPr lang="ja-JP" altLang="en-US" dirty="0"/>
              <a:t>‘</a:t>
            </a:r>
            <a:r>
              <a:rPr lang="en-US" dirty="0"/>
              <a:t>location</a:t>
            </a:r>
            <a:r>
              <a:rPr lang="ja-JP" altLang="en-US" dirty="0"/>
              <a:t>’</a:t>
            </a:r>
            <a:r>
              <a:rPr lang="en-US" dirty="0"/>
              <a:t> for x.</a:t>
            </a:r>
          </a:p>
          <a:p>
            <a:r>
              <a:rPr lang="en-US" dirty="0"/>
              <a:t>         leave			// clean up the stack</a:t>
            </a:r>
          </a:p>
          <a:p>
            <a:r>
              <a:rPr lang="en-US" dirty="0"/>
              <a:t>          ret			// return to OS</a:t>
            </a:r>
          </a:p>
          <a:p>
            <a:r>
              <a:rPr lang="en-US" dirty="0"/>
              <a:t>   .</a:t>
            </a:r>
            <a:r>
              <a:rPr lang="en-US" dirty="0" err="1"/>
              <a:t>subsections_via_symbols</a:t>
            </a:r>
            <a:endParaRPr lang="en-US" dirty="0"/>
          </a:p>
        </p:txBody>
      </p:sp>
      <p:sp>
        <p:nvSpPr>
          <p:cNvPr id="128007" name="Text Box 7"/>
          <p:cNvSpPr txBox="1">
            <a:spLocks noChangeArrowheads="1"/>
          </p:cNvSpPr>
          <p:nvPr/>
        </p:nvSpPr>
        <p:spPr bwMode="auto">
          <a:xfrm>
            <a:off x="1050925" y="6362700"/>
            <a:ext cx="6011863"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See </a:t>
            </a:r>
            <a:r>
              <a:rPr lang="en-US">
                <a:hlinkClick r:id="rId3"/>
              </a:rPr>
              <a:t>http://en.wikipedia.org/wiki/Function_prologue</a:t>
            </a:r>
            <a:r>
              <a:rPr lang="en-US"/>
              <a:t> and </a:t>
            </a:r>
            <a:r>
              <a:rPr lang="en-US">
                <a:hlinkClick r:id="rId4"/>
              </a:rPr>
              <a:t>http://en.wikipedia.org/wiki/X86</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The Recursive Seq Program</a:t>
            </a:r>
          </a:p>
        </p:txBody>
      </p:sp>
      <p:sp>
        <p:nvSpPr>
          <p:cNvPr id="138243" name="Text Box 3"/>
          <p:cNvSpPr txBox="1">
            <a:spLocks noChangeArrowheads="1"/>
          </p:cNvSpPr>
          <p:nvPr/>
        </p:nvSpPr>
        <p:spPr bwMode="auto">
          <a:xfrm>
            <a:off x="952500" y="2708275"/>
            <a:ext cx="1409700"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void seq(int x) {</a:t>
            </a:r>
          </a:p>
          <a:p>
            <a:r>
              <a:rPr lang="en-US" sz="1400"/>
              <a:t>  if (1&lt;=x)</a:t>
            </a:r>
          </a:p>
          <a:p>
            <a:r>
              <a:rPr lang="en-US" sz="1400"/>
              <a:t>    seq(x-1);</a:t>
            </a:r>
          </a:p>
          <a:p>
            <a:r>
              <a:rPr lang="en-US" sz="1400"/>
              <a:t>  print(x);</a:t>
            </a:r>
          </a:p>
          <a:p>
            <a:r>
              <a:rPr lang="en-US" sz="1400"/>
              <a:t>}</a:t>
            </a:r>
          </a:p>
          <a:p>
            <a:endParaRPr lang="en-US" sz="1400"/>
          </a:p>
          <a:p>
            <a:r>
              <a:rPr lang="en-US" sz="1400"/>
              <a:t>int main() {</a:t>
            </a:r>
          </a:p>
          <a:p>
            <a:r>
              <a:rPr lang="en-US" sz="1400"/>
              <a:t>  seq(2);</a:t>
            </a:r>
          </a:p>
          <a:p>
            <a:r>
              <a:rPr lang="en-US" sz="1400"/>
              <a:t>}</a:t>
            </a:r>
          </a:p>
        </p:txBody>
      </p:sp>
      <p:sp>
        <p:nvSpPr>
          <p:cNvPr id="138244" name="AutoShape 4"/>
          <p:cNvSpPr>
            <a:spLocks noChangeArrowheads="1"/>
          </p:cNvSpPr>
          <p:nvPr/>
        </p:nvSpPr>
        <p:spPr bwMode="auto">
          <a:xfrm>
            <a:off x="3276600" y="34290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138245" name="Text Box 5"/>
          <p:cNvSpPr txBox="1">
            <a:spLocks noChangeArrowheads="1"/>
          </p:cNvSpPr>
          <p:nvPr/>
        </p:nvSpPr>
        <p:spPr bwMode="auto">
          <a:xfrm>
            <a:off x="4911725" y="1676400"/>
            <a:ext cx="2174875" cy="503078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a:spAutoFit/>
          </a:bodyPr>
          <a:lstStyle/>
          <a:p>
            <a:r>
              <a:rPr lang="en-US"/>
              <a:t> .text</a:t>
            </a:r>
          </a:p>
          <a:p>
            <a:r>
              <a:rPr lang="en-US"/>
              <a:t>.globl _seq</a:t>
            </a:r>
          </a:p>
          <a:p>
            <a:r>
              <a:rPr lang="en-US"/>
              <a:t>_seq:</a:t>
            </a:r>
          </a:p>
          <a:p>
            <a:r>
              <a:rPr lang="en-US"/>
              <a:t>        pushl   %ebp</a:t>
            </a:r>
          </a:p>
          <a:p>
            <a:r>
              <a:rPr lang="en-US"/>
              <a:t>        movl    %esp, %ebp</a:t>
            </a:r>
          </a:p>
          <a:p>
            <a:r>
              <a:rPr lang="en-US"/>
              <a:t>        subl    $24, %esp</a:t>
            </a:r>
          </a:p>
          <a:p>
            <a:r>
              <a:rPr lang="en-US"/>
              <a:t>        cmpl    $0, 8(%ebp)</a:t>
            </a:r>
          </a:p>
          <a:p>
            <a:r>
              <a:rPr lang="en-US"/>
              <a:t>        jle     L2</a:t>
            </a:r>
          </a:p>
          <a:p>
            <a:r>
              <a:rPr lang="en-US"/>
              <a:t>        movl    8(%ebp), %eax</a:t>
            </a:r>
          </a:p>
          <a:p>
            <a:r>
              <a:rPr lang="en-US"/>
              <a:t>        decl    %eax</a:t>
            </a:r>
          </a:p>
          <a:p>
            <a:r>
              <a:rPr lang="en-US"/>
              <a:t>        movl    %eax, (%esp)</a:t>
            </a:r>
          </a:p>
          <a:p>
            <a:r>
              <a:rPr lang="en-US"/>
              <a:t>        call    _seq</a:t>
            </a:r>
          </a:p>
          <a:p>
            <a:r>
              <a:rPr lang="en-US"/>
              <a:t>L2:</a:t>
            </a:r>
          </a:p>
          <a:p>
            <a:r>
              <a:rPr lang="en-US"/>
              <a:t>        movl    8(%ebp), %eax</a:t>
            </a:r>
          </a:p>
          <a:p>
            <a:r>
              <a:rPr lang="en-US"/>
              <a:t>         movl    %eax, (%esp)</a:t>
            </a:r>
          </a:p>
          <a:p>
            <a:r>
              <a:rPr lang="en-US"/>
              <a:t>         call    L_print$stub</a:t>
            </a:r>
          </a:p>
          <a:p>
            <a:r>
              <a:rPr lang="en-US"/>
              <a:t>         leave</a:t>
            </a:r>
          </a:p>
          <a:p>
            <a:r>
              <a:rPr lang="en-US"/>
              <a:t>         ret</a:t>
            </a:r>
          </a:p>
          <a:p>
            <a:r>
              <a:rPr lang="en-US"/>
              <a:t>.globl _main</a:t>
            </a:r>
          </a:p>
          <a:p>
            <a:r>
              <a:rPr lang="en-US"/>
              <a:t>_main:</a:t>
            </a:r>
          </a:p>
          <a:p>
            <a:r>
              <a:rPr lang="en-US"/>
              <a:t>          pushl   %ebp</a:t>
            </a:r>
          </a:p>
          <a:p>
            <a:r>
              <a:rPr lang="en-US"/>
              <a:t>          movl    %esp, %ebp</a:t>
            </a:r>
          </a:p>
          <a:p>
            <a:r>
              <a:rPr lang="en-US"/>
              <a:t>          subl    $24, %esp</a:t>
            </a:r>
          </a:p>
          <a:p>
            <a:r>
              <a:rPr lang="en-US"/>
              <a:t>          movl    $2, (%esp)</a:t>
            </a:r>
          </a:p>
          <a:p>
            <a:r>
              <a:rPr lang="en-US"/>
              <a:t>          call    _seq</a:t>
            </a:r>
          </a:p>
          <a:p>
            <a:r>
              <a:rPr lang="en-US"/>
              <a:t>          leave</a:t>
            </a:r>
          </a:p>
          <a:p>
            <a:r>
              <a:rPr lang="en-US"/>
              <a:t>          ret</a:t>
            </a:r>
          </a:p>
        </p:txBody>
      </p:sp>
      <p:sp>
        <p:nvSpPr>
          <p:cNvPr id="138246" name="Text Box 6"/>
          <p:cNvSpPr txBox="1">
            <a:spLocks noChangeArrowheads="1"/>
          </p:cNvSpPr>
          <p:nvPr/>
        </p:nvSpPr>
        <p:spPr bwMode="auto">
          <a:xfrm>
            <a:off x="974725" y="2400300"/>
            <a:ext cx="547688"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seq.c</a:t>
            </a:r>
          </a:p>
        </p:txBody>
      </p:sp>
      <p:sp>
        <p:nvSpPr>
          <p:cNvPr id="138247" name="Text Box 7"/>
          <p:cNvSpPr txBox="1">
            <a:spLocks noChangeArrowheads="1"/>
          </p:cNvSpPr>
          <p:nvPr/>
        </p:nvSpPr>
        <p:spPr bwMode="auto">
          <a:xfrm>
            <a:off x="5089525" y="1409700"/>
            <a:ext cx="547688"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seq.s</a:t>
            </a:r>
          </a:p>
        </p:txBody>
      </p:sp>
      <p:sp>
        <p:nvSpPr>
          <p:cNvPr id="138248" name="Text Box 8"/>
          <p:cNvSpPr txBox="1">
            <a:spLocks noChangeArrowheads="1"/>
          </p:cNvSpPr>
          <p:nvPr/>
        </p:nvSpPr>
        <p:spPr bwMode="auto">
          <a:xfrm>
            <a:off x="3352800" y="3124200"/>
            <a:ext cx="615950"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gcc -S</a:t>
            </a:r>
          </a:p>
        </p:txBody>
      </p:sp>
      <p:sp>
        <p:nvSpPr>
          <p:cNvPr id="2" name="TextBox 1"/>
          <p:cNvSpPr txBox="1"/>
          <p:nvPr/>
        </p:nvSpPr>
        <p:spPr>
          <a:xfrm>
            <a:off x="1109338" y="5899528"/>
            <a:ext cx="3443446" cy="461665"/>
          </a:xfrm>
          <a:prstGeom prst="rect">
            <a:avLst/>
          </a:prstGeom>
          <a:noFill/>
        </p:spPr>
        <p:txBody>
          <a:bodyPr wrap="none" rtlCol="0">
            <a:spAutoFit/>
          </a:bodyPr>
          <a:lstStyle/>
          <a:p>
            <a:r>
              <a:rPr lang="en-US" dirty="0"/>
              <a:t>We have more to say about this when we</a:t>
            </a:r>
            <a:br>
              <a:rPr lang="en-US" dirty="0"/>
            </a:br>
            <a:r>
              <a:rPr lang="en-US" dirty="0"/>
              <a:t>look at compiling programs for actual machines.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Calling Convention</a:t>
            </a:r>
          </a:p>
        </p:txBody>
      </p:sp>
      <p:sp>
        <p:nvSpPr>
          <p:cNvPr id="139267" name="Rectangle 3"/>
          <p:cNvSpPr>
            <a:spLocks noGrp="1" noChangeArrowheads="1"/>
          </p:cNvSpPr>
          <p:nvPr>
            <p:ph type="body" idx="1"/>
          </p:nvPr>
        </p:nvSpPr>
        <p:spPr/>
        <p:txBody>
          <a:bodyPr/>
          <a:lstStyle/>
          <a:p>
            <a:pPr>
              <a:lnSpc>
                <a:spcPct val="90000"/>
              </a:lnSpc>
            </a:pPr>
            <a:r>
              <a:rPr lang="en-US" sz="2600" dirty="0"/>
              <a:t>In order to execute function calls the calling function and the called function have to agree upon </a:t>
            </a:r>
            <a:r>
              <a:rPr lang="en-US" sz="2600"/>
              <a:t>how arguments </a:t>
            </a:r>
            <a:r>
              <a:rPr lang="en-US" sz="2600" dirty="0"/>
              <a:t>are passed and return values are returned -- this is called the </a:t>
            </a:r>
            <a:r>
              <a:rPr lang="en-US" sz="2600" i="1" dirty="0"/>
              <a:t>calling convention</a:t>
            </a:r>
            <a:r>
              <a:rPr lang="en-US" sz="2600" dirty="0"/>
              <a:t>.</a:t>
            </a:r>
          </a:p>
          <a:p>
            <a:pPr>
              <a:lnSpc>
                <a:spcPct val="90000"/>
              </a:lnSpc>
            </a:pPr>
            <a:r>
              <a:rPr lang="en-US" sz="2600" dirty="0"/>
              <a:t>Our calling convention is fairly straight forward:</a:t>
            </a:r>
          </a:p>
          <a:p>
            <a:pPr lvl="1">
              <a:lnSpc>
                <a:spcPct val="90000"/>
              </a:lnSpc>
            </a:pPr>
            <a:r>
              <a:rPr lang="en-US" sz="2200" dirty="0"/>
              <a:t>Actual arguments are passed by pushing them on the stack in </a:t>
            </a:r>
            <a:r>
              <a:rPr lang="en-US" sz="2200" i="1" dirty="0"/>
              <a:t>reverse</a:t>
            </a:r>
            <a:r>
              <a:rPr lang="en-US" sz="2200" dirty="0"/>
              <a:t> order</a:t>
            </a:r>
          </a:p>
          <a:p>
            <a:pPr lvl="1">
              <a:lnSpc>
                <a:spcPct val="90000"/>
              </a:lnSpc>
            </a:pPr>
            <a:r>
              <a:rPr lang="en-US" sz="2200" dirty="0"/>
              <a:t>Return values are returned in the %</a:t>
            </a:r>
            <a:r>
              <a:rPr lang="en-US" sz="2200" dirty="0" err="1"/>
              <a:t>rvx</a:t>
            </a:r>
            <a:r>
              <a:rPr lang="en-US" sz="2200" dirty="0"/>
              <a:t> register</a:t>
            </a:r>
          </a:p>
          <a:p>
            <a:pPr lvl="1">
              <a:lnSpc>
                <a:spcPct val="90000"/>
              </a:lnSpc>
            </a:pPr>
            <a:r>
              <a:rPr lang="en-US" sz="2200" dirty="0"/>
              <a:t>Each function is responsible for maintaining the integrity of the runtime stack, that is, if it pushed something on the stack then it has to also remove it (this is not true for all calling conventions!)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Example Program</a:t>
            </a:r>
          </a:p>
        </p:txBody>
      </p:sp>
      <p:sp>
        <p:nvSpPr>
          <p:cNvPr id="141315" name="Rectangle 3"/>
          <p:cNvSpPr>
            <a:spLocks noGrp="1" noChangeArrowheads="1"/>
          </p:cNvSpPr>
          <p:nvPr>
            <p:ph type="body" idx="1"/>
          </p:nvPr>
        </p:nvSpPr>
        <p:spPr>
          <a:xfrm>
            <a:off x="457200" y="1719263"/>
            <a:ext cx="8229600" cy="1252537"/>
          </a:xfrm>
        </p:spPr>
        <p:txBody>
          <a:bodyPr/>
          <a:lstStyle/>
          <a:p>
            <a:r>
              <a:rPr lang="en-US" dirty="0"/>
              <a:t>The first program we consider is written in Cuppa3 as follows:</a:t>
            </a:r>
          </a:p>
        </p:txBody>
      </p:sp>
      <p:sp>
        <p:nvSpPr>
          <p:cNvPr id="141316" name="Text Box 4"/>
          <p:cNvSpPr txBox="1">
            <a:spLocks noChangeArrowheads="1"/>
          </p:cNvSpPr>
          <p:nvPr/>
        </p:nvSpPr>
        <p:spPr bwMode="auto">
          <a:xfrm>
            <a:off x="3276600" y="3635375"/>
            <a:ext cx="1597025" cy="15906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add(</a:t>
            </a:r>
            <a:r>
              <a:rPr lang="en-US" sz="1400" dirty="0" err="1"/>
              <a:t>a,b</a:t>
            </a:r>
            <a:r>
              <a:rPr lang="en-US" sz="1400" dirty="0"/>
              <a:t>) {</a:t>
            </a:r>
          </a:p>
          <a:p>
            <a:r>
              <a:rPr lang="en-US" sz="1400" dirty="0"/>
              <a:t>  return </a:t>
            </a:r>
            <a:r>
              <a:rPr lang="en-US" sz="1400" dirty="0" err="1"/>
              <a:t>a+b</a:t>
            </a:r>
            <a:endParaRPr lang="en-US" sz="1400" dirty="0"/>
          </a:p>
          <a:p>
            <a:r>
              <a:rPr lang="en-US" sz="1400" dirty="0"/>
              <a:t>}</a:t>
            </a:r>
          </a:p>
          <a:p>
            <a:endParaRPr lang="en-US" sz="1400" dirty="0"/>
          </a:p>
          <a:p>
            <a:r>
              <a:rPr lang="en-US" sz="1400" dirty="0"/>
              <a:t>declare x = 3;</a:t>
            </a:r>
          </a:p>
          <a:p>
            <a:r>
              <a:rPr lang="en-US" sz="1400" dirty="0"/>
              <a:t>declare y = 2;</a:t>
            </a:r>
          </a:p>
          <a:p>
            <a:r>
              <a:rPr lang="en-US" sz="1400" dirty="0"/>
              <a:t>put add(</a:t>
            </a:r>
            <a:r>
              <a:rPr lang="en-US" sz="1400" dirty="0" err="1"/>
              <a:t>x,y</a:t>
            </a:r>
            <a:r>
              <a:rPr lang="en-US" sz="1400" dirty="0"/>
              <a:t>);</a:t>
            </a:r>
          </a:p>
        </p:txBody>
      </p:sp>
    </p:spTree>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55170</TotalTime>
  <Words>7070</Words>
  <Application>Microsoft Macintosh PowerPoint</Application>
  <PresentationFormat>On-screen Show (4:3)</PresentationFormat>
  <Paragraphs>1769</Paragraphs>
  <Slides>74</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ヒラギノ角ゴ ProN W3</vt:lpstr>
      <vt:lpstr>Arial</vt:lpstr>
      <vt:lpstr>Helvetica</vt:lpstr>
      <vt:lpstr>Wingdings</vt:lpstr>
      <vt:lpstr>csc402-ln001</vt:lpstr>
      <vt:lpstr>Function Calls in Real and Virtual Machines</vt:lpstr>
      <vt:lpstr>Exp2Bytecode</vt:lpstr>
      <vt:lpstr>Virtual Machine Design</vt:lpstr>
      <vt:lpstr>Exp2Bytecode</vt:lpstr>
      <vt:lpstr>Exp2Bytecode</vt:lpstr>
      <vt:lpstr>Exp2Bytecode – Abstract Machine</vt:lpstr>
      <vt:lpstr>Exp2Bytecode</vt:lpstr>
      <vt:lpstr>Calling Convention</vt:lpstr>
      <vt:lpstr>Example Program</vt:lpstr>
      <vt:lpstr>Example Program</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Example Program</vt:lpstr>
      <vt:lpstr>Recursive Program</vt:lpstr>
      <vt:lpstr>Recursive Programs</vt:lpstr>
      <vt:lpstr>Recursive Programs</vt:lpstr>
      <vt:lpstr>Recursive Programs</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Virtual Machine Design</vt:lpstr>
      <vt:lpstr>Exp2Bytecode – Abstract Machine</vt:lpstr>
      <vt:lpstr>Exp2Bytecode – Abstract Machine</vt:lpstr>
      <vt:lpstr>Exp2Bytecode – Abstract Machine</vt:lpstr>
      <vt:lpstr>Exp2Bytecode – Abstract Machine</vt:lpstr>
      <vt:lpstr>Function Calls on Real Machines</vt:lpstr>
      <vt:lpstr>Function Calls on Real Machines</vt:lpstr>
      <vt:lpstr>Function Calls on Real Machines</vt:lpstr>
      <vt:lpstr>The Add Program</vt:lpstr>
      <vt:lpstr>The Add Program</vt:lpstr>
      <vt:lpstr>The Recursive Seq Program</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Calls in Real and Virtual Machines</dc:title>
  <dc:creator>Lutz</dc:creator>
  <cp:lastModifiedBy>Lutz Hamel</cp:lastModifiedBy>
  <cp:revision>58</cp:revision>
  <cp:lastPrinted>2017-11-27T12:39:32Z</cp:lastPrinted>
  <dcterms:created xsi:type="dcterms:W3CDTF">2011-11-03T12:09:07Z</dcterms:created>
  <dcterms:modified xsi:type="dcterms:W3CDTF">2021-04-08T11:45:05Z</dcterms:modified>
</cp:coreProperties>
</file>