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4"/>
  </p:notesMasterIdLst>
  <p:sldIdLst>
    <p:sldId id="256" r:id="rId2"/>
    <p:sldId id="257" r:id="rId3"/>
    <p:sldId id="304" r:id="rId4"/>
    <p:sldId id="305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7" r:id="rId29"/>
    <p:sldId id="306" r:id="rId30"/>
    <p:sldId id="308" r:id="rId31"/>
    <p:sldId id="307" r:id="rId32"/>
    <p:sldId id="309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8" autoAdjust="0"/>
    <p:restoredTop sz="91053"/>
  </p:normalViewPr>
  <p:slideViewPr>
    <p:cSldViewPr>
      <p:cViewPr>
        <p:scale>
          <a:sx n="130" d="100"/>
          <a:sy n="130" d="100"/>
        </p:scale>
        <p:origin x="552" y="-1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72E43C-31E2-8C48-9B34-00E98F3F8C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309175-918D-4C4D-8E82-8D090F3A81D3}" type="slidenum">
              <a:rPr lang="en-US"/>
              <a:pPr/>
              <a:t>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972D9A-DDEC-1E47-BEC6-E732FBFC3BE0}" type="slidenum">
              <a:rPr lang="en-US"/>
              <a:pPr/>
              <a:t>12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E0C6B-77D9-6843-BA65-3D8C47D68418}" type="slidenum">
              <a:rPr lang="en-US"/>
              <a:pPr/>
              <a:t>13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24AD38-AED4-E040-B781-BCC670BB184F}" type="slidenum">
              <a:rPr lang="en-US"/>
              <a:pPr/>
              <a:t>14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39CD30-53F2-4D4C-99B3-255AA305F972}" type="slidenum">
              <a:rPr lang="en-US"/>
              <a:pPr/>
              <a:t>15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DF8AA-BF13-8C48-AA62-212BA09ECE92}" type="slidenum">
              <a:rPr lang="en-US"/>
              <a:pPr/>
              <a:t>16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D24879-CC8D-7D4F-B1FA-826FE87B1ED4}" type="slidenum">
              <a:rPr lang="en-US"/>
              <a:pPr/>
              <a:t>17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432E3E-FC45-7349-8A59-CE1EFD7754D3}" type="slidenum">
              <a:rPr lang="en-US"/>
              <a:pPr/>
              <a:t>18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BD84A-11BE-724F-A1FB-81182A77246B}" type="slidenum">
              <a:rPr lang="en-US"/>
              <a:pPr/>
              <a:t>19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013B9-BC46-EE40-82C7-6F2B780D9D5F}" type="slidenum">
              <a:rPr lang="en-US"/>
              <a:pPr/>
              <a:t>20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14BDE3-C650-7741-A48D-8D901DD1FFBA}" type="slidenum">
              <a:rPr lang="en-US"/>
              <a:pPr/>
              <a:t>21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4BA13-C750-DD45-AE44-6154D359BC1E}" type="slidenum">
              <a:rPr lang="en-US"/>
              <a:pPr/>
              <a:t>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8A870C-E8AD-8749-88A5-F88974CDCB95}" type="slidenum">
              <a:rPr lang="en-US"/>
              <a:pPr/>
              <a:t>22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F43D30-BCC0-664E-8FD6-8E654188B738}" type="slidenum">
              <a:rPr lang="en-US"/>
              <a:pPr/>
              <a:t>23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6B5F7E-BEB9-EE41-8202-D37AE5925C78}" type="slidenum">
              <a:rPr lang="en-US"/>
              <a:pPr/>
              <a:t>24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6B75B7-9FF6-DB46-B12C-3BC634206089}" type="slidenum">
              <a:rPr lang="en-US"/>
              <a:pPr/>
              <a:t>25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74C530-D14C-474C-B11B-C6F6A1F2F927}" type="slidenum">
              <a:rPr lang="en-US"/>
              <a:pPr/>
              <a:t>26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097739-C24E-4449-A99D-94075D9235B3}" type="slidenum">
              <a:rPr lang="en-US"/>
              <a:pPr/>
              <a:t>27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0B6684-C441-9044-99DA-DAB73FE48D71}" type="slidenum">
              <a:rPr lang="en-US"/>
              <a:pPr/>
              <a:t>5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16D7C-762D-3347-9956-D3E7FA2B359E}" type="slidenum">
              <a:rPr lang="en-US"/>
              <a:pPr/>
              <a:t>6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CE7FA1-69D2-444C-9ACE-DFE6B7A532A0}" type="slidenum">
              <a:rPr lang="en-US"/>
              <a:pPr/>
              <a:t>7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095A96-E9CF-1643-A9E1-4A46DE6AB3FD}" type="slidenum">
              <a:rPr lang="en-US"/>
              <a:pPr/>
              <a:t>8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55A2A4-15B2-CA4D-AAB1-C816DDA4A463}" type="slidenum">
              <a:rPr lang="en-US"/>
              <a:pPr/>
              <a:t>9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97F4F2-F92F-5F43-8527-020270999DFC}" type="slidenum">
              <a:rPr lang="en-US"/>
              <a:pPr/>
              <a:t>10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7B84E9-BB81-004A-9C40-51CAEF454DA7}" type="slidenum">
              <a:rPr lang="en-US"/>
              <a:pPr/>
              <a:t>11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C7346EC-01A8-9541-8C41-418015D9475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206FB-6DAF-B744-AA70-C9FE5CC3DD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1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564D9C-ACF3-EA43-84E7-500ED6DF29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8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9FE4E-B94D-CE4A-9C5A-3ED59380E1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0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43B6C-3A61-B749-AF57-85EC7E14CF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4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24D57-D6E4-7F40-A493-B1190CB9B5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9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7891B-C5D0-374F-80D6-DAE486B83F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9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93802-BF91-1644-A0C1-7BE9AB4897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3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95654-1174-BA4C-9E89-47E1ADC8FB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2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B9E246-65FE-1349-AFB9-090D6EAE63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3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2B3A2E-2DC2-C741-8F4E-0F354E76D2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8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5B0E38CD-D32B-1849-94DF-C00AA29625D2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We extend our Cuppa3 language to Cuppa4 with the addition of a type system with four types: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int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float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string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void</a:t>
            </a:r>
          </a:p>
          <a:p>
            <a:pPr>
              <a:lnSpc>
                <a:spcPct val="90000"/>
              </a:lnSpc>
            </a:pPr>
            <a:r>
              <a:rPr lang="en-US" dirty="0"/>
              <a:t>We also assume that </a:t>
            </a:r>
            <a:r>
              <a:rPr lang="en-US" dirty="0" err="1"/>
              <a:t>int</a:t>
            </a:r>
            <a:r>
              <a:rPr lang="en-US" dirty="0"/>
              <a:t> is a subtype of float and float is a subtype of string, that is, a compiler/interpreter is allowed to insert widening conversions and should flag errors for narrowing conversions.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5376" name="AutoShape 16"/>
          <p:cNvCxnSpPr>
            <a:cxnSpLocks noChangeShapeType="1"/>
            <a:stCxn id="15369" idx="0"/>
            <a:endCxn id="15368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377" name="AutoShape 17"/>
          <p:cNvCxnSpPr>
            <a:cxnSpLocks noChangeShapeType="1"/>
            <a:stCxn id="15370" idx="0"/>
            <a:endCxn id="15368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378" name="AutoShape 18"/>
          <p:cNvCxnSpPr>
            <a:cxnSpLocks noChangeShapeType="1"/>
            <a:stCxn id="15368" idx="0"/>
            <a:endCxn id="15366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379" name="AutoShape 19"/>
          <p:cNvCxnSpPr>
            <a:cxnSpLocks noChangeShapeType="1"/>
            <a:stCxn id="15365" idx="2"/>
            <a:endCxn id="15366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380" name="AutoShape 20"/>
          <p:cNvCxnSpPr>
            <a:cxnSpLocks noChangeShapeType="1"/>
            <a:stCxn id="15366" idx="2"/>
            <a:endCxn id="15367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381" name="AutoShape 21"/>
          <p:cNvCxnSpPr>
            <a:cxnSpLocks noChangeShapeType="1"/>
            <a:stCxn id="15371" idx="0"/>
            <a:endCxn id="15367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382" name="AutoShape 22"/>
          <p:cNvCxnSpPr>
            <a:cxnSpLocks noChangeShapeType="1"/>
            <a:stCxn id="15372" idx="0"/>
            <a:endCxn id="15371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383" name="AutoShape 23"/>
          <p:cNvCxnSpPr>
            <a:cxnSpLocks noChangeShapeType="1"/>
            <a:stCxn id="15373" idx="0"/>
            <a:endCxn id="15371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384" name="AutoShape 24"/>
          <p:cNvCxnSpPr>
            <a:cxnSpLocks noChangeShapeType="1"/>
            <a:stCxn id="15374" idx="0"/>
            <a:endCxn id="15373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385" name="AutoShape 25"/>
          <p:cNvCxnSpPr>
            <a:cxnSpLocks noChangeShapeType="1"/>
            <a:stCxn id="15373" idx="2"/>
            <a:endCxn id="15375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5616575" y="64611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7162800" y="64770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5388" name="Text Box 28"/>
          <p:cNvSpPr txBox="1">
            <a:spLocks noChangeArrowheads="1"/>
          </p:cNvSpPr>
          <p:nvPr/>
        </p:nvSpPr>
        <p:spPr bwMode="auto">
          <a:xfrm>
            <a:off x="6530975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5334000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6019800" y="5334000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ebdings" charset="0"/>
              </a:rPr>
              <a:t></a:t>
            </a:r>
            <a:endParaRPr lang="en-US"/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6400" name="AutoShape 16"/>
          <p:cNvCxnSpPr>
            <a:cxnSpLocks noChangeShapeType="1"/>
            <a:stCxn id="16393" idx="0"/>
            <a:endCxn id="16392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01" name="AutoShape 17"/>
          <p:cNvCxnSpPr>
            <a:cxnSpLocks noChangeShapeType="1"/>
            <a:stCxn id="16394" idx="0"/>
            <a:endCxn id="16392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02" name="AutoShape 18"/>
          <p:cNvCxnSpPr>
            <a:cxnSpLocks noChangeShapeType="1"/>
            <a:stCxn id="16392" idx="0"/>
            <a:endCxn id="16390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03" name="AutoShape 19"/>
          <p:cNvCxnSpPr>
            <a:cxnSpLocks noChangeShapeType="1"/>
            <a:stCxn id="16389" idx="2"/>
            <a:endCxn id="16390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04" name="AutoShape 20"/>
          <p:cNvCxnSpPr>
            <a:cxnSpLocks noChangeShapeType="1"/>
            <a:stCxn id="16390" idx="2"/>
            <a:endCxn id="16391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05" name="AutoShape 21"/>
          <p:cNvCxnSpPr>
            <a:cxnSpLocks noChangeShapeType="1"/>
            <a:stCxn id="16395" idx="0"/>
            <a:endCxn id="16391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06" name="AutoShape 22"/>
          <p:cNvCxnSpPr>
            <a:cxnSpLocks noChangeShapeType="1"/>
            <a:stCxn id="16396" idx="0"/>
            <a:endCxn id="16395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07" name="AutoShape 23"/>
          <p:cNvCxnSpPr>
            <a:cxnSpLocks noChangeShapeType="1"/>
            <a:stCxn id="16397" idx="0"/>
            <a:endCxn id="16395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08" name="AutoShape 24"/>
          <p:cNvCxnSpPr>
            <a:cxnSpLocks noChangeShapeType="1"/>
            <a:stCxn id="16398" idx="0"/>
            <a:endCxn id="16397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409" name="AutoShape 25"/>
          <p:cNvCxnSpPr>
            <a:cxnSpLocks noChangeShapeType="1"/>
            <a:stCxn id="16397" idx="2"/>
            <a:endCxn id="16399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5616575" y="64611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7162800" y="64770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6530975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5334000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6414" name="Text Box 30"/>
          <p:cNvSpPr txBox="1">
            <a:spLocks noChangeArrowheads="1"/>
          </p:cNvSpPr>
          <p:nvPr/>
        </p:nvSpPr>
        <p:spPr bwMode="auto">
          <a:xfrm>
            <a:off x="6019800" y="5334000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ebdings" charset="0"/>
              </a:rPr>
              <a:t></a:t>
            </a:r>
            <a:endParaRPr lang="en-US"/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3733800" y="50292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7424" name="AutoShape 16"/>
          <p:cNvCxnSpPr>
            <a:cxnSpLocks noChangeShapeType="1"/>
            <a:stCxn id="17417" idx="0"/>
            <a:endCxn id="17416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5" name="AutoShape 17"/>
          <p:cNvCxnSpPr>
            <a:cxnSpLocks noChangeShapeType="1"/>
            <a:stCxn id="17418" idx="0"/>
            <a:endCxn id="17416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6" name="AutoShape 18"/>
          <p:cNvCxnSpPr>
            <a:cxnSpLocks noChangeShapeType="1"/>
            <a:stCxn id="17416" idx="0"/>
            <a:endCxn id="17414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7" name="AutoShape 19"/>
          <p:cNvCxnSpPr>
            <a:cxnSpLocks noChangeShapeType="1"/>
            <a:stCxn id="17413" idx="2"/>
            <a:endCxn id="17414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8" name="AutoShape 20"/>
          <p:cNvCxnSpPr>
            <a:cxnSpLocks noChangeShapeType="1"/>
            <a:stCxn id="17414" idx="2"/>
            <a:endCxn id="17415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9" name="AutoShape 21"/>
          <p:cNvCxnSpPr>
            <a:cxnSpLocks noChangeShapeType="1"/>
            <a:stCxn id="17419" idx="0"/>
            <a:endCxn id="17415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30" name="AutoShape 22"/>
          <p:cNvCxnSpPr>
            <a:cxnSpLocks noChangeShapeType="1"/>
            <a:stCxn id="17420" idx="0"/>
            <a:endCxn id="17419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31" name="AutoShape 23"/>
          <p:cNvCxnSpPr>
            <a:cxnSpLocks noChangeShapeType="1"/>
            <a:stCxn id="17421" idx="0"/>
            <a:endCxn id="17419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32" name="AutoShape 24"/>
          <p:cNvCxnSpPr>
            <a:cxnSpLocks noChangeShapeType="1"/>
            <a:stCxn id="17422" idx="0"/>
            <a:endCxn id="17421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33" name="AutoShape 25"/>
          <p:cNvCxnSpPr>
            <a:cxnSpLocks noChangeShapeType="1"/>
            <a:stCxn id="17421" idx="2"/>
            <a:endCxn id="17423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5616575" y="64611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7162800" y="64770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6530975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5334000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6019800" y="5334000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ebdings" charset="0"/>
              </a:rPr>
              <a:t></a:t>
            </a:r>
            <a:endParaRPr lang="en-US"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3733800" y="50292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5006975" y="50292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4419600" y="44799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ebdings" charset="0"/>
              </a:rPr>
              <a:t></a:t>
            </a:r>
            <a:endParaRPr lang="en-US"/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31760" name="AutoShape 16"/>
          <p:cNvCxnSpPr>
            <a:cxnSpLocks noChangeShapeType="1"/>
            <a:stCxn id="31753" idx="0"/>
            <a:endCxn id="31752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1" name="AutoShape 17"/>
          <p:cNvCxnSpPr>
            <a:cxnSpLocks noChangeShapeType="1"/>
            <a:stCxn id="31754" idx="0"/>
            <a:endCxn id="31752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2" name="AutoShape 18"/>
          <p:cNvCxnSpPr>
            <a:cxnSpLocks noChangeShapeType="1"/>
            <a:stCxn id="31752" idx="0"/>
            <a:endCxn id="31750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3" name="AutoShape 19"/>
          <p:cNvCxnSpPr>
            <a:cxnSpLocks noChangeShapeType="1"/>
            <a:stCxn id="31749" idx="2"/>
            <a:endCxn id="31750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4" name="AutoShape 20"/>
          <p:cNvCxnSpPr>
            <a:cxnSpLocks noChangeShapeType="1"/>
            <a:stCxn id="31750" idx="2"/>
            <a:endCxn id="31751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5" name="AutoShape 21"/>
          <p:cNvCxnSpPr>
            <a:cxnSpLocks noChangeShapeType="1"/>
            <a:stCxn id="31755" idx="0"/>
            <a:endCxn id="31751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6" name="AutoShape 22"/>
          <p:cNvCxnSpPr>
            <a:cxnSpLocks noChangeShapeType="1"/>
            <a:stCxn id="31756" idx="0"/>
            <a:endCxn id="31755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7" name="AutoShape 23"/>
          <p:cNvCxnSpPr>
            <a:cxnSpLocks noChangeShapeType="1"/>
            <a:stCxn id="31757" idx="0"/>
            <a:endCxn id="31755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8" name="AutoShape 24"/>
          <p:cNvCxnSpPr>
            <a:cxnSpLocks noChangeShapeType="1"/>
            <a:stCxn id="31758" idx="0"/>
            <a:endCxn id="31757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9" name="AutoShape 25"/>
          <p:cNvCxnSpPr>
            <a:cxnSpLocks noChangeShapeType="1"/>
            <a:stCxn id="31757" idx="2"/>
            <a:endCxn id="31759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33808" name="AutoShape 16"/>
          <p:cNvCxnSpPr>
            <a:cxnSpLocks noChangeShapeType="1"/>
            <a:stCxn id="33801" idx="0"/>
            <a:endCxn id="33800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09" name="AutoShape 17"/>
          <p:cNvCxnSpPr>
            <a:cxnSpLocks noChangeShapeType="1"/>
            <a:stCxn id="33802" idx="0"/>
            <a:endCxn id="33800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0" name="AutoShape 18"/>
          <p:cNvCxnSpPr>
            <a:cxnSpLocks noChangeShapeType="1"/>
            <a:stCxn id="33800" idx="0"/>
            <a:endCxn id="33798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1" name="AutoShape 19"/>
          <p:cNvCxnSpPr>
            <a:cxnSpLocks noChangeShapeType="1"/>
            <a:stCxn id="33797" idx="2"/>
            <a:endCxn id="33798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2" name="AutoShape 20"/>
          <p:cNvCxnSpPr>
            <a:cxnSpLocks noChangeShapeType="1"/>
            <a:stCxn id="33798" idx="2"/>
            <a:endCxn id="33799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3" name="AutoShape 21"/>
          <p:cNvCxnSpPr>
            <a:cxnSpLocks noChangeShapeType="1"/>
            <a:stCxn id="33803" idx="0"/>
            <a:endCxn id="33799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4" name="AutoShape 22"/>
          <p:cNvCxnSpPr>
            <a:cxnSpLocks noChangeShapeType="1"/>
            <a:stCxn id="33804" idx="0"/>
            <a:endCxn id="33803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5" name="AutoShape 23"/>
          <p:cNvCxnSpPr>
            <a:cxnSpLocks noChangeShapeType="1"/>
            <a:stCxn id="33805" idx="0"/>
            <a:endCxn id="33803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6" name="AutoShape 24"/>
          <p:cNvCxnSpPr>
            <a:cxnSpLocks noChangeShapeType="1"/>
            <a:stCxn id="33806" idx="0"/>
            <a:endCxn id="33805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7" name="AutoShape 25"/>
          <p:cNvCxnSpPr>
            <a:cxnSpLocks noChangeShapeType="1"/>
            <a:stCxn id="33805" idx="2"/>
            <a:endCxn id="33807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5470525" y="6464300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35856" name="AutoShape 16"/>
          <p:cNvCxnSpPr>
            <a:cxnSpLocks noChangeShapeType="1"/>
            <a:stCxn id="35849" idx="0"/>
            <a:endCxn id="35848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57" name="AutoShape 17"/>
          <p:cNvCxnSpPr>
            <a:cxnSpLocks noChangeShapeType="1"/>
            <a:stCxn id="35850" idx="0"/>
            <a:endCxn id="35848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58" name="AutoShape 18"/>
          <p:cNvCxnSpPr>
            <a:cxnSpLocks noChangeShapeType="1"/>
            <a:stCxn id="35848" idx="0"/>
            <a:endCxn id="35846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59" name="AutoShape 19"/>
          <p:cNvCxnSpPr>
            <a:cxnSpLocks noChangeShapeType="1"/>
            <a:stCxn id="35845" idx="2"/>
            <a:endCxn id="35846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60" name="AutoShape 20"/>
          <p:cNvCxnSpPr>
            <a:cxnSpLocks noChangeShapeType="1"/>
            <a:stCxn id="35846" idx="2"/>
            <a:endCxn id="35847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61" name="AutoShape 21"/>
          <p:cNvCxnSpPr>
            <a:cxnSpLocks noChangeShapeType="1"/>
            <a:stCxn id="35851" idx="0"/>
            <a:endCxn id="35847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62" name="AutoShape 22"/>
          <p:cNvCxnSpPr>
            <a:cxnSpLocks noChangeShapeType="1"/>
            <a:stCxn id="35852" idx="0"/>
            <a:endCxn id="35851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63" name="AutoShape 23"/>
          <p:cNvCxnSpPr>
            <a:cxnSpLocks noChangeShapeType="1"/>
            <a:stCxn id="35853" idx="0"/>
            <a:endCxn id="35851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64" name="AutoShape 24"/>
          <p:cNvCxnSpPr>
            <a:cxnSpLocks noChangeShapeType="1"/>
            <a:stCxn id="35854" idx="0"/>
            <a:endCxn id="35853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65" name="AutoShape 25"/>
          <p:cNvCxnSpPr>
            <a:cxnSpLocks noChangeShapeType="1"/>
            <a:stCxn id="35853" idx="2"/>
            <a:endCxn id="35855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5470525" y="6464300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7223125" y="6469063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 </a:t>
            </a:r>
            <a:r>
              <a:rPr lang="en-US">
                <a:sym typeface="Symbol" charset="0"/>
              </a:rPr>
              <a:t> float}</a:t>
            </a:r>
            <a:endParaRPr lang="en-US"/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7527925" y="5549900"/>
            <a:ext cx="798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Widening</a:t>
            </a:r>
          </a:p>
          <a:p>
            <a:r>
              <a:rPr lang="en-US"/>
              <a:t>conversion</a:t>
            </a:r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 flipH="1">
            <a:off x="7620000" y="59436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37904" name="AutoShape 16"/>
          <p:cNvCxnSpPr>
            <a:cxnSpLocks noChangeShapeType="1"/>
            <a:stCxn id="37897" idx="0"/>
            <a:endCxn id="37896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05" name="AutoShape 17"/>
          <p:cNvCxnSpPr>
            <a:cxnSpLocks noChangeShapeType="1"/>
            <a:stCxn id="37898" idx="0"/>
            <a:endCxn id="37896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06" name="AutoShape 18"/>
          <p:cNvCxnSpPr>
            <a:cxnSpLocks noChangeShapeType="1"/>
            <a:stCxn id="37896" idx="0"/>
            <a:endCxn id="37894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07" name="AutoShape 19"/>
          <p:cNvCxnSpPr>
            <a:cxnSpLocks noChangeShapeType="1"/>
            <a:stCxn id="37893" idx="2"/>
            <a:endCxn id="37894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08" name="AutoShape 20"/>
          <p:cNvCxnSpPr>
            <a:cxnSpLocks noChangeShapeType="1"/>
            <a:stCxn id="37894" idx="2"/>
            <a:endCxn id="37895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09" name="AutoShape 21"/>
          <p:cNvCxnSpPr>
            <a:cxnSpLocks noChangeShapeType="1"/>
            <a:stCxn id="37899" idx="0"/>
            <a:endCxn id="37895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10" name="AutoShape 22"/>
          <p:cNvCxnSpPr>
            <a:cxnSpLocks noChangeShapeType="1"/>
            <a:stCxn id="37900" idx="0"/>
            <a:endCxn id="37899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11" name="AutoShape 23"/>
          <p:cNvCxnSpPr>
            <a:cxnSpLocks noChangeShapeType="1"/>
            <a:stCxn id="37901" idx="0"/>
            <a:endCxn id="37899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12" name="AutoShape 24"/>
          <p:cNvCxnSpPr>
            <a:cxnSpLocks noChangeShapeType="1"/>
            <a:stCxn id="37902" idx="0"/>
            <a:endCxn id="37901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13" name="AutoShape 25"/>
          <p:cNvCxnSpPr>
            <a:cxnSpLocks noChangeShapeType="1"/>
            <a:stCxn id="37901" idx="2"/>
            <a:endCxn id="37903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5470525" y="6464300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auto">
          <a:xfrm>
            <a:off x="7223125" y="6469063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 </a:t>
            </a:r>
            <a:r>
              <a:rPr lang="en-US">
                <a:sym typeface="Symbol" charset="0"/>
              </a:rPr>
              <a:t> float}</a:t>
            </a:r>
            <a:endParaRPr lang="en-US"/>
          </a:p>
        </p:txBody>
      </p:sp>
      <p:sp>
        <p:nvSpPr>
          <p:cNvPr id="37916" name="Text Box 28"/>
          <p:cNvSpPr txBox="1">
            <a:spLocks noChangeArrowheads="1"/>
          </p:cNvSpPr>
          <p:nvPr/>
        </p:nvSpPr>
        <p:spPr bwMode="auto">
          <a:xfrm>
            <a:off x="6553200" y="5889625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39952" name="AutoShape 16"/>
          <p:cNvCxnSpPr>
            <a:cxnSpLocks noChangeShapeType="1"/>
            <a:stCxn id="39945" idx="0"/>
            <a:endCxn id="39944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53" name="AutoShape 17"/>
          <p:cNvCxnSpPr>
            <a:cxnSpLocks noChangeShapeType="1"/>
            <a:stCxn id="39946" idx="0"/>
            <a:endCxn id="39944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54" name="AutoShape 18"/>
          <p:cNvCxnSpPr>
            <a:cxnSpLocks noChangeShapeType="1"/>
            <a:stCxn id="39944" idx="0"/>
            <a:endCxn id="39942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55" name="AutoShape 19"/>
          <p:cNvCxnSpPr>
            <a:cxnSpLocks noChangeShapeType="1"/>
            <a:stCxn id="39941" idx="2"/>
            <a:endCxn id="39942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56" name="AutoShape 20"/>
          <p:cNvCxnSpPr>
            <a:cxnSpLocks noChangeShapeType="1"/>
            <a:stCxn id="39942" idx="2"/>
            <a:endCxn id="39943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57" name="AutoShape 21"/>
          <p:cNvCxnSpPr>
            <a:cxnSpLocks noChangeShapeType="1"/>
            <a:stCxn id="39947" idx="0"/>
            <a:endCxn id="39943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58" name="AutoShape 22"/>
          <p:cNvCxnSpPr>
            <a:cxnSpLocks noChangeShapeType="1"/>
            <a:stCxn id="39948" idx="0"/>
            <a:endCxn id="39947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59" name="AutoShape 23"/>
          <p:cNvCxnSpPr>
            <a:cxnSpLocks noChangeShapeType="1"/>
            <a:stCxn id="39949" idx="0"/>
            <a:endCxn id="39947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60" name="AutoShape 24"/>
          <p:cNvCxnSpPr>
            <a:cxnSpLocks noChangeShapeType="1"/>
            <a:stCxn id="39950" idx="0"/>
            <a:endCxn id="39949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61" name="AutoShape 25"/>
          <p:cNvCxnSpPr>
            <a:cxnSpLocks noChangeShapeType="1"/>
            <a:stCxn id="39949" idx="2"/>
            <a:endCxn id="39951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5470525" y="6464300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39963" name="Text Box 27"/>
          <p:cNvSpPr txBox="1">
            <a:spLocks noChangeArrowheads="1"/>
          </p:cNvSpPr>
          <p:nvPr/>
        </p:nvSpPr>
        <p:spPr bwMode="auto">
          <a:xfrm>
            <a:off x="7223125" y="6469063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 </a:t>
            </a:r>
            <a:r>
              <a:rPr lang="en-US">
                <a:sym typeface="Symbol" charset="0"/>
              </a:rPr>
              <a:t> float}</a:t>
            </a:r>
            <a:endParaRPr lang="en-US"/>
          </a:p>
        </p:txBody>
      </p:sp>
      <p:sp>
        <p:nvSpPr>
          <p:cNvPr id="39964" name="Text Box 28"/>
          <p:cNvSpPr txBox="1">
            <a:spLocks noChangeArrowheads="1"/>
          </p:cNvSpPr>
          <p:nvPr/>
        </p:nvSpPr>
        <p:spPr bwMode="auto">
          <a:xfrm>
            <a:off x="6553200" y="5889625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39965" name="Text Box 29"/>
          <p:cNvSpPr txBox="1">
            <a:spLocks noChangeArrowheads="1"/>
          </p:cNvSpPr>
          <p:nvPr/>
        </p:nvSpPr>
        <p:spPr bwMode="auto">
          <a:xfrm>
            <a:off x="5394325" y="59309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39966" name="Text Box 30"/>
          <p:cNvSpPr txBox="1">
            <a:spLocks noChangeArrowheads="1"/>
          </p:cNvSpPr>
          <p:nvPr/>
        </p:nvSpPr>
        <p:spPr bwMode="auto">
          <a:xfrm>
            <a:off x="6019800" y="53943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ebdings" charset="0"/>
              </a:rPr>
              <a:t>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9967" name="Text Box 31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42000" name="AutoShape 16"/>
          <p:cNvCxnSpPr>
            <a:cxnSpLocks noChangeShapeType="1"/>
            <a:stCxn id="41993" idx="0"/>
            <a:endCxn id="41992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1" name="AutoShape 17"/>
          <p:cNvCxnSpPr>
            <a:cxnSpLocks noChangeShapeType="1"/>
            <a:stCxn id="41994" idx="0"/>
            <a:endCxn id="41992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2" name="AutoShape 18"/>
          <p:cNvCxnSpPr>
            <a:cxnSpLocks noChangeShapeType="1"/>
            <a:stCxn id="41992" idx="0"/>
            <a:endCxn id="41990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3" name="AutoShape 19"/>
          <p:cNvCxnSpPr>
            <a:cxnSpLocks noChangeShapeType="1"/>
            <a:stCxn id="41989" idx="2"/>
            <a:endCxn id="41990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4" name="AutoShape 20"/>
          <p:cNvCxnSpPr>
            <a:cxnSpLocks noChangeShapeType="1"/>
            <a:stCxn id="41990" idx="2"/>
            <a:endCxn id="41991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5" name="AutoShape 21"/>
          <p:cNvCxnSpPr>
            <a:cxnSpLocks noChangeShapeType="1"/>
            <a:stCxn id="41995" idx="0"/>
            <a:endCxn id="41991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6" name="AutoShape 22"/>
          <p:cNvCxnSpPr>
            <a:cxnSpLocks noChangeShapeType="1"/>
            <a:stCxn id="41996" idx="0"/>
            <a:endCxn id="41995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7" name="AutoShape 23"/>
          <p:cNvCxnSpPr>
            <a:cxnSpLocks noChangeShapeType="1"/>
            <a:stCxn id="41997" idx="0"/>
            <a:endCxn id="41995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8" name="AutoShape 24"/>
          <p:cNvCxnSpPr>
            <a:cxnSpLocks noChangeShapeType="1"/>
            <a:stCxn id="41998" idx="0"/>
            <a:endCxn id="41997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9" name="AutoShape 25"/>
          <p:cNvCxnSpPr>
            <a:cxnSpLocks noChangeShapeType="1"/>
            <a:stCxn id="41997" idx="2"/>
            <a:endCxn id="41999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5470525" y="6464300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7223125" y="6469063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 </a:t>
            </a:r>
            <a:r>
              <a:rPr lang="en-US">
                <a:sym typeface="Symbol" charset="0"/>
              </a:rPr>
              <a:t> float}</a:t>
            </a:r>
            <a:endParaRPr lang="en-US"/>
          </a:p>
        </p:txBody>
      </p:sp>
      <p:sp>
        <p:nvSpPr>
          <p:cNvPr id="42012" name="Text Box 28"/>
          <p:cNvSpPr txBox="1">
            <a:spLocks noChangeArrowheads="1"/>
          </p:cNvSpPr>
          <p:nvPr/>
        </p:nvSpPr>
        <p:spPr bwMode="auto">
          <a:xfrm>
            <a:off x="6553200" y="5889625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5394325" y="59309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6019800" y="53943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ebdings" charset="0"/>
              </a:rPr>
              <a:t>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3148013" y="5016500"/>
            <a:ext cx="5095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example which has a typecheck error: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float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3.7;</a:t>
            </a:r>
          </a:p>
          <a:p>
            <a:r>
              <a:rPr lang="en-US" sz="1600"/>
              <a:t>x = y + 1;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4800600" y="49831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3.7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44048" name="AutoShape 16"/>
          <p:cNvCxnSpPr>
            <a:cxnSpLocks noChangeShapeType="1"/>
            <a:stCxn id="44041" idx="0"/>
            <a:endCxn id="44040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49" name="AutoShape 17"/>
          <p:cNvCxnSpPr>
            <a:cxnSpLocks noChangeShapeType="1"/>
            <a:stCxn id="44042" idx="0"/>
            <a:endCxn id="44040" idx="2"/>
          </p:cNvCxnSpPr>
          <p:nvPr/>
        </p:nvCxnSpPr>
        <p:spPr bwMode="auto">
          <a:xfrm flipH="1" flipV="1">
            <a:off x="4364038" y="4724400"/>
            <a:ext cx="6350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0" name="AutoShape 18"/>
          <p:cNvCxnSpPr>
            <a:cxnSpLocks noChangeShapeType="1"/>
            <a:stCxn id="44040" idx="0"/>
            <a:endCxn id="44038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1" name="AutoShape 19"/>
          <p:cNvCxnSpPr>
            <a:cxnSpLocks noChangeShapeType="1"/>
            <a:stCxn id="44037" idx="2"/>
            <a:endCxn id="44038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2" name="AutoShape 20"/>
          <p:cNvCxnSpPr>
            <a:cxnSpLocks noChangeShapeType="1"/>
            <a:stCxn id="44038" idx="2"/>
            <a:endCxn id="44039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3" name="AutoShape 21"/>
          <p:cNvCxnSpPr>
            <a:cxnSpLocks noChangeShapeType="1"/>
            <a:stCxn id="44043" idx="0"/>
            <a:endCxn id="44039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4" name="AutoShape 22"/>
          <p:cNvCxnSpPr>
            <a:cxnSpLocks noChangeShapeType="1"/>
            <a:stCxn id="44044" idx="0"/>
            <a:endCxn id="44043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5" name="AutoShape 23"/>
          <p:cNvCxnSpPr>
            <a:cxnSpLocks noChangeShapeType="1"/>
            <a:stCxn id="44045" idx="0"/>
            <a:endCxn id="44043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6" name="AutoShape 24"/>
          <p:cNvCxnSpPr>
            <a:cxnSpLocks noChangeShapeType="1"/>
            <a:stCxn id="44046" idx="0"/>
            <a:endCxn id="44045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7" name="AutoShape 25"/>
          <p:cNvCxnSpPr>
            <a:cxnSpLocks noChangeShapeType="1"/>
            <a:stCxn id="44045" idx="2"/>
            <a:endCxn id="44047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5470525" y="6464300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7223125" y="6469063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 </a:t>
            </a:r>
            <a:r>
              <a:rPr lang="en-US">
                <a:sym typeface="Symbol" charset="0"/>
              </a:rPr>
              <a:t> float}</a:t>
            </a:r>
            <a:endParaRPr lang="en-US"/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6553200" y="5889625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5394325" y="59309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6019800" y="53943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ebdings" charset="0"/>
              </a:rPr>
              <a:t>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3148013" y="5016500"/>
            <a:ext cx="5095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5129213" y="4975225"/>
            <a:ext cx="5095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4419600" y="44799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ebdings" charset="0"/>
              </a:rPr>
              <a:t>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 implementation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871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We want to be able to write programs such as these: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990600" y="3294063"/>
            <a:ext cx="2265363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inc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x) return x+1;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y = </a:t>
            </a:r>
            <a:r>
              <a:rPr lang="en-US" sz="1600" dirty="0" err="1"/>
              <a:t>inc</a:t>
            </a:r>
            <a:r>
              <a:rPr lang="en-US" sz="1600" dirty="0"/>
              <a:t>(3);</a:t>
            </a:r>
          </a:p>
          <a:p>
            <a:r>
              <a:rPr lang="en-US" sz="1600" dirty="0"/>
              <a:t>put "the result is” + y;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556125" y="2960688"/>
            <a:ext cx="4221027" cy="35394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float pow(float </a:t>
            </a:r>
            <a:r>
              <a:rPr lang="en-US" sz="1600" dirty="0" err="1"/>
              <a:t>b,int</a:t>
            </a:r>
            <a:r>
              <a:rPr lang="en-US" sz="1600" dirty="0"/>
              <a:t> p) {</a:t>
            </a:r>
          </a:p>
          <a:p>
            <a:r>
              <a:rPr lang="en-US" sz="1600" dirty="0"/>
              <a:t>   if (p == 0)</a:t>
            </a:r>
          </a:p>
          <a:p>
            <a:r>
              <a:rPr lang="en-US" sz="1600" dirty="0"/>
              <a:t>      return 1.0;</a:t>
            </a:r>
          </a:p>
          <a:p>
            <a:r>
              <a:rPr lang="en-US" sz="1600" dirty="0"/>
              <a:t>   else</a:t>
            </a:r>
          </a:p>
          <a:p>
            <a:r>
              <a:rPr lang="en-US" sz="1600" dirty="0"/>
              <a:t>      return b*pow(b,p-1);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float v;</a:t>
            </a:r>
          </a:p>
          <a:p>
            <a:r>
              <a:rPr lang="en-US" sz="1600" dirty="0"/>
              <a:t>get v;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p;</a:t>
            </a:r>
          </a:p>
          <a:p>
            <a:r>
              <a:rPr lang="en-US" sz="1600" dirty="0"/>
              <a:t>get p;</a:t>
            </a:r>
          </a:p>
          <a:p>
            <a:r>
              <a:rPr lang="en-US" sz="1600" dirty="0"/>
              <a:t>float result = pow(</a:t>
            </a:r>
            <a:r>
              <a:rPr lang="en-US" sz="1600" dirty="0" err="1"/>
              <a:t>v,p</a:t>
            </a:r>
            <a:r>
              <a:rPr lang="en-US" sz="1600" dirty="0"/>
              <a:t>);</a:t>
            </a:r>
          </a:p>
          <a:p>
            <a:r>
              <a:rPr lang="en-US" sz="1600" dirty="0"/>
              <a:t>put v + </a:t>
            </a:r>
            <a:r>
              <a:rPr lang="ja-JP" altLang="en-US" sz="1600" dirty="0"/>
              <a:t>”</a:t>
            </a:r>
            <a:r>
              <a:rPr lang="en-US" sz="1600" dirty="0"/>
              <a:t> to the power of </a:t>
            </a:r>
            <a:r>
              <a:rPr lang="ja-JP" altLang="en-US" sz="1600" dirty="0"/>
              <a:t>“</a:t>
            </a:r>
            <a:r>
              <a:rPr lang="en-US" altLang="ja-JP" sz="1600" dirty="0"/>
              <a:t> + </a:t>
            </a:r>
            <a:r>
              <a:rPr lang="en-US" sz="1600" dirty="0"/>
              <a:t>p +</a:t>
            </a:r>
            <a:r>
              <a:rPr lang="ja-JP" altLang="en-US" sz="1600" dirty="0"/>
              <a:t>”</a:t>
            </a:r>
            <a:r>
              <a:rPr lang="en-US" sz="1600" dirty="0"/>
              <a:t> is </a:t>
            </a:r>
            <a:r>
              <a:rPr lang="ja-JP" altLang="en-US" sz="1600" dirty="0"/>
              <a:t>“</a:t>
            </a:r>
            <a:r>
              <a:rPr lang="en-US" altLang="ja-JP" sz="1600" dirty="0"/>
              <a:t>+</a:t>
            </a:r>
            <a:r>
              <a:rPr lang="en-US" sz="1600" dirty="0"/>
              <a:t>result;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call: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inc(1);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46096" name="AutoShape 16"/>
          <p:cNvCxnSpPr>
            <a:cxnSpLocks noChangeShapeType="1"/>
            <a:stCxn id="46089" idx="0"/>
            <a:endCxn id="46088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7" name="AutoShape 17"/>
          <p:cNvCxnSpPr>
            <a:cxnSpLocks noChangeShapeType="1"/>
            <a:stCxn id="46090" idx="0"/>
            <a:endCxn id="46088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8" name="AutoShape 18"/>
          <p:cNvCxnSpPr>
            <a:cxnSpLocks noChangeShapeType="1"/>
            <a:stCxn id="46088" idx="0"/>
            <a:endCxn id="46086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9" name="AutoShape 19"/>
          <p:cNvCxnSpPr>
            <a:cxnSpLocks noChangeShapeType="1"/>
            <a:stCxn id="46085" idx="2"/>
            <a:endCxn id="46086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6106" name="Text Box 26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5918200" y="547052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46108" name="AutoShape 28"/>
          <p:cNvCxnSpPr>
            <a:cxnSpLocks noChangeShapeType="1"/>
            <a:stCxn id="46106" idx="0"/>
            <a:endCxn id="46090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109" name="AutoShape 29"/>
          <p:cNvCxnSpPr>
            <a:cxnSpLocks noChangeShapeType="1"/>
            <a:stCxn id="46107" idx="0"/>
            <a:endCxn id="46090" idx="2"/>
          </p:cNvCxnSpPr>
          <p:nvPr/>
        </p:nvCxnSpPr>
        <p:spPr bwMode="auto">
          <a:xfrm flipH="1" flipV="1">
            <a:off x="5461000" y="5257800"/>
            <a:ext cx="5842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call: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inc(1);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48138" name="AutoShape 10"/>
          <p:cNvCxnSpPr>
            <a:cxnSpLocks noChangeShapeType="1"/>
            <a:stCxn id="48136" idx="0"/>
            <a:endCxn id="48135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139" name="AutoShape 11"/>
          <p:cNvCxnSpPr>
            <a:cxnSpLocks noChangeShapeType="1"/>
            <a:stCxn id="48137" idx="0"/>
            <a:endCxn id="48135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140" name="AutoShape 12"/>
          <p:cNvCxnSpPr>
            <a:cxnSpLocks noChangeShapeType="1"/>
            <a:stCxn id="48135" idx="0"/>
            <a:endCxn id="48134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141" name="AutoShape 13"/>
          <p:cNvCxnSpPr>
            <a:cxnSpLocks noChangeShapeType="1"/>
            <a:stCxn id="48133" idx="2"/>
            <a:endCxn id="48134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48144" name="AutoShape 16"/>
          <p:cNvCxnSpPr>
            <a:cxnSpLocks noChangeShapeType="1"/>
            <a:stCxn id="48142" idx="0"/>
            <a:endCxn id="48137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145" name="AutoShape 17"/>
          <p:cNvCxnSpPr>
            <a:cxnSpLocks noChangeShapeType="1"/>
            <a:stCxn id="48143" idx="0"/>
            <a:endCxn id="48137" idx="2"/>
          </p:cNvCxnSpPr>
          <p:nvPr/>
        </p:nvCxnSpPr>
        <p:spPr bwMode="auto">
          <a:xfrm flipH="1" flipV="1">
            <a:off x="5461000" y="5257800"/>
            <a:ext cx="5842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4114800" y="5478463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{f:int</a:t>
            </a:r>
            <a:r>
              <a:rPr lang="en-US">
                <a:sym typeface="Symbol" charset="0"/>
              </a:rPr>
              <a:t>int}</a:t>
            </a:r>
            <a:endParaRPr lang="en-US"/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2590800" y="6134100"/>
            <a:ext cx="6240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We have to track function symbols, both for their formal parameter types and return types.</a:t>
            </a:r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 flipV="1">
            <a:off x="4191000" y="5715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call: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inc(1);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50186" name="AutoShape 10"/>
          <p:cNvCxnSpPr>
            <a:cxnSpLocks noChangeShapeType="1"/>
            <a:stCxn id="50184" idx="0"/>
            <a:endCxn id="50183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187" name="AutoShape 11"/>
          <p:cNvCxnSpPr>
            <a:cxnSpLocks noChangeShapeType="1"/>
            <a:stCxn id="50185" idx="0"/>
            <a:endCxn id="50183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188" name="AutoShape 12"/>
          <p:cNvCxnSpPr>
            <a:cxnSpLocks noChangeShapeType="1"/>
            <a:stCxn id="50183" idx="0"/>
            <a:endCxn id="50182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189" name="AutoShape 13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50192" name="AutoShape 16"/>
          <p:cNvCxnSpPr>
            <a:cxnSpLocks noChangeShapeType="1"/>
            <a:stCxn id="50190" idx="0"/>
            <a:endCxn id="50185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193" name="AutoShape 17"/>
          <p:cNvCxnSpPr>
            <a:cxnSpLocks noChangeShapeType="1"/>
            <a:stCxn id="50191" idx="0"/>
            <a:endCxn id="50185" idx="2"/>
          </p:cNvCxnSpPr>
          <p:nvPr/>
        </p:nvCxnSpPr>
        <p:spPr bwMode="auto">
          <a:xfrm flipH="1" flipV="1">
            <a:off x="5461000" y="5257800"/>
            <a:ext cx="5842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4114800" y="5478463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{f:int</a:t>
            </a:r>
            <a:r>
              <a:rPr lang="en-US">
                <a:sym typeface="Symbol" charset="0"/>
              </a:rPr>
              <a:t>int}</a:t>
            </a:r>
            <a:endParaRPr 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6096000" y="54737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call: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inc(1);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52234" name="AutoShape 10"/>
          <p:cNvCxnSpPr>
            <a:cxnSpLocks noChangeShapeType="1"/>
            <a:stCxn id="52232" idx="0"/>
            <a:endCxn id="52231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235" name="AutoShape 11"/>
          <p:cNvCxnSpPr>
            <a:cxnSpLocks noChangeShapeType="1"/>
            <a:stCxn id="52233" idx="0"/>
            <a:endCxn id="52231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236" name="AutoShape 12"/>
          <p:cNvCxnSpPr>
            <a:cxnSpLocks noChangeShapeType="1"/>
            <a:stCxn id="52231" idx="0"/>
            <a:endCxn id="52230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237" name="AutoShape 13"/>
          <p:cNvCxnSpPr>
            <a:cxnSpLocks noChangeShapeType="1"/>
            <a:stCxn id="52229" idx="2"/>
            <a:endCxn id="52230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52240" name="AutoShape 16"/>
          <p:cNvCxnSpPr>
            <a:cxnSpLocks noChangeShapeType="1"/>
            <a:stCxn id="52238" idx="0"/>
            <a:endCxn id="52233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241" name="AutoShape 17"/>
          <p:cNvCxnSpPr>
            <a:cxnSpLocks noChangeShapeType="1"/>
            <a:stCxn id="52239" idx="0"/>
            <a:endCxn id="52233" idx="2"/>
          </p:cNvCxnSpPr>
          <p:nvPr/>
        </p:nvCxnSpPr>
        <p:spPr bwMode="auto">
          <a:xfrm flipH="1" flipV="1">
            <a:off x="5461000" y="5257800"/>
            <a:ext cx="5842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4114800" y="5478463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{f:int</a:t>
            </a:r>
            <a:r>
              <a:rPr lang="en-US">
                <a:sym typeface="Symbol" charset="0"/>
              </a:rPr>
              <a:t>int}</a:t>
            </a:r>
            <a:endParaRPr lang="en-US"/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6096000" y="54737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5791200" y="50133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call: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inc(1);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54282" name="AutoShape 10"/>
          <p:cNvCxnSpPr>
            <a:cxnSpLocks noChangeShapeType="1"/>
            <a:stCxn id="54280" idx="0"/>
            <a:endCxn id="54279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4283" name="AutoShape 11"/>
          <p:cNvCxnSpPr>
            <a:cxnSpLocks noChangeShapeType="1"/>
            <a:stCxn id="54281" idx="0"/>
            <a:endCxn id="54279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4284" name="AutoShape 12"/>
          <p:cNvCxnSpPr>
            <a:cxnSpLocks noChangeShapeType="1"/>
            <a:stCxn id="54279" idx="0"/>
            <a:endCxn id="54278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4285" name="AutoShape 13"/>
          <p:cNvCxnSpPr>
            <a:cxnSpLocks noChangeShapeType="1"/>
            <a:stCxn id="54277" idx="2"/>
            <a:endCxn id="54278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54288" name="AutoShape 16"/>
          <p:cNvCxnSpPr>
            <a:cxnSpLocks noChangeShapeType="1"/>
            <a:stCxn id="54286" idx="0"/>
            <a:endCxn id="54281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4289" name="AutoShape 17"/>
          <p:cNvCxnSpPr>
            <a:cxnSpLocks noChangeShapeType="1"/>
            <a:stCxn id="54287" idx="0"/>
            <a:endCxn id="54281" idx="2"/>
          </p:cNvCxnSpPr>
          <p:nvPr/>
        </p:nvCxnSpPr>
        <p:spPr bwMode="auto">
          <a:xfrm flipH="1" flipV="1">
            <a:off x="5461000" y="5257800"/>
            <a:ext cx="5842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4114800" y="5478463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{f:int</a:t>
            </a:r>
            <a:r>
              <a:rPr lang="en-US">
                <a:sym typeface="Symbol" charset="0"/>
              </a:rPr>
              <a:t>int}</a:t>
            </a:r>
            <a:endParaRPr lang="en-US"/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6096000" y="54737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5791200" y="50133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3559175" y="50165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{int}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4708525" y="44799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ebdings" charset="0"/>
              </a:rPr>
              <a:t>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 and a type error: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inc(3.7);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56330" name="AutoShape 10"/>
          <p:cNvCxnSpPr>
            <a:cxnSpLocks noChangeShapeType="1"/>
            <a:stCxn id="56328" idx="0"/>
            <a:endCxn id="56327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331" name="AutoShape 11"/>
          <p:cNvCxnSpPr>
            <a:cxnSpLocks noChangeShapeType="1"/>
            <a:stCxn id="56329" idx="0"/>
            <a:endCxn id="56327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332" name="AutoShape 12"/>
          <p:cNvCxnSpPr>
            <a:cxnSpLocks noChangeShapeType="1"/>
            <a:stCxn id="56327" idx="0"/>
            <a:endCxn id="56326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333" name="AutoShape 13"/>
          <p:cNvCxnSpPr>
            <a:cxnSpLocks noChangeShapeType="1"/>
            <a:stCxn id="56325" idx="2"/>
            <a:endCxn id="56326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3.7</a:t>
            </a:r>
          </a:p>
        </p:txBody>
      </p:sp>
      <p:cxnSp>
        <p:nvCxnSpPr>
          <p:cNvPr id="56336" name="AutoShape 16"/>
          <p:cNvCxnSpPr>
            <a:cxnSpLocks noChangeShapeType="1"/>
            <a:stCxn id="56334" idx="0"/>
            <a:endCxn id="56329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337" name="AutoShape 17"/>
          <p:cNvCxnSpPr>
            <a:cxnSpLocks noChangeShapeType="1"/>
            <a:stCxn id="56335" idx="0"/>
            <a:endCxn id="56329" idx="2"/>
          </p:cNvCxnSpPr>
          <p:nvPr/>
        </p:nvCxnSpPr>
        <p:spPr bwMode="auto">
          <a:xfrm flipH="1" flipV="1">
            <a:off x="5461000" y="5257800"/>
            <a:ext cx="638175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 and a type error: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inc(3.7);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58378" name="AutoShape 10"/>
          <p:cNvCxnSpPr>
            <a:cxnSpLocks noChangeShapeType="1"/>
            <a:stCxn id="58376" idx="0"/>
            <a:endCxn id="58375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379" name="AutoShape 11"/>
          <p:cNvCxnSpPr>
            <a:cxnSpLocks noChangeShapeType="1"/>
            <a:stCxn id="58377" idx="0"/>
            <a:endCxn id="58375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380" name="AutoShape 12"/>
          <p:cNvCxnSpPr>
            <a:cxnSpLocks noChangeShapeType="1"/>
            <a:stCxn id="58375" idx="0"/>
            <a:endCxn id="58374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381" name="AutoShape 13"/>
          <p:cNvCxnSpPr>
            <a:cxnSpLocks noChangeShapeType="1"/>
            <a:stCxn id="58373" idx="2"/>
            <a:endCxn id="58374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3.7</a:t>
            </a:r>
          </a:p>
        </p:txBody>
      </p:sp>
      <p:cxnSp>
        <p:nvCxnSpPr>
          <p:cNvPr id="58384" name="AutoShape 16"/>
          <p:cNvCxnSpPr>
            <a:cxnSpLocks noChangeShapeType="1"/>
            <a:stCxn id="58382" idx="0"/>
            <a:endCxn id="58377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385" name="AutoShape 17"/>
          <p:cNvCxnSpPr>
            <a:cxnSpLocks noChangeShapeType="1"/>
            <a:stCxn id="58383" idx="0"/>
            <a:endCxn id="58377" idx="2"/>
          </p:cNvCxnSpPr>
          <p:nvPr/>
        </p:nvCxnSpPr>
        <p:spPr bwMode="auto">
          <a:xfrm flipH="1" flipV="1">
            <a:off x="5461000" y="5257800"/>
            <a:ext cx="638175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8386" name="Text Box 18"/>
          <p:cNvSpPr txBox="1">
            <a:spLocks noChangeArrowheads="1"/>
          </p:cNvSpPr>
          <p:nvPr/>
        </p:nvSpPr>
        <p:spPr bwMode="auto">
          <a:xfrm>
            <a:off x="4143375" y="5478463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{f:int</a:t>
            </a:r>
            <a:r>
              <a:rPr lang="en-US">
                <a:sym typeface="Symbol" charset="0"/>
              </a:rPr>
              <a:t>int}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Here is an example with a function call and a type error: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2152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inc(int i) return i+1;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x = inc(3.7);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7179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52435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45323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38862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5105400" y="4983163"/>
            <a:ext cx="709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callexpr</a:t>
            </a:r>
          </a:p>
        </p:txBody>
      </p:sp>
      <p:cxnSp>
        <p:nvCxnSpPr>
          <p:cNvPr id="60426" name="AutoShape 10"/>
          <p:cNvCxnSpPr>
            <a:cxnSpLocks noChangeShapeType="1"/>
            <a:stCxn id="60424" idx="0"/>
            <a:endCxn id="60423" idx="2"/>
          </p:cNvCxnSpPr>
          <p:nvPr/>
        </p:nvCxnSpPr>
        <p:spPr bwMode="auto">
          <a:xfrm flipV="1">
            <a:off x="40163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427" name="AutoShape 11"/>
          <p:cNvCxnSpPr>
            <a:cxnSpLocks noChangeShapeType="1"/>
            <a:stCxn id="60425" idx="0"/>
            <a:endCxn id="60423" idx="2"/>
          </p:cNvCxnSpPr>
          <p:nvPr/>
        </p:nvCxnSpPr>
        <p:spPr bwMode="auto">
          <a:xfrm flipH="1" flipV="1">
            <a:off x="4668838" y="4724400"/>
            <a:ext cx="79216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428" name="AutoShape 12"/>
          <p:cNvCxnSpPr>
            <a:cxnSpLocks noChangeShapeType="1"/>
            <a:stCxn id="60423" idx="0"/>
            <a:endCxn id="60422" idx="2"/>
          </p:cNvCxnSpPr>
          <p:nvPr/>
        </p:nvCxnSpPr>
        <p:spPr bwMode="auto">
          <a:xfrm flipV="1">
            <a:off x="46688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429" name="AutoShape 13"/>
          <p:cNvCxnSpPr>
            <a:cxnSpLocks noChangeShapeType="1"/>
            <a:stCxn id="60421" idx="2"/>
            <a:endCxn id="60422" idx="0"/>
          </p:cNvCxnSpPr>
          <p:nvPr/>
        </p:nvCxnSpPr>
        <p:spPr bwMode="auto">
          <a:xfrm>
            <a:off x="40481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4800600" y="5470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5918200" y="5470525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3.7</a:t>
            </a:r>
          </a:p>
        </p:txBody>
      </p:sp>
      <p:cxnSp>
        <p:nvCxnSpPr>
          <p:cNvPr id="60432" name="AutoShape 16"/>
          <p:cNvCxnSpPr>
            <a:cxnSpLocks noChangeShapeType="1"/>
            <a:stCxn id="60430" idx="0"/>
            <a:endCxn id="60425" idx="2"/>
          </p:cNvCxnSpPr>
          <p:nvPr/>
        </p:nvCxnSpPr>
        <p:spPr bwMode="auto">
          <a:xfrm flipV="1">
            <a:off x="4973638" y="5257800"/>
            <a:ext cx="4873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433" name="AutoShape 17"/>
          <p:cNvCxnSpPr>
            <a:cxnSpLocks noChangeShapeType="1"/>
            <a:stCxn id="60431" idx="0"/>
            <a:endCxn id="60425" idx="2"/>
          </p:cNvCxnSpPr>
          <p:nvPr/>
        </p:nvCxnSpPr>
        <p:spPr bwMode="auto">
          <a:xfrm flipH="1" flipV="1">
            <a:off x="5461000" y="5257800"/>
            <a:ext cx="638175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4143375" y="5478463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{f:int</a:t>
            </a:r>
            <a:r>
              <a:rPr lang="en-US">
                <a:sym typeface="Symbol" charset="0"/>
              </a:rPr>
              <a:t>int}</a:t>
            </a:r>
            <a:endParaRPr lang="en-US"/>
          </a:p>
        </p:txBody>
      </p:sp>
      <p:sp>
        <p:nvSpPr>
          <p:cNvPr id="60435" name="Text Box 19"/>
          <p:cNvSpPr txBox="1">
            <a:spLocks noChangeArrowheads="1"/>
          </p:cNvSpPr>
          <p:nvPr/>
        </p:nvSpPr>
        <p:spPr bwMode="auto">
          <a:xfrm>
            <a:off x="6172200" y="5470525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{float}</a:t>
            </a:r>
          </a:p>
        </p:txBody>
      </p:sp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5715000" y="501332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ebdings" charset="0"/>
              </a:rPr>
              <a:t>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Even though Cuppa4 is statically typed we will implement a dynamic type checker</a:t>
            </a:r>
          </a:p>
          <a:p>
            <a:pPr lvl="1"/>
            <a:r>
              <a:rPr lang="en-US" sz="2200" dirty="0"/>
              <a:t>Type propagation is done as part of the interpretation!</a:t>
            </a:r>
          </a:p>
          <a:p>
            <a:r>
              <a:rPr lang="en-US" dirty="0"/>
              <a:t>Central to our implementation is the </a:t>
            </a:r>
            <a:r>
              <a:rPr lang="en-US" u="sng" dirty="0"/>
              <a:t>type promotion table</a:t>
            </a:r>
            <a:r>
              <a:rPr lang="en-US" dirty="0"/>
              <a:t> that implements our type hierarchy.</a:t>
            </a:r>
          </a:p>
          <a:p>
            <a:r>
              <a:rPr lang="en-US" dirty="0"/>
              <a:t>We use the type promotion table to implement our type propagation and type checking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 implementation: Type Promotion Table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24" y="1600200"/>
            <a:ext cx="7321550" cy="50880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283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 implementation: Syntax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3555311" cy="2819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573" y="2362200"/>
            <a:ext cx="3224427" cy="3486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624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 implementation: Symbol Table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676400"/>
            <a:ext cx="6997700" cy="4699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8751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 implementation: Walk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63" y="1524000"/>
            <a:ext cx="5594350" cy="25662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343400"/>
            <a:ext cx="5759450" cy="23661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5429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 implementation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5105400" cy="580428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79232"/>
            <a:ext cx="3581400" cy="17325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079708"/>
            <a:ext cx="3460750" cy="26928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3048000"/>
            <a:ext cx="3962400" cy="259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 implementation: Syntax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2095500"/>
            <a:ext cx="3175000" cy="2667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51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semantic level we </a:t>
            </a:r>
            <a:r>
              <a:rPr lang="en-US" i="1" dirty="0"/>
              <a:t>annotate</a:t>
            </a:r>
            <a:r>
              <a:rPr lang="en-US" dirty="0"/>
              <a:t> all ASTs with type information</a:t>
            </a:r>
          </a:p>
          <a:p>
            <a:r>
              <a:rPr lang="en-US" dirty="0"/>
              <a:t>We use </a:t>
            </a:r>
            <a:r>
              <a:rPr lang="en-US" i="1" dirty="0"/>
              <a:t>type propagation</a:t>
            </a:r>
            <a:r>
              <a:rPr lang="en-US" dirty="0"/>
              <a:t> to check that expressions/statements are properly typed.</a:t>
            </a:r>
          </a:p>
          <a:p>
            <a:pPr lvl="1"/>
            <a:r>
              <a:rPr lang="en-US" dirty="0"/>
              <a:t>Type propagation is the systematic tagging of an AST from leafs up with type information.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1281" name="AutoShape 17"/>
          <p:cNvCxnSpPr>
            <a:cxnSpLocks noChangeShapeType="1"/>
            <a:stCxn id="11274" idx="0"/>
            <a:endCxn id="11273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2" name="AutoShape 18"/>
          <p:cNvCxnSpPr>
            <a:cxnSpLocks noChangeShapeType="1"/>
            <a:stCxn id="11275" idx="0"/>
            <a:endCxn id="11273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3" name="AutoShape 19"/>
          <p:cNvCxnSpPr>
            <a:cxnSpLocks noChangeShapeType="1"/>
            <a:stCxn id="11273" idx="0"/>
            <a:endCxn id="11271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4" name="AutoShape 20"/>
          <p:cNvCxnSpPr>
            <a:cxnSpLocks noChangeShapeType="1"/>
            <a:stCxn id="11270" idx="2"/>
            <a:endCxn id="11271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5" name="AutoShape 21"/>
          <p:cNvCxnSpPr>
            <a:cxnSpLocks noChangeShapeType="1"/>
            <a:stCxn id="11271" idx="2"/>
            <a:endCxn id="11272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6" name="AutoShape 22"/>
          <p:cNvCxnSpPr>
            <a:cxnSpLocks noChangeShapeType="1"/>
            <a:stCxn id="11276" idx="0"/>
            <a:endCxn id="11272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7" name="AutoShape 23"/>
          <p:cNvCxnSpPr>
            <a:cxnSpLocks noChangeShapeType="1"/>
            <a:stCxn id="11277" idx="0"/>
            <a:endCxn id="11276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8" name="AutoShape 24"/>
          <p:cNvCxnSpPr>
            <a:cxnSpLocks noChangeShapeType="1"/>
            <a:stCxn id="11278" idx="0"/>
            <a:endCxn id="11276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9" name="AutoShape 25"/>
          <p:cNvCxnSpPr>
            <a:cxnSpLocks noChangeShapeType="1"/>
            <a:stCxn id="11279" idx="0"/>
            <a:endCxn id="11278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90" name="AutoShape 26"/>
          <p:cNvCxnSpPr>
            <a:cxnSpLocks noChangeShapeType="1"/>
            <a:stCxn id="11278" idx="2"/>
            <a:endCxn id="11280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2304" name="AutoShape 16"/>
          <p:cNvCxnSpPr>
            <a:cxnSpLocks noChangeShapeType="1"/>
            <a:stCxn id="12297" idx="0"/>
            <a:endCxn id="12296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5" name="AutoShape 17"/>
          <p:cNvCxnSpPr>
            <a:cxnSpLocks noChangeShapeType="1"/>
            <a:stCxn id="12298" idx="0"/>
            <a:endCxn id="12296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6" name="AutoShape 18"/>
          <p:cNvCxnSpPr>
            <a:cxnSpLocks noChangeShapeType="1"/>
            <a:stCxn id="12296" idx="0"/>
            <a:endCxn id="12294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7" name="AutoShape 19"/>
          <p:cNvCxnSpPr>
            <a:cxnSpLocks noChangeShapeType="1"/>
            <a:stCxn id="12293" idx="2"/>
            <a:endCxn id="12294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8" name="AutoShape 20"/>
          <p:cNvCxnSpPr>
            <a:cxnSpLocks noChangeShapeType="1"/>
            <a:stCxn id="12294" idx="2"/>
            <a:endCxn id="12295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9" name="AutoShape 21"/>
          <p:cNvCxnSpPr>
            <a:cxnSpLocks noChangeShapeType="1"/>
            <a:stCxn id="12299" idx="0"/>
            <a:endCxn id="12295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10" name="AutoShape 22"/>
          <p:cNvCxnSpPr>
            <a:cxnSpLocks noChangeShapeType="1"/>
            <a:stCxn id="12300" idx="0"/>
            <a:endCxn id="12299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11" name="AutoShape 23"/>
          <p:cNvCxnSpPr>
            <a:cxnSpLocks noChangeShapeType="1"/>
            <a:stCxn id="12301" idx="0"/>
            <a:endCxn id="12299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12" name="AutoShape 24"/>
          <p:cNvCxnSpPr>
            <a:cxnSpLocks noChangeShapeType="1"/>
            <a:stCxn id="12302" idx="0"/>
            <a:endCxn id="12301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13" name="AutoShape 25"/>
          <p:cNvCxnSpPr>
            <a:cxnSpLocks noChangeShapeType="1"/>
            <a:stCxn id="12301" idx="2"/>
            <a:endCxn id="12303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5616575" y="64611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3328" name="AutoShape 16"/>
          <p:cNvCxnSpPr>
            <a:cxnSpLocks noChangeShapeType="1"/>
            <a:stCxn id="13321" idx="0"/>
            <a:endCxn id="13320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29" name="AutoShape 17"/>
          <p:cNvCxnSpPr>
            <a:cxnSpLocks noChangeShapeType="1"/>
            <a:stCxn id="13322" idx="0"/>
            <a:endCxn id="13320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30" name="AutoShape 18"/>
          <p:cNvCxnSpPr>
            <a:cxnSpLocks noChangeShapeType="1"/>
            <a:stCxn id="13320" idx="0"/>
            <a:endCxn id="13318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31" name="AutoShape 19"/>
          <p:cNvCxnSpPr>
            <a:cxnSpLocks noChangeShapeType="1"/>
            <a:stCxn id="13317" idx="2"/>
            <a:endCxn id="13318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32" name="AutoShape 20"/>
          <p:cNvCxnSpPr>
            <a:cxnSpLocks noChangeShapeType="1"/>
            <a:stCxn id="13318" idx="2"/>
            <a:endCxn id="13319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33" name="AutoShape 21"/>
          <p:cNvCxnSpPr>
            <a:cxnSpLocks noChangeShapeType="1"/>
            <a:stCxn id="13323" idx="0"/>
            <a:endCxn id="13319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34" name="AutoShape 22"/>
          <p:cNvCxnSpPr>
            <a:cxnSpLocks noChangeShapeType="1"/>
            <a:stCxn id="13324" idx="0"/>
            <a:endCxn id="13323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35" name="AutoShape 23"/>
          <p:cNvCxnSpPr>
            <a:cxnSpLocks noChangeShapeType="1"/>
            <a:stCxn id="13325" idx="0"/>
            <a:endCxn id="13323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36" name="AutoShape 24"/>
          <p:cNvCxnSpPr>
            <a:cxnSpLocks noChangeShapeType="1"/>
            <a:stCxn id="13326" idx="0"/>
            <a:endCxn id="13325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37" name="AutoShape 25"/>
          <p:cNvCxnSpPr>
            <a:cxnSpLocks noChangeShapeType="1"/>
            <a:stCxn id="13325" idx="2"/>
            <a:endCxn id="13327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5616575" y="64611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7162800" y="64770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 implementation: Semantics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r>
              <a:rPr lang="en-US"/>
              <a:t>Consider the simple example: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413125" y="3238500"/>
            <a:ext cx="658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stmtlist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938713" y="3962400"/>
            <a:ext cx="471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6386513" y="4830763"/>
            <a:ext cx="471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stmt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4227513" y="44497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3581400" y="49831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4837113" y="4983163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5827713" y="53641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=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5181600" y="5897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6361113" y="5897563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+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5943600" y="64309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y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6994525" y="64389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14352" name="AutoShape 16"/>
          <p:cNvCxnSpPr>
            <a:cxnSpLocks noChangeShapeType="1"/>
            <a:stCxn id="14345" idx="0"/>
            <a:endCxn id="14344" idx="2"/>
          </p:cNvCxnSpPr>
          <p:nvPr/>
        </p:nvCxnSpPr>
        <p:spPr bwMode="auto">
          <a:xfrm flipV="1">
            <a:off x="3711575" y="47244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53" name="AutoShape 17"/>
          <p:cNvCxnSpPr>
            <a:cxnSpLocks noChangeShapeType="1"/>
            <a:stCxn id="14346" idx="0"/>
            <a:endCxn id="14344" idx="2"/>
          </p:cNvCxnSpPr>
          <p:nvPr/>
        </p:nvCxnSpPr>
        <p:spPr bwMode="auto">
          <a:xfrm flipH="1" flipV="1">
            <a:off x="4364038" y="4724400"/>
            <a:ext cx="6080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54" name="AutoShape 18"/>
          <p:cNvCxnSpPr>
            <a:cxnSpLocks noChangeShapeType="1"/>
            <a:stCxn id="14344" idx="0"/>
            <a:endCxn id="14342" idx="2"/>
          </p:cNvCxnSpPr>
          <p:nvPr/>
        </p:nvCxnSpPr>
        <p:spPr bwMode="auto">
          <a:xfrm flipV="1">
            <a:off x="4364038" y="4237038"/>
            <a:ext cx="81121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55" name="AutoShape 19"/>
          <p:cNvCxnSpPr>
            <a:cxnSpLocks noChangeShapeType="1"/>
            <a:stCxn id="14341" idx="2"/>
            <a:endCxn id="14342" idx="0"/>
          </p:cNvCxnSpPr>
          <p:nvPr/>
        </p:nvCxnSpPr>
        <p:spPr bwMode="auto">
          <a:xfrm>
            <a:off x="3743325" y="3513138"/>
            <a:ext cx="14319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56" name="AutoShape 20"/>
          <p:cNvCxnSpPr>
            <a:cxnSpLocks noChangeShapeType="1"/>
            <a:stCxn id="14342" idx="2"/>
            <a:endCxn id="14343" idx="0"/>
          </p:cNvCxnSpPr>
          <p:nvPr/>
        </p:nvCxnSpPr>
        <p:spPr bwMode="auto">
          <a:xfrm>
            <a:off x="5175250" y="4237038"/>
            <a:ext cx="1447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57" name="AutoShape 21"/>
          <p:cNvCxnSpPr>
            <a:cxnSpLocks noChangeShapeType="1"/>
            <a:stCxn id="14347" idx="0"/>
            <a:endCxn id="14343" idx="2"/>
          </p:cNvCxnSpPr>
          <p:nvPr/>
        </p:nvCxnSpPr>
        <p:spPr bwMode="auto">
          <a:xfrm flipV="1">
            <a:off x="5964238" y="5105400"/>
            <a:ext cx="658812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58" name="AutoShape 22"/>
          <p:cNvCxnSpPr>
            <a:cxnSpLocks noChangeShapeType="1"/>
            <a:stCxn id="14348" idx="0"/>
            <a:endCxn id="14347" idx="2"/>
          </p:cNvCxnSpPr>
          <p:nvPr/>
        </p:nvCxnSpPr>
        <p:spPr bwMode="auto">
          <a:xfrm flipV="1">
            <a:off x="5311775" y="5638800"/>
            <a:ext cx="6524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59" name="AutoShape 23"/>
          <p:cNvCxnSpPr>
            <a:cxnSpLocks noChangeShapeType="1"/>
            <a:stCxn id="14349" idx="0"/>
            <a:endCxn id="14347" idx="2"/>
          </p:cNvCxnSpPr>
          <p:nvPr/>
        </p:nvCxnSpPr>
        <p:spPr bwMode="auto">
          <a:xfrm flipH="1" flipV="1">
            <a:off x="5964238" y="5638800"/>
            <a:ext cx="53340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60" name="AutoShape 24"/>
          <p:cNvCxnSpPr>
            <a:cxnSpLocks noChangeShapeType="1"/>
            <a:stCxn id="14350" idx="0"/>
            <a:endCxn id="14349" idx="2"/>
          </p:cNvCxnSpPr>
          <p:nvPr/>
        </p:nvCxnSpPr>
        <p:spPr bwMode="auto">
          <a:xfrm flipV="1">
            <a:off x="6073775" y="6172200"/>
            <a:ext cx="423863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61" name="AutoShape 25"/>
          <p:cNvCxnSpPr>
            <a:cxnSpLocks noChangeShapeType="1"/>
            <a:stCxn id="14349" idx="2"/>
            <a:endCxn id="14351" idx="0"/>
          </p:cNvCxnSpPr>
          <p:nvPr/>
        </p:nvCxnSpPr>
        <p:spPr bwMode="auto">
          <a:xfrm>
            <a:off x="6497638" y="6172200"/>
            <a:ext cx="631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5616575" y="646112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7162800" y="64770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6530975" y="5943600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{int}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974725" y="2808288"/>
            <a:ext cx="10302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y;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y = 3;</a:t>
            </a:r>
          </a:p>
          <a:p>
            <a:r>
              <a:rPr lang="en-US" sz="1600"/>
              <a:t>x = y + 1;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c402-ln004">
  <a:themeElements>
    <a:clrScheme name="csc402-ln004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4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FF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FF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4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4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402:csc402-ln004.ppt</Template>
  <TotalTime>66537</TotalTime>
  <Words>1450</Words>
  <Application>Microsoft Macintosh PowerPoint</Application>
  <PresentationFormat>On-screen Show (4:3)</PresentationFormat>
  <Paragraphs>467</Paragraphs>
  <Slides>32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Wingdings</vt:lpstr>
      <vt:lpstr>csc402-ln004</vt:lpstr>
      <vt:lpstr>Type system implementation</vt:lpstr>
      <vt:lpstr>Type system implementation</vt:lpstr>
      <vt:lpstr>Type system implementation: Syntax</vt:lpstr>
      <vt:lpstr>Type system implementation: Syntax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implementation: Semantics</vt:lpstr>
      <vt:lpstr>Type system implementation</vt:lpstr>
      <vt:lpstr>Type system implementation: Type Promotion Table</vt:lpstr>
      <vt:lpstr>Type system implementation: Symbol Table</vt:lpstr>
      <vt:lpstr>Type system implementation: Walk</vt:lpstr>
      <vt:lpstr>Type system implementation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system implementation</dc:title>
  <dc:creator>Lutz</dc:creator>
  <cp:lastModifiedBy>Lutz Hamel</cp:lastModifiedBy>
  <cp:revision>45</cp:revision>
  <cp:lastPrinted>2017-12-05T23:12:40Z</cp:lastPrinted>
  <dcterms:created xsi:type="dcterms:W3CDTF">2011-11-16T17:18:09Z</dcterms:created>
  <dcterms:modified xsi:type="dcterms:W3CDTF">2020-12-19T20:38:09Z</dcterms:modified>
</cp:coreProperties>
</file>