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8"/>
  </p:notesMasterIdLst>
  <p:sldIdLst>
    <p:sldId id="262" r:id="rId2"/>
    <p:sldId id="261" r:id="rId3"/>
    <p:sldId id="303" r:id="rId4"/>
    <p:sldId id="268" r:id="rId5"/>
    <p:sldId id="302" r:id="rId6"/>
    <p:sldId id="306" r:id="rId7"/>
    <p:sldId id="304" r:id="rId8"/>
    <p:sldId id="305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280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91"/>
    <p:restoredTop sz="91041"/>
  </p:normalViewPr>
  <p:slideViewPr>
    <p:cSldViewPr>
      <p:cViewPr varScale="1">
        <p:scale>
          <a:sx n="102" d="100"/>
          <a:sy n="102" d="100"/>
        </p:scale>
        <p:origin x="6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94D7FFF4-65F0-C34C-8EE1-E0B42FD1FB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82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9E7386-42E5-E34B-822B-1E5532EBD2C8}" type="slidenum">
              <a:rPr lang="en-US"/>
              <a:pPr/>
              <a:t>1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9AC5E2-395C-6744-B322-E57390FAFE63}" type="slidenum">
              <a:rPr lang="en-US"/>
              <a:pPr/>
              <a:t>2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96191A-4A3F-A74C-AF15-6D14AAF6C539}" type="slidenum">
              <a:rPr lang="en-US"/>
              <a:pPr/>
              <a:t>4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D85203A-A27A-7244-B9C7-A066EE93136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3320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3321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2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3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6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8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9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0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1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2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3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4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5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6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7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8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9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0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1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94B38E-AF4B-7741-AA03-E3ABBBF132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0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58DB5-4D05-E74C-B998-35F82CAED5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4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F2B658-FA37-084D-B770-EF9B900D6F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5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FA80D-2487-9C4C-A580-0A47342BC9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4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1326B3-55EB-AD4B-B2AA-28CD81D473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1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BB003-870C-2F41-85B9-BEF27773E9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8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BC64D-F507-C94E-B35E-BEB6C8930A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9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4D4DDD-F854-F344-AE6F-BB0F8CA8E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F12F7C-5BFA-1741-8A1B-83AC237EBD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1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97E11-34F2-DB45-B6A7-D72814045F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0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AAC62604-4141-4241-9970-624CBBEF4EC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2296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2297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1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9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1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2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7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Multi-Symbol Words - Lexical Analysis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In our exp0 programming language we only had words of length one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However, most programming languages have words of lengths more than one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The </a:t>
            </a:r>
            <a:r>
              <a:rPr lang="en-US" sz="2200" u="sng" dirty="0"/>
              <a:t>lexical structure</a:t>
            </a:r>
            <a:r>
              <a:rPr lang="en-US" sz="2200" dirty="0"/>
              <a:t> of a programming language specifies how symbols are combined to form words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Not to be confused with the </a:t>
            </a:r>
            <a:r>
              <a:rPr lang="en-US" sz="2000" u="sng" dirty="0"/>
              <a:t>phrase structure</a:t>
            </a:r>
            <a:r>
              <a:rPr lang="en-US" sz="2000" dirty="0"/>
              <a:t> which tells us how words are combined to form phrases and sentences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The lexical structure of a programming language can be specified with </a:t>
            </a:r>
            <a:r>
              <a:rPr lang="en-US" sz="2200" u="sng" dirty="0"/>
              <a:t>regular expressions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whereas the phrase structure is specified with CFGs.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The </a:t>
            </a:r>
            <a:r>
              <a:rPr lang="ja-JP" altLang="en-US" sz="2200" dirty="0">
                <a:latin typeface="Arial"/>
              </a:rPr>
              <a:t>“</a:t>
            </a:r>
            <a:r>
              <a:rPr lang="en-US" sz="2200" dirty="0"/>
              <a:t>parser</a:t>
            </a:r>
            <a:r>
              <a:rPr lang="ja-JP" altLang="en-US" sz="2200" dirty="0">
                <a:latin typeface="Arial"/>
              </a:rPr>
              <a:t>”</a:t>
            </a:r>
            <a:r>
              <a:rPr lang="en-US" sz="2200" dirty="0"/>
              <a:t> for the lexical structure of a programming language is called a </a:t>
            </a:r>
            <a:r>
              <a:rPr lang="en-US" sz="2200" u="sng" dirty="0"/>
              <a:t>lexical analyzer </a:t>
            </a:r>
            <a:r>
              <a:rPr lang="en-US" sz="2200" dirty="0"/>
              <a:t>or </a:t>
            </a:r>
            <a:r>
              <a:rPr lang="en-US" sz="2200" u="sng" dirty="0" err="1"/>
              <a:t>lexer</a:t>
            </a:r>
            <a:endParaRPr lang="en-US" sz="2200" u="sng" dirty="0"/>
          </a:p>
          <a:p>
            <a:pPr>
              <a:lnSpc>
                <a:spcPct val="90000"/>
              </a:lnSpc>
            </a:pPr>
            <a:r>
              <a:rPr lang="en-US" sz="2200" dirty="0"/>
              <a:t>A </a:t>
            </a:r>
            <a:r>
              <a:rPr lang="en-US" sz="2200" dirty="0" err="1"/>
              <a:t>lexer</a:t>
            </a:r>
            <a:r>
              <a:rPr lang="en-US" sz="2200" dirty="0"/>
              <a:t> converts words and symbols into </a:t>
            </a:r>
            <a:r>
              <a:rPr lang="en-US" sz="2200" u="sng" dirty="0"/>
              <a:t>tokens</a:t>
            </a:r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1E1B-11D8-5143-A495-2C4BD534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D29D7-DCAE-334E-9C0F-C58206F58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regular expression [A-Z] represents a single character between A and Z. Similarly for [a-z] and [0-9]. </a:t>
            </a:r>
          </a:p>
          <a:p>
            <a:r>
              <a:rPr lang="en-US" dirty="0"/>
              <a:t>The special characters \n, \t, and \r are also regular expressions representing the newline character, the TAB character, and the carriage return character, respectively. </a:t>
            </a:r>
          </a:p>
          <a:p>
            <a:r>
              <a:rPr lang="en-US" dirty="0"/>
              <a:t>The dot operator . is a regular expression that represents any single printable character. Most importantly, it does not represent the newline character \n. </a:t>
            </a:r>
          </a:p>
          <a:p>
            <a:r>
              <a:rPr lang="en-US" dirty="0"/>
              <a:t>The ˆ operator computes the complement of a set. For example, if we have the regular expression [</a:t>
            </a:r>
            <a:r>
              <a:rPr lang="en-US" dirty="0" err="1"/>
              <a:t>abc</a:t>
            </a:r>
            <a:r>
              <a:rPr lang="en-US" dirty="0"/>
              <a:t>] matching either </a:t>
            </a:r>
            <a:r>
              <a:rPr lang="en-US" dirty="0" err="1"/>
              <a:t>a,b</a:t>
            </a:r>
            <a:r>
              <a:rPr lang="en-US" dirty="0"/>
              <a:t> or c, then the complement [ˆ</a:t>
            </a:r>
            <a:r>
              <a:rPr lang="en-US" dirty="0" err="1"/>
              <a:t>abc</a:t>
            </a:r>
            <a:r>
              <a:rPr lang="en-US" dirty="0"/>
              <a:t>] will match any character other than a, b, or c. This is useful in conjunction with character classes. For example, the regular expression [A-Z][ˆA-Z] specifies a word structure that starts with a capital letter followed by a single character that is not a capital letter.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99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98F0-4347-064E-BE07-7C88EBCD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with </a:t>
            </a:r>
            <a:r>
              <a:rPr lang="en-US" dirty="0" err="1"/>
              <a:t>Lexers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FA247-C3C4-CB4D-972D-75DDF53F9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news: the techniques of building top-down parser we have looked at so far apply to parsers that use </a:t>
            </a:r>
            <a:r>
              <a:rPr lang="en-US" dirty="0" err="1"/>
              <a:t>lexers</a:t>
            </a:r>
            <a:r>
              <a:rPr lang="en-US" dirty="0"/>
              <a:t>!</a:t>
            </a:r>
          </a:p>
          <a:p>
            <a:r>
              <a:rPr lang="en-US" dirty="0"/>
              <a:t>Instead of using lookahead symbol we will now use </a:t>
            </a:r>
            <a:r>
              <a:rPr lang="en-US" u="sng" dirty="0"/>
              <a:t>lookahead tokens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4651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4D6F-3C58-524D-B911-F9D9C99E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with </a:t>
            </a:r>
            <a:r>
              <a:rPr lang="en-US" dirty="0" err="1"/>
              <a:t>Lexers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EF2C5-D016-984F-AC8C-3B97DB5ED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Consider our calc language again</a:t>
            </a:r>
          </a:p>
          <a:p>
            <a:r>
              <a:rPr lang="en-US" dirty="0"/>
              <a:t>We compute the lookahead sets in terms of tokens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15086E-6434-3F47-A1CB-6554AF5AB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45" y="3657600"/>
            <a:ext cx="8229600" cy="218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2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547A-9B1B-F14B-A5AD-C96C5ED8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with </a:t>
            </a:r>
            <a:r>
              <a:rPr lang="en-US" dirty="0" err="1"/>
              <a:t>Lexers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6E2A6-AEA0-F148-B900-BF82F6CC9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143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Now it is straightforward to build the parser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94405-E4BE-EF4B-A058-4D5EA31A4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10953"/>
            <a:ext cx="5918200" cy="9728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F2F021-23A0-0341-9E65-B07EBBCE6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73" y="4786596"/>
            <a:ext cx="5272414" cy="19190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AAC847-6634-784B-994C-B6835EF5C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819400"/>
            <a:ext cx="5334000" cy="35319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2537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BFBE-B1DB-7141-B94E-1963C591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with </a:t>
            </a:r>
            <a:r>
              <a:rPr lang="en-US" dirty="0" err="1"/>
              <a:t>Lexers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37E1B-9E74-344F-8A31-8E1353EDB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r>
              <a:rPr lang="en-US" dirty="0"/>
              <a:t>Top-level driver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83C2A-B4D0-4340-8C58-2E6244C52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40025"/>
            <a:ext cx="6654800" cy="32374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0235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85EE-A20C-E745-B09A-B6462D6A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with </a:t>
            </a:r>
            <a:r>
              <a:rPr lang="en-US" dirty="0" err="1"/>
              <a:t>Lexers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3F638-7B98-884B-81DC-A5D5B0DAF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r>
              <a:rPr lang="en-US" dirty="0"/>
              <a:t>Running the parser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E42BF-CE82-7E4E-A66F-EBDB0CF39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2200"/>
            <a:ext cx="3652381" cy="11771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D0AE7A-A7E8-A44F-B5F9-524300436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990" y="3355491"/>
            <a:ext cx="3962400" cy="1161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9B77C7-5099-BB4F-881F-10580C0F0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724400"/>
            <a:ext cx="3962400" cy="10654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741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Assignment </a:t>
            </a:r>
            <a:r>
              <a:rPr lang="en-US" dirty="0"/>
              <a:t>#3 </a:t>
            </a:r>
            <a:r>
              <a:rPr lang="mr-IN" dirty="0"/>
              <a:t>–</a:t>
            </a:r>
            <a:r>
              <a:rPr lang="en-US" dirty="0"/>
              <a:t> please see website</a:t>
            </a:r>
          </a:p>
        </p:txBody>
      </p:sp>
    </p:spTree>
    <p:extLst>
      <p:ext uri="{BB962C8B-B14F-4D97-AF65-F5344CB8AC3E}">
        <p14:creationId xmlns:p14="http://schemas.microsoft.com/office/powerpoint/2010/main" val="194893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Multi-Symbol Words - Lexical Analysis</a:t>
            </a:r>
          </a:p>
        </p:txBody>
      </p:sp>
      <p:sp>
        <p:nvSpPr>
          <p:cNvPr id="14347" name="Rectangle 1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719263"/>
            <a:ext cx="7696200" cy="566737"/>
          </a:xfrm>
        </p:spPr>
        <p:txBody>
          <a:bodyPr/>
          <a:lstStyle/>
          <a:p>
            <a:r>
              <a:rPr lang="en-US" sz="2600"/>
              <a:t>This gives us the following hierarchy: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2527300" y="2579688"/>
            <a:ext cx="827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symbol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2625725" y="3319463"/>
            <a:ext cx="623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word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2535238" y="4071938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phrase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2438400" y="4865688"/>
            <a:ext cx="1009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sentence</a:t>
            </a:r>
          </a:p>
        </p:txBody>
      </p:sp>
      <p:cxnSp>
        <p:nvCxnSpPr>
          <p:cNvPr id="14352" name="AutoShape 16"/>
          <p:cNvCxnSpPr>
            <a:cxnSpLocks noChangeShapeType="1"/>
          </p:cNvCxnSpPr>
          <p:nvPr/>
        </p:nvCxnSpPr>
        <p:spPr bwMode="auto">
          <a:xfrm>
            <a:off x="0" y="3925888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3" name="AutoShape 17"/>
          <p:cNvCxnSpPr>
            <a:cxnSpLocks noChangeShapeType="1"/>
            <a:stCxn id="14348" idx="2"/>
            <a:endCxn id="14349" idx="0"/>
          </p:cNvCxnSpPr>
          <p:nvPr/>
        </p:nvCxnSpPr>
        <p:spPr bwMode="auto">
          <a:xfrm flipH="1">
            <a:off x="2938463" y="2916238"/>
            <a:ext cx="317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4" name="AutoShape 18"/>
          <p:cNvCxnSpPr>
            <a:cxnSpLocks noChangeShapeType="1"/>
          </p:cNvCxnSpPr>
          <p:nvPr/>
        </p:nvCxnSpPr>
        <p:spPr bwMode="auto">
          <a:xfrm>
            <a:off x="2667000" y="41148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6" name="AutoShape 20"/>
          <p:cNvCxnSpPr>
            <a:cxnSpLocks noChangeShapeType="1"/>
            <a:stCxn id="14349" idx="2"/>
            <a:endCxn id="14350" idx="0"/>
          </p:cNvCxnSpPr>
          <p:nvPr/>
        </p:nvCxnSpPr>
        <p:spPr bwMode="auto">
          <a:xfrm>
            <a:off x="2938463" y="3656013"/>
            <a:ext cx="0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7" name="AutoShape 21"/>
          <p:cNvCxnSpPr>
            <a:cxnSpLocks noChangeShapeType="1"/>
            <a:stCxn id="14350" idx="2"/>
            <a:endCxn id="14351" idx="0"/>
          </p:cNvCxnSpPr>
          <p:nvPr/>
        </p:nvCxnSpPr>
        <p:spPr bwMode="auto">
          <a:xfrm>
            <a:off x="2938463" y="4408488"/>
            <a:ext cx="4762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358" name="AutoShape 22"/>
          <p:cNvSpPr>
            <a:spLocks/>
          </p:cNvSpPr>
          <p:nvPr/>
        </p:nvSpPr>
        <p:spPr bwMode="auto">
          <a:xfrm>
            <a:off x="3533775" y="2590800"/>
            <a:ext cx="76200" cy="990600"/>
          </a:xfrm>
          <a:prstGeom prst="rightBrace">
            <a:avLst>
              <a:gd name="adj1" fmla="val 10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3762375" y="2917825"/>
            <a:ext cx="3629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Lexical structure (regular expressions)</a:t>
            </a:r>
          </a:p>
        </p:txBody>
      </p:sp>
      <p:sp>
        <p:nvSpPr>
          <p:cNvPr id="14360" name="AutoShape 24"/>
          <p:cNvSpPr>
            <a:spLocks/>
          </p:cNvSpPr>
          <p:nvPr/>
        </p:nvSpPr>
        <p:spPr bwMode="auto">
          <a:xfrm>
            <a:off x="3914775" y="3429000"/>
            <a:ext cx="76200" cy="1676400"/>
          </a:xfrm>
          <a:prstGeom prst="rightBrace">
            <a:avLst>
              <a:gd name="adj1" fmla="val 1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4219575" y="4083050"/>
            <a:ext cx="278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Phrase structure (grammars)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9515-1BFF-2048-B981-7B10F299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Calc Language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51C645-57C6-9E4B-AF57-DA0277DFD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770889"/>
            <a:ext cx="7696200" cy="236003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This language allows us to write expression like,</a:t>
            </a:r>
          </a:p>
          <a:p>
            <a:pPr lvl="1"/>
            <a:r>
              <a:rPr lang="en-US" dirty="0"/>
              <a:t>125</a:t>
            </a:r>
          </a:p>
          <a:p>
            <a:pPr lvl="1"/>
            <a:r>
              <a:rPr lang="en-US" dirty="0"/>
              <a:t>+ 36 14</a:t>
            </a:r>
          </a:p>
          <a:p>
            <a:pPr lvl="1"/>
            <a:r>
              <a:rPr lang="en-US" dirty="0"/>
              <a:t>(+ 1 2 3)</a:t>
            </a:r>
          </a:p>
          <a:p>
            <a:pPr lvl="1"/>
            <a:r>
              <a:rPr lang="en-US" dirty="0"/>
              <a:t>Note that actual values and op names are now encoded as tokens in the grammar, e.g. NUM, PLUS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907EDE-F0D7-0844-8607-DA9F0DCA9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7543800" cy="214052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775F54-0031-C34D-9935-62806887DA91}"/>
              </a:ext>
            </a:extLst>
          </p:cNvPr>
          <p:cNvCxnSpPr/>
          <p:nvPr/>
        </p:nvCxnSpPr>
        <p:spPr bwMode="auto">
          <a:xfrm>
            <a:off x="1524000" y="1676400"/>
            <a:ext cx="4572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E85870-1CFA-3940-B1CC-27935DF34DAA}"/>
              </a:ext>
            </a:extLst>
          </p:cNvPr>
          <p:cNvSpPr txBox="1"/>
          <p:nvPr/>
        </p:nvSpPr>
        <p:spPr>
          <a:xfrm>
            <a:off x="540638" y="1371600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EBNF notation</a:t>
            </a:r>
          </a:p>
        </p:txBody>
      </p:sp>
    </p:spTree>
    <p:extLst>
      <p:ext uri="{BB962C8B-B14F-4D97-AF65-F5344CB8AC3E}">
        <p14:creationId xmlns:p14="http://schemas.microsoft.com/office/powerpoint/2010/main" val="156466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 definition of Tokens usually has two parts:</a:t>
            </a:r>
          </a:p>
          <a:p>
            <a:pPr lvl="1"/>
            <a:r>
              <a:rPr lang="en-US" sz="2200" dirty="0"/>
              <a:t>A token </a:t>
            </a:r>
            <a:r>
              <a:rPr lang="en-US" sz="2200" u="sng" dirty="0"/>
              <a:t>type</a:t>
            </a:r>
            <a:endParaRPr lang="en-US" sz="2200" dirty="0"/>
          </a:p>
          <a:p>
            <a:pPr lvl="1"/>
            <a:r>
              <a:rPr lang="en-US" sz="2200" dirty="0"/>
              <a:t>A token </a:t>
            </a:r>
            <a:r>
              <a:rPr lang="en-US" sz="2200" u="sng" dirty="0"/>
              <a:t>value</a:t>
            </a:r>
          </a:p>
          <a:p>
            <a:r>
              <a:rPr lang="en-US" dirty="0"/>
              <a:t>For example, in Calc we have </a:t>
            </a:r>
          </a:p>
          <a:p>
            <a:pPr lvl="1"/>
            <a:r>
              <a:rPr lang="en-US" dirty="0"/>
              <a:t>a token type PLUS with a token value of ‘+’</a:t>
            </a:r>
          </a:p>
          <a:p>
            <a:pPr lvl="1"/>
            <a:r>
              <a:rPr lang="en-US" dirty="0"/>
              <a:t>a token type NUM with an integer token value.</a:t>
            </a:r>
          </a:p>
          <a:p>
            <a:r>
              <a:rPr lang="en-US" dirty="0"/>
              <a:t>That means </a:t>
            </a:r>
            <a:r>
              <a:rPr lang="en-US" dirty="0" err="1"/>
              <a:t>lexers</a:t>
            </a:r>
            <a:r>
              <a:rPr lang="en-US" dirty="0"/>
              <a:t> turn character/symbols streams into </a:t>
            </a:r>
            <a:r>
              <a:rPr lang="en-US" i="1" dirty="0"/>
              <a:t>token streams</a:t>
            </a:r>
          </a:p>
          <a:p>
            <a:r>
              <a:rPr lang="en-US" dirty="0"/>
              <a:t>Token streams is what is read by parsers.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F2DB-900F-2846-9205-1EF7F43C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Syntactic Analysis Phase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2693E-2AA6-7C4E-9687-EDF15CB5A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2336800"/>
            <a:ext cx="63373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5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A7A3-B3A5-484B-B33D-30935481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Lexer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163-A3B0-9243-9D2E-B18B8B3D1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70973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lexer</a:t>
            </a:r>
            <a:r>
              <a:rPr lang="en-US" dirty="0"/>
              <a:t> includes the tokenizer and implements a token stream with the following interface: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162DF3-C9BD-5943-80A2-1535F6473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3535049"/>
            <a:ext cx="7181850" cy="21370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681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34BA-A315-1D4F-BFA1-AAD53504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 Tokens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E90DA1-4D67-424A-AB11-F868760D5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7086600" cy="22012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2BF847-56F8-7A4A-8468-40A19C3A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3896941"/>
            <a:ext cx="4514850" cy="27217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040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BECC-1CB8-8A4D-B564-36420187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7CDB2-5A7E-5547-8412-10AAF0206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20145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our </a:t>
            </a:r>
            <a:r>
              <a:rPr lang="en-US" dirty="0" err="1"/>
              <a:t>calc_lexer.py</a:t>
            </a:r>
            <a:r>
              <a:rPr lang="en-US" dirty="0"/>
              <a:t> file all we need to do is to define the token types and values</a:t>
            </a:r>
          </a:p>
          <a:p>
            <a:r>
              <a:rPr lang="en-US" dirty="0"/>
              <a:t>The rest of the code is boiler plate implementing the tokenizer and </a:t>
            </a:r>
            <a:r>
              <a:rPr lang="en-US" dirty="0" err="1"/>
              <a:t>lexer</a:t>
            </a:r>
            <a:endParaRPr lang="en-US" dirty="0"/>
          </a:p>
          <a:p>
            <a:r>
              <a:rPr lang="en-US" dirty="0"/>
              <a:t>We use regular expression to specify the token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771FA-B52B-534D-AEDF-5381021EC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962400"/>
            <a:ext cx="3987800" cy="2552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036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8523-7B56-0345-87D7-B5D8E3FEC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A176E-D79C-B642-AAC3-539A8100F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681537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Each letter A through Z and a through z is a regular expression. </a:t>
            </a:r>
          </a:p>
          <a:p>
            <a:r>
              <a:rPr lang="en-US" dirty="0"/>
              <a:t>Each number 0 through 9 is a regular expression. </a:t>
            </a:r>
          </a:p>
          <a:p>
            <a:r>
              <a:rPr lang="en-US" dirty="0"/>
              <a:t>Each printable character \(, \), -, \+, etc. is a regular expression. </a:t>
            </a:r>
          </a:p>
          <a:p>
            <a:r>
              <a:rPr lang="en-US" dirty="0"/>
              <a:t>If A and B are regular expressions then AB is also a regular expression and represents the concatenation of the two regular expressions. </a:t>
            </a:r>
          </a:p>
          <a:p>
            <a:r>
              <a:rPr lang="en-US" dirty="0"/>
              <a:t>If A is a regular expression then ( A ) is also a regular expression. Parentheses allow us to group regular expressions. Just as in grammars, the use of escaped parentheses in regular expressions is very important because the regular expression ( A ) is different from the regular expression \(A\). The former is the grouping of regular expression A and the latter is the concatenation of the three regular expressions. </a:t>
            </a:r>
          </a:p>
          <a:p>
            <a:r>
              <a:rPr lang="en-US" dirty="0"/>
              <a:t>If A and B are regular expressions then A | B is also a regular expression and represents the choice between regular expression A and regular expression B. </a:t>
            </a:r>
          </a:p>
          <a:p>
            <a:r>
              <a:rPr lang="en-US" dirty="0"/>
              <a:t>If A is a regular expression then A? is also a regular expression and specifies the regular expression A as optional. </a:t>
            </a:r>
          </a:p>
          <a:p>
            <a:r>
              <a:rPr lang="en-US" dirty="0"/>
              <a:t>If A is a regular expression then A* is also a regular expression and specifies that the regular expression A can appear zero or more times. We use the same operator in the EBNF notation for grammars. </a:t>
            </a:r>
          </a:p>
          <a:p>
            <a:r>
              <a:rPr lang="en-US" dirty="0"/>
              <a:t>If A is a regular expression then A+ is also a regular expression and specifies that the regular expression A can appear one or more times. You can think of A+ as a shorthand for AA*.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85463"/>
      </p:ext>
    </p:extLst>
  </p:cSld>
  <p:clrMapOvr>
    <a:masterClrMapping/>
  </p:clrMapOvr>
</p:sld>
</file>

<file path=ppt/theme/theme1.xml><?xml version="1.0" encoding="utf-8"?>
<a:theme xmlns:a="http://schemas.openxmlformats.org/drawingml/2006/main" name="csc402-ln003">
  <a:themeElements>
    <a:clrScheme name="csc402-ln00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3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ourier New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ourier New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3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3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402:csc402-ln003.ppt</Template>
  <TotalTime>31785</TotalTime>
  <Words>858</Words>
  <Application>Microsoft Macintosh PowerPoint</Application>
  <PresentationFormat>On-screen Show (4:3)</PresentationFormat>
  <Paragraphs>73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Courier New</vt:lpstr>
      <vt:lpstr>Wingdings</vt:lpstr>
      <vt:lpstr>csc402-ln003</vt:lpstr>
      <vt:lpstr>Multi-Symbol Words - Lexical Analysis</vt:lpstr>
      <vt:lpstr>Multi-Symbol Words - Lexical Analysis</vt:lpstr>
      <vt:lpstr>The Calc Language</vt:lpstr>
      <vt:lpstr>Tokens</vt:lpstr>
      <vt:lpstr>The Syntactic Analysis Phase</vt:lpstr>
      <vt:lpstr>The Lexer</vt:lpstr>
      <vt:lpstr>Calc Tokens</vt:lpstr>
      <vt:lpstr>Specifying Tokens</vt:lpstr>
      <vt:lpstr>Regular Expressions</vt:lpstr>
      <vt:lpstr>Regular Expression</vt:lpstr>
      <vt:lpstr>Parsing with Lexers</vt:lpstr>
      <vt:lpstr>Parsing with Lexers</vt:lpstr>
      <vt:lpstr>Parsing with Lexers</vt:lpstr>
      <vt:lpstr>Parsing with Lexers</vt:lpstr>
      <vt:lpstr>Parsing with Lexers</vt:lpstr>
      <vt:lpstr>Assignment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Multi-Symbol Tokens - Lexical Analysis</dc:title>
  <dc:creator>Lutz</dc:creator>
  <cp:lastModifiedBy>Lutz Hamel</cp:lastModifiedBy>
  <cp:revision>65</cp:revision>
  <cp:lastPrinted>2017-09-26T22:22:43Z</cp:lastPrinted>
  <dcterms:created xsi:type="dcterms:W3CDTF">2011-09-12T09:45:53Z</dcterms:created>
  <dcterms:modified xsi:type="dcterms:W3CDTF">2021-09-09T17:36:28Z</dcterms:modified>
</cp:coreProperties>
</file>