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6"/>
  </p:notesMasterIdLst>
  <p:sldIdLst>
    <p:sldId id="256" r:id="rId2"/>
    <p:sldId id="257" r:id="rId3"/>
    <p:sldId id="304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10" r:id="rId28"/>
    <p:sldId id="311" r:id="rId29"/>
    <p:sldId id="312" r:id="rId30"/>
    <p:sldId id="308" r:id="rId31"/>
    <p:sldId id="314" r:id="rId32"/>
    <p:sldId id="287" r:id="rId33"/>
    <p:sldId id="306" r:id="rId34"/>
    <p:sldId id="313" r:id="rId35"/>
    <p:sldId id="315" r:id="rId36"/>
    <p:sldId id="307" r:id="rId37"/>
    <p:sldId id="317" r:id="rId38"/>
    <p:sldId id="316" r:id="rId39"/>
    <p:sldId id="318" r:id="rId40"/>
    <p:sldId id="319" r:id="rId41"/>
    <p:sldId id="320" r:id="rId42"/>
    <p:sldId id="321" r:id="rId43"/>
    <p:sldId id="322" r:id="rId44"/>
    <p:sldId id="30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67" autoAdjust="0"/>
    <p:restoredTop sz="91135"/>
  </p:normalViewPr>
  <p:slideViewPr>
    <p:cSldViewPr>
      <p:cViewPr varScale="1">
        <p:scale>
          <a:sx n="101" d="100"/>
          <a:sy n="101" d="100"/>
        </p:scale>
        <p:origin x="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72E43C-31E2-8C48-9B34-00E98F3F8C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09175-918D-4C4D-8E82-8D090F3A81D3}" type="slidenum">
              <a:rPr lang="en-US"/>
              <a:pPr/>
              <a:t>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72D9A-DDEC-1E47-BEC6-E732FBFC3BE0}" type="slidenum">
              <a:rPr lang="en-US"/>
              <a:pPr/>
              <a:t>11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E0C6B-77D9-6843-BA65-3D8C47D68418}" type="slidenum">
              <a:rPr lang="en-US"/>
              <a:pPr/>
              <a:t>12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4AD38-AED4-E040-B781-BCC670BB184F}" type="slidenum">
              <a:rPr lang="en-US"/>
              <a:pPr/>
              <a:t>13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9CD30-53F2-4D4C-99B3-255AA305F972}" type="slidenum">
              <a:rPr lang="en-US"/>
              <a:pPr/>
              <a:t>14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DF8AA-BF13-8C48-AA62-212BA09ECE92}" type="slidenum">
              <a:rPr lang="en-US"/>
              <a:pPr/>
              <a:t>15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24879-CC8D-7D4F-B1FA-826FE87B1ED4}" type="slidenum">
              <a:rPr lang="en-US"/>
              <a:pPr/>
              <a:t>16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32E3E-FC45-7349-8A59-CE1EFD7754D3}" type="slidenum">
              <a:rPr lang="en-US"/>
              <a:pPr/>
              <a:t>17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BD84A-11BE-724F-A1FB-81182A77246B}" type="slidenum">
              <a:rPr lang="en-US"/>
              <a:pPr/>
              <a:t>18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013B9-BC46-EE40-82C7-6F2B780D9D5F}" type="slidenum">
              <a:rPr lang="en-US"/>
              <a:pPr/>
              <a:t>19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4BDE3-C650-7741-A48D-8D901DD1FFBA}" type="slidenum">
              <a:rPr lang="en-US"/>
              <a:pPr/>
              <a:t>20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4BA13-C750-DD45-AE44-6154D359BC1E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A870C-E8AD-8749-88A5-F88974CDCB95}" type="slidenum">
              <a:rPr lang="en-US"/>
              <a:pPr/>
              <a:t>21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43D30-BCC0-664E-8FD6-8E654188B738}" type="slidenum">
              <a:rPr lang="en-US"/>
              <a:pPr/>
              <a:t>22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B5F7E-BEB9-EE41-8202-D37AE5925C78}" type="slidenum">
              <a:rPr lang="en-US"/>
              <a:pPr/>
              <a:t>23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B75B7-9FF6-DB46-B12C-3BC634206089}" type="slidenum">
              <a:rPr lang="en-US"/>
              <a:pPr/>
              <a:t>24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4C530-D14C-474C-B11B-C6F6A1F2F927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97739-C24E-4449-A99D-94075D9235B3}" type="slidenum">
              <a:rPr lang="en-US"/>
              <a:pPr/>
              <a:t>26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B6684-C441-9044-99DA-DAB73FE48D71}" type="slidenum">
              <a:rPr lang="en-US"/>
              <a:pPr/>
              <a:t>4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16D7C-762D-3347-9956-D3E7FA2B359E}" type="slidenum">
              <a:rPr lang="en-US"/>
              <a:pPr/>
              <a:t>5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E7FA1-69D2-444C-9ACE-DFE6B7A532A0}" type="slidenum">
              <a:rPr lang="en-US"/>
              <a:pPr/>
              <a:t>6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95A96-E9CF-1643-A9E1-4A46DE6AB3FD}" type="slidenum">
              <a:rPr lang="en-US"/>
              <a:pPr/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5A2A4-15B2-CA4D-AAB1-C816DDA4A463}" type="slidenum">
              <a:rPr lang="en-US"/>
              <a:pPr/>
              <a:t>8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7F4F2-F92F-5F43-8527-020270999DFC}" type="slidenum">
              <a:rPr lang="en-US"/>
              <a:pPr/>
              <a:t>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B84E9-BB81-004A-9C40-51CAEF454DA7}" type="slidenum">
              <a:rPr lang="en-US"/>
              <a:pPr/>
              <a:t>10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C7346EC-01A8-9541-8C41-418015D947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206FB-6DAF-B744-AA70-C9FE5CC3DD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64D9C-ACF3-EA43-84E7-500ED6DF2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8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9FE4E-B94D-CE4A-9C5A-3ED59380E1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43B6C-3A61-B749-AF57-85EC7E14CF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24D57-D6E4-7F40-A493-B1190CB9B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7891B-C5D0-374F-80D6-DAE486B83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93802-BF91-1644-A0C1-7BE9AB4897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95654-1174-BA4C-9E89-47E1ADC8FB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9E246-65FE-1349-AFB9-090D6EAE63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B3A2E-2DC2-C741-8F4E-0F354E76D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5B0E38CD-D32B-1849-94DF-C00AA29625D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extend our Cuppa3 language to Cuppa4 with the addition of a type system with four types: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int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void</a:t>
            </a:r>
          </a:p>
          <a:p>
            <a:pPr>
              <a:lnSpc>
                <a:spcPct val="90000"/>
              </a:lnSpc>
            </a:pPr>
            <a:r>
              <a:rPr lang="en-US" dirty="0"/>
              <a:t>We also assume that int is a subtype of float and float is a subtype of string, that is, a compiler/interpreter is allowed to insert widening conversions and should flag errors for narrowing conversions,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int &lt; float &lt; string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6400" name="AutoShape 16"/>
          <p:cNvCxnSpPr>
            <a:cxnSpLocks noChangeShapeType="1"/>
            <a:stCxn id="16393" idx="0"/>
            <a:endCxn id="1639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17"/>
          <p:cNvCxnSpPr>
            <a:cxnSpLocks noChangeShapeType="1"/>
            <a:stCxn id="16394" idx="0"/>
            <a:endCxn id="16392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18"/>
          <p:cNvCxnSpPr>
            <a:cxnSpLocks noChangeShapeType="1"/>
            <a:stCxn id="16392" idx="0"/>
            <a:endCxn id="1639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9"/>
          <p:cNvCxnSpPr>
            <a:cxnSpLocks noChangeShapeType="1"/>
            <a:stCxn id="16389" idx="2"/>
            <a:endCxn id="1639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20"/>
          <p:cNvCxnSpPr>
            <a:cxnSpLocks noChangeShapeType="1"/>
            <a:stCxn id="16390" idx="2"/>
            <a:endCxn id="1639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21"/>
          <p:cNvCxnSpPr>
            <a:cxnSpLocks noChangeShapeType="1"/>
            <a:stCxn id="16395" idx="0"/>
            <a:endCxn id="1639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22"/>
          <p:cNvCxnSpPr>
            <a:cxnSpLocks noChangeShapeType="1"/>
            <a:stCxn id="16396" idx="0"/>
            <a:endCxn id="1639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3"/>
          <p:cNvCxnSpPr>
            <a:cxnSpLocks noChangeShapeType="1"/>
            <a:stCxn id="16397" idx="0"/>
            <a:endCxn id="1639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4"/>
          <p:cNvCxnSpPr>
            <a:cxnSpLocks noChangeShapeType="1"/>
            <a:stCxn id="16398" idx="0"/>
            <a:endCxn id="1639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25"/>
          <p:cNvCxnSpPr>
            <a:cxnSpLocks noChangeShapeType="1"/>
            <a:stCxn id="16397" idx="2"/>
            <a:endCxn id="1639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3733800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7424" name="AutoShape 16"/>
          <p:cNvCxnSpPr>
            <a:cxnSpLocks noChangeShapeType="1"/>
            <a:stCxn id="17417" idx="0"/>
            <a:endCxn id="1741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7"/>
          <p:cNvCxnSpPr>
            <a:cxnSpLocks noChangeShapeType="1"/>
            <a:stCxn id="17418" idx="0"/>
            <a:endCxn id="17416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8"/>
          <p:cNvCxnSpPr>
            <a:cxnSpLocks noChangeShapeType="1"/>
            <a:stCxn id="17416" idx="0"/>
            <a:endCxn id="1741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9"/>
          <p:cNvCxnSpPr>
            <a:cxnSpLocks noChangeShapeType="1"/>
            <a:stCxn id="17413" idx="2"/>
            <a:endCxn id="1741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20"/>
          <p:cNvCxnSpPr>
            <a:cxnSpLocks noChangeShapeType="1"/>
            <a:stCxn id="17414" idx="2"/>
            <a:endCxn id="1741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21"/>
          <p:cNvCxnSpPr>
            <a:cxnSpLocks noChangeShapeType="1"/>
            <a:stCxn id="17419" idx="0"/>
            <a:endCxn id="1741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AutoShape 22"/>
          <p:cNvCxnSpPr>
            <a:cxnSpLocks noChangeShapeType="1"/>
            <a:stCxn id="17420" idx="0"/>
            <a:endCxn id="1741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AutoShape 23"/>
          <p:cNvCxnSpPr>
            <a:cxnSpLocks noChangeShapeType="1"/>
            <a:stCxn id="17421" idx="0"/>
            <a:endCxn id="1741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4"/>
          <p:cNvCxnSpPr>
            <a:cxnSpLocks noChangeShapeType="1"/>
            <a:stCxn id="17422" idx="0"/>
            <a:endCxn id="1742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25"/>
          <p:cNvCxnSpPr>
            <a:cxnSpLocks noChangeShapeType="1"/>
            <a:stCxn id="17421" idx="2"/>
            <a:endCxn id="1742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3733800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006975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4419600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1760" name="AutoShape 16"/>
          <p:cNvCxnSpPr>
            <a:cxnSpLocks noChangeShapeType="1"/>
            <a:stCxn id="31753" idx="0"/>
            <a:endCxn id="3175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17"/>
          <p:cNvCxnSpPr>
            <a:cxnSpLocks noChangeShapeType="1"/>
            <a:stCxn id="31754" idx="0"/>
            <a:endCxn id="31752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18"/>
          <p:cNvCxnSpPr>
            <a:cxnSpLocks noChangeShapeType="1"/>
            <a:stCxn id="31752" idx="0"/>
            <a:endCxn id="3175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19"/>
          <p:cNvCxnSpPr>
            <a:cxnSpLocks noChangeShapeType="1"/>
            <a:stCxn id="31749" idx="2"/>
            <a:endCxn id="3175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AutoShape 20"/>
          <p:cNvCxnSpPr>
            <a:cxnSpLocks noChangeShapeType="1"/>
            <a:stCxn id="31750" idx="2"/>
            <a:endCxn id="3175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21"/>
          <p:cNvCxnSpPr>
            <a:cxnSpLocks noChangeShapeType="1"/>
            <a:stCxn id="31755" idx="0"/>
            <a:endCxn id="3175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AutoShape 22"/>
          <p:cNvCxnSpPr>
            <a:cxnSpLocks noChangeShapeType="1"/>
            <a:stCxn id="31756" idx="0"/>
            <a:endCxn id="3175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AutoShape 23"/>
          <p:cNvCxnSpPr>
            <a:cxnSpLocks noChangeShapeType="1"/>
            <a:stCxn id="31757" idx="0"/>
            <a:endCxn id="3175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24"/>
          <p:cNvCxnSpPr>
            <a:cxnSpLocks noChangeShapeType="1"/>
            <a:stCxn id="31758" idx="0"/>
            <a:endCxn id="3175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25"/>
          <p:cNvCxnSpPr>
            <a:cxnSpLocks noChangeShapeType="1"/>
            <a:stCxn id="31757" idx="2"/>
            <a:endCxn id="3175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3808" name="AutoShape 16"/>
          <p:cNvCxnSpPr>
            <a:cxnSpLocks noChangeShapeType="1"/>
            <a:stCxn id="33801" idx="0"/>
            <a:endCxn id="3380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7"/>
          <p:cNvCxnSpPr>
            <a:cxnSpLocks noChangeShapeType="1"/>
            <a:stCxn id="33802" idx="0"/>
            <a:endCxn id="33800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8"/>
          <p:cNvCxnSpPr>
            <a:cxnSpLocks noChangeShapeType="1"/>
            <a:stCxn id="33800" idx="0"/>
            <a:endCxn id="3379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9"/>
          <p:cNvCxnSpPr>
            <a:cxnSpLocks noChangeShapeType="1"/>
            <a:stCxn id="33797" idx="2"/>
            <a:endCxn id="3379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0"/>
          <p:cNvCxnSpPr>
            <a:cxnSpLocks noChangeShapeType="1"/>
            <a:stCxn id="33798" idx="2"/>
            <a:endCxn id="3379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803" idx="0"/>
            <a:endCxn id="3379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4" idx="0"/>
            <a:endCxn id="3380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5" idx="0"/>
            <a:endCxn id="3380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806" idx="0"/>
            <a:endCxn id="3380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5" idx="2"/>
            <a:endCxn id="3380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5856" name="AutoShape 16"/>
          <p:cNvCxnSpPr>
            <a:cxnSpLocks noChangeShapeType="1"/>
            <a:stCxn id="35849" idx="0"/>
            <a:endCxn id="35848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AutoShape 17"/>
          <p:cNvCxnSpPr>
            <a:cxnSpLocks noChangeShapeType="1"/>
            <a:stCxn id="35850" idx="0"/>
            <a:endCxn id="35848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AutoShape 18"/>
          <p:cNvCxnSpPr>
            <a:cxnSpLocks noChangeShapeType="1"/>
            <a:stCxn id="35848" idx="0"/>
            <a:endCxn id="35846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19"/>
          <p:cNvCxnSpPr>
            <a:cxnSpLocks noChangeShapeType="1"/>
            <a:stCxn id="35845" idx="2"/>
            <a:endCxn id="35846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AutoShape 20"/>
          <p:cNvCxnSpPr>
            <a:cxnSpLocks noChangeShapeType="1"/>
            <a:stCxn id="35846" idx="2"/>
            <a:endCxn id="35847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AutoShape 21"/>
          <p:cNvCxnSpPr>
            <a:cxnSpLocks noChangeShapeType="1"/>
            <a:stCxn id="35851" idx="0"/>
            <a:endCxn id="35847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AutoShape 22"/>
          <p:cNvCxnSpPr>
            <a:cxnSpLocks noChangeShapeType="1"/>
            <a:stCxn id="35852" idx="0"/>
            <a:endCxn id="35851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AutoShape 23"/>
          <p:cNvCxnSpPr>
            <a:cxnSpLocks noChangeShapeType="1"/>
            <a:stCxn id="35853" idx="0"/>
            <a:endCxn id="35851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AutoShape 24"/>
          <p:cNvCxnSpPr>
            <a:cxnSpLocks noChangeShapeType="1"/>
            <a:stCxn id="35854" idx="0"/>
            <a:endCxn id="35853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AutoShape 25"/>
          <p:cNvCxnSpPr>
            <a:cxnSpLocks noChangeShapeType="1"/>
            <a:stCxn id="35853" idx="2"/>
            <a:endCxn id="35855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7527925" y="5549900"/>
            <a:ext cx="79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Widening</a:t>
            </a:r>
          </a:p>
          <a:p>
            <a:r>
              <a:rPr lang="en-US"/>
              <a:t>conversion</a:t>
            </a: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H="1">
            <a:off x="7620000" y="5943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7904" name="AutoShape 16"/>
          <p:cNvCxnSpPr>
            <a:cxnSpLocks noChangeShapeType="1"/>
            <a:stCxn id="37897" idx="0"/>
            <a:endCxn id="3789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7"/>
          <p:cNvCxnSpPr>
            <a:cxnSpLocks noChangeShapeType="1"/>
            <a:stCxn id="37898" idx="0"/>
            <a:endCxn id="37896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8"/>
          <p:cNvCxnSpPr>
            <a:cxnSpLocks noChangeShapeType="1"/>
            <a:stCxn id="37896" idx="0"/>
            <a:endCxn id="3789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9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20"/>
          <p:cNvCxnSpPr>
            <a:cxnSpLocks noChangeShapeType="1"/>
            <a:stCxn id="37894" idx="2"/>
            <a:endCxn id="3789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1"/>
          <p:cNvCxnSpPr>
            <a:cxnSpLocks noChangeShapeType="1"/>
            <a:stCxn id="37899" idx="0"/>
            <a:endCxn id="3789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22"/>
          <p:cNvCxnSpPr>
            <a:cxnSpLocks noChangeShapeType="1"/>
            <a:stCxn id="37900" idx="0"/>
            <a:endCxn id="3789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23"/>
          <p:cNvCxnSpPr>
            <a:cxnSpLocks noChangeShapeType="1"/>
            <a:stCxn id="37901" idx="0"/>
            <a:endCxn id="3789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24"/>
          <p:cNvCxnSpPr>
            <a:cxnSpLocks noChangeShapeType="1"/>
            <a:stCxn id="37902" idx="0"/>
            <a:endCxn id="3790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25"/>
          <p:cNvCxnSpPr>
            <a:cxnSpLocks noChangeShapeType="1"/>
            <a:stCxn id="37901" idx="2"/>
            <a:endCxn id="3790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9952" name="AutoShape 16"/>
          <p:cNvCxnSpPr>
            <a:cxnSpLocks noChangeShapeType="1"/>
            <a:stCxn id="39945" idx="0"/>
            <a:endCxn id="39944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17"/>
          <p:cNvCxnSpPr>
            <a:cxnSpLocks noChangeShapeType="1"/>
            <a:stCxn id="39946" idx="0"/>
            <a:endCxn id="39944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8"/>
          <p:cNvCxnSpPr>
            <a:cxnSpLocks noChangeShapeType="1"/>
            <a:stCxn id="39944" idx="0"/>
            <a:endCxn id="39942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19"/>
          <p:cNvCxnSpPr>
            <a:cxnSpLocks noChangeShapeType="1"/>
            <a:stCxn id="39941" idx="2"/>
            <a:endCxn id="39942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0"/>
          <p:cNvCxnSpPr>
            <a:cxnSpLocks noChangeShapeType="1"/>
            <a:stCxn id="39942" idx="2"/>
            <a:endCxn id="39943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1"/>
          <p:cNvCxnSpPr>
            <a:cxnSpLocks noChangeShapeType="1"/>
            <a:stCxn id="39947" idx="0"/>
            <a:endCxn id="39943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2"/>
          <p:cNvCxnSpPr>
            <a:cxnSpLocks noChangeShapeType="1"/>
            <a:stCxn id="39948" idx="0"/>
            <a:endCxn id="39947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3"/>
          <p:cNvCxnSpPr>
            <a:cxnSpLocks noChangeShapeType="1"/>
            <a:stCxn id="39949" idx="0"/>
            <a:endCxn id="39947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4"/>
          <p:cNvCxnSpPr>
            <a:cxnSpLocks noChangeShapeType="1"/>
            <a:stCxn id="39950" idx="0"/>
            <a:endCxn id="39949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61" name="AutoShape 25"/>
          <p:cNvCxnSpPr>
            <a:cxnSpLocks noChangeShapeType="1"/>
            <a:stCxn id="39949" idx="2"/>
            <a:endCxn id="39951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2000" name="AutoShape 16"/>
          <p:cNvCxnSpPr>
            <a:cxnSpLocks noChangeShapeType="1"/>
            <a:stCxn id="41993" idx="0"/>
            <a:endCxn id="4199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1" name="AutoShape 17"/>
          <p:cNvCxnSpPr>
            <a:cxnSpLocks noChangeShapeType="1"/>
            <a:stCxn id="41994" idx="0"/>
            <a:endCxn id="41992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AutoShape 18"/>
          <p:cNvCxnSpPr>
            <a:cxnSpLocks noChangeShapeType="1"/>
            <a:stCxn id="41992" idx="0"/>
            <a:endCxn id="4199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AutoShape 19"/>
          <p:cNvCxnSpPr>
            <a:cxnSpLocks noChangeShapeType="1"/>
            <a:stCxn id="41989" idx="2"/>
            <a:endCxn id="4199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4" name="AutoShape 20"/>
          <p:cNvCxnSpPr>
            <a:cxnSpLocks noChangeShapeType="1"/>
            <a:stCxn id="41990" idx="2"/>
            <a:endCxn id="4199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AutoShape 21"/>
          <p:cNvCxnSpPr>
            <a:cxnSpLocks noChangeShapeType="1"/>
            <a:stCxn id="41995" idx="0"/>
            <a:endCxn id="4199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6" name="AutoShape 22"/>
          <p:cNvCxnSpPr>
            <a:cxnSpLocks noChangeShapeType="1"/>
            <a:stCxn id="41996" idx="0"/>
            <a:endCxn id="4199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AutoShape 23"/>
          <p:cNvCxnSpPr>
            <a:cxnSpLocks noChangeShapeType="1"/>
            <a:stCxn id="41997" idx="0"/>
            <a:endCxn id="4199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AutoShape 24"/>
          <p:cNvCxnSpPr>
            <a:cxnSpLocks noChangeShapeType="1"/>
            <a:stCxn id="41998" idx="0"/>
            <a:endCxn id="4199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AutoShape 25"/>
          <p:cNvCxnSpPr>
            <a:cxnSpLocks noChangeShapeType="1"/>
            <a:stCxn id="41997" idx="2"/>
            <a:endCxn id="4199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148013" y="5016500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4048" name="AutoShape 16"/>
          <p:cNvCxnSpPr>
            <a:cxnSpLocks noChangeShapeType="1"/>
            <a:stCxn id="44041" idx="0"/>
            <a:endCxn id="4404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17"/>
          <p:cNvCxnSpPr>
            <a:cxnSpLocks noChangeShapeType="1"/>
            <a:stCxn id="44042" idx="0"/>
            <a:endCxn id="44040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18"/>
          <p:cNvCxnSpPr>
            <a:cxnSpLocks noChangeShapeType="1"/>
            <a:stCxn id="44040" idx="0"/>
            <a:endCxn id="4403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19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20"/>
          <p:cNvCxnSpPr>
            <a:cxnSpLocks noChangeShapeType="1"/>
            <a:stCxn id="44038" idx="2"/>
            <a:endCxn id="4403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AutoShape 21"/>
          <p:cNvCxnSpPr>
            <a:cxnSpLocks noChangeShapeType="1"/>
            <a:stCxn id="44043" idx="0"/>
            <a:endCxn id="4403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AutoShape 22"/>
          <p:cNvCxnSpPr>
            <a:cxnSpLocks noChangeShapeType="1"/>
            <a:stCxn id="44044" idx="0"/>
            <a:endCxn id="4404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5" name="AutoShape 23"/>
          <p:cNvCxnSpPr>
            <a:cxnSpLocks noChangeShapeType="1"/>
            <a:stCxn id="44045" idx="0"/>
            <a:endCxn id="4404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6" name="AutoShape 24"/>
          <p:cNvCxnSpPr>
            <a:cxnSpLocks noChangeShapeType="1"/>
            <a:stCxn id="44046" idx="0"/>
            <a:endCxn id="4404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7" name="AutoShape 25"/>
          <p:cNvCxnSpPr>
            <a:cxnSpLocks noChangeShapeType="1"/>
            <a:stCxn id="44045" idx="2"/>
            <a:endCxn id="4404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3148013" y="5016500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5129213" y="4975225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4419600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46096" name="AutoShape 16"/>
          <p:cNvCxnSpPr>
            <a:cxnSpLocks noChangeShapeType="1"/>
            <a:stCxn id="46089" idx="0"/>
            <a:endCxn id="46088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AutoShape 17"/>
          <p:cNvCxnSpPr>
            <a:cxnSpLocks noChangeShapeType="1"/>
            <a:stCxn id="46090" idx="0"/>
            <a:endCxn id="46088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8"/>
          <p:cNvCxnSpPr>
            <a:cxnSpLocks noChangeShapeType="1"/>
            <a:stCxn id="46088" idx="0"/>
            <a:endCxn id="46086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19"/>
          <p:cNvCxnSpPr>
            <a:cxnSpLocks noChangeShapeType="1"/>
            <a:stCxn id="46085" idx="2"/>
            <a:endCxn id="46086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6108" name="AutoShape 28"/>
          <p:cNvCxnSpPr>
            <a:cxnSpLocks noChangeShapeType="1"/>
            <a:stCxn id="46106" idx="0"/>
            <a:endCxn id="46090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9" name="AutoShape 29"/>
          <p:cNvCxnSpPr>
            <a:cxnSpLocks noChangeShapeType="1"/>
            <a:stCxn id="46107" idx="0"/>
            <a:endCxn id="46090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871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We want to be able to write programs such as these: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90600" y="3294063"/>
            <a:ext cx="2265363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inc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x) return x+1;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y = </a:t>
            </a:r>
            <a:r>
              <a:rPr lang="en-US" sz="1600" dirty="0" err="1"/>
              <a:t>inc</a:t>
            </a:r>
            <a:r>
              <a:rPr lang="en-US" sz="1600" dirty="0"/>
              <a:t>(3);</a:t>
            </a:r>
          </a:p>
          <a:p>
            <a:r>
              <a:rPr lang="en-US" sz="1600" dirty="0"/>
              <a:t>put "the result is” + y;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56125" y="2960688"/>
            <a:ext cx="4221027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 pow(float b, int p) {</a:t>
            </a:r>
          </a:p>
          <a:p>
            <a:r>
              <a:rPr lang="en-US" sz="1600" dirty="0"/>
              <a:t>   if (p == 0)</a:t>
            </a:r>
          </a:p>
          <a:p>
            <a:r>
              <a:rPr lang="en-US" sz="1600" dirty="0"/>
              <a:t>      return 1.0;</a:t>
            </a:r>
          </a:p>
          <a:p>
            <a:r>
              <a:rPr lang="en-US" sz="1600" dirty="0"/>
              <a:t>   else</a:t>
            </a:r>
          </a:p>
          <a:p>
            <a:r>
              <a:rPr lang="en-US" sz="1600" dirty="0"/>
              <a:t>      return b*pow(b,p-1);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 v;</a:t>
            </a:r>
          </a:p>
          <a:p>
            <a:r>
              <a:rPr lang="en-US" sz="1600" dirty="0"/>
              <a:t>get v;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p;</a:t>
            </a:r>
          </a:p>
          <a:p>
            <a:r>
              <a:rPr lang="en-US" sz="1600" dirty="0"/>
              <a:t>get p;</a:t>
            </a:r>
          </a:p>
          <a:p>
            <a:r>
              <a:rPr lang="en-US" sz="1600" dirty="0"/>
              <a:t>float result = pow(</a:t>
            </a:r>
            <a:r>
              <a:rPr lang="en-US" sz="1600" dirty="0" err="1"/>
              <a:t>v,p</a:t>
            </a:r>
            <a:r>
              <a:rPr lang="en-US" sz="1600" dirty="0"/>
              <a:t>);</a:t>
            </a:r>
          </a:p>
          <a:p>
            <a:r>
              <a:rPr lang="en-US" sz="1600" dirty="0"/>
              <a:t>put v + </a:t>
            </a:r>
            <a:r>
              <a:rPr lang="ja-JP" altLang="en-US" sz="1600" dirty="0"/>
              <a:t>”</a:t>
            </a:r>
            <a:r>
              <a:rPr lang="en-US" sz="1600" dirty="0"/>
              <a:t> to the power of </a:t>
            </a:r>
            <a:r>
              <a:rPr lang="ja-JP" altLang="en-US" sz="1600" dirty="0"/>
              <a:t>“</a:t>
            </a:r>
            <a:r>
              <a:rPr lang="en-US" altLang="ja-JP" sz="1600" dirty="0"/>
              <a:t> + </a:t>
            </a:r>
            <a:r>
              <a:rPr lang="en-US" sz="1600" dirty="0"/>
              <a:t>p +</a:t>
            </a:r>
            <a:r>
              <a:rPr lang="ja-JP" altLang="en-US" sz="1600" dirty="0"/>
              <a:t>”</a:t>
            </a:r>
            <a:r>
              <a:rPr lang="en-US" sz="1600" dirty="0"/>
              <a:t> is </a:t>
            </a:r>
            <a:r>
              <a:rPr lang="ja-JP" altLang="en-US" sz="1600" dirty="0"/>
              <a:t>“</a:t>
            </a:r>
            <a:r>
              <a:rPr lang="en-US" altLang="ja-JP" sz="1600" dirty="0"/>
              <a:t>+</a:t>
            </a:r>
            <a:r>
              <a:rPr lang="en-US" sz="1600" dirty="0"/>
              <a:t>result;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48138" name="AutoShape 10"/>
          <p:cNvCxnSpPr>
            <a:cxnSpLocks noChangeShapeType="1"/>
            <a:stCxn id="48136" idx="0"/>
            <a:endCxn id="48135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AutoShape 11"/>
          <p:cNvCxnSpPr>
            <a:cxnSpLocks noChangeShapeType="1"/>
            <a:stCxn id="48137" idx="0"/>
            <a:endCxn id="48135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AutoShape 12"/>
          <p:cNvCxnSpPr>
            <a:cxnSpLocks noChangeShapeType="1"/>
            <a:stCxn id="48135" idx="0"/>
            <a:endCxn id="48134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AutoShape 13"/>
          <p:cNvCxnSpPr>
            <a:cxnSpLocks noChangeShapeType="1"/>
            <a:stCxn id="48133" idx="2"/>
            <a:endCxn id="48134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8144" name="AutoShape 16"/>
          <p:cNvCxnSpPr>
            <a:cxnSpLocks noChangeShapeType="1"/>
            <a:stCxn id="48142" idx="0"/>
            <a:endCxn id="48137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AutoShape 17"/>
          <p:cNvCxnSpPr>
            <a:cxnSpLocks noChangeShapeType="1"/>
            <a:stCxn id="48143" idx="0"/>
            <a:endCxn id="48137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2590800" y="6134100"/>
            <a:ext cx="6240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We have to track function symbols, both for their formal parameter types and return types.</a:t>
            </a: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V="1">
            <a:off x="41910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0186" name="AutoShape 10"/>
          <p:cNvCxnSpPr>
            <a:cxnSpLocks noChangeShapeType="1"/>
            <a:stCxn id="50184" idx="0"/>
            <a:endCxn id="50183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AutoShape 11"/>
          <p:cNvCxnSpPr>
            <a:cxnSpLocks noChangeShapeType="1"/>
            <a:stCxn id="50185" idx="0"/>
            <a:endCxn id="50183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2"/>
          <p:cNvCxnSpPr>
            <a:cxnSpLocks noChangeShapeType="1"/>
            <a:stCxn id="50183" idx="0"/>
            <a:endCxn id="50182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3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0192" name="AutoShape 16"/>
          <p:cNvCxnSpPr>
            <a:cxnSpLocks noChangeShapeType="1"/>
            <a:stCxn id="50190" idx="0"/>
            <a:endCxn id="50185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17"/>
          <p:cNvCxnSpPr>
            <a:cxnSpLocks noChangeShapeType="1"/>
            <a:stCxn id="50191" idx="0"/>
            <a:endCxn id="50185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2234" name="AutoShape 10"/>
          <p:cNvCxnSpPr>
            <a:cxnSpLocks noChangeShapeType="1"/>
            <a:stCxn id="52232" idx="0"/>
            <a:endCxn id="52231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AutoShape 11"/>
          <p:cNvCxnSpPr>
            <a:cxnSpLocks noChangeShapeType="1"/>
            <a:stCxn id="52233" idx="0"/>
            <a:endCxn id="52231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12"/>
          <p:cNvCxnSpPr>
            <a:cxnSpLocks noChangeShapeType="1"/>
            <a:stCxn id="52231" idx="0"/>
            <a:endCxn id="52230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3"/>
          <p:cNvCxnSpPr>
            <a:cxnSpLocks noChangeShapeType="1"/>
            <a:stCxn id="52229" idx="2"/>
            <a:endCxn id="52230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2240" name="AutoShape 16"/>
          <p:cNvCxnSpPr>
            <a:cxnSpLocks noChangeShapeType="1"/>
            <a:stCxn id="52238" idx="0"/>
            <a:endCxn id="52233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AutoShape 17"/>
          <p:cNvCxnSpPr>
            <a:cxnSpLocks noChangeShapeType="1"/>
            <a:stCxn id="52239" idx="0"/>
            <a:endCxn id="52233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5791200" y="50133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4282" name="AutoShape 10"/>
          <p:cNvCxnSpPr>
            <a:cxnSpLocks noChangeShapeType="1"/>
            <a:stCxn id="54280" idx="0"/>
            <a:endCxn id="54279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3" name="AutoShape 11"/>
          <p:cNvCxnSpPr>
            <a:cxnSpLocks noChangeShapeType="1"/>
            <a:stCxn id="54281" idx="0"/>
            <a:endCxn id="54279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2"/>
          <p:cNvCxnSpPr>
            <a:cxnSpLocks noChangeShapeType="1"/>
            <a:stCxn id="54279" idx="0"/>
            <a:endCxn id="54278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AutoShape 13"/>
          <p:cNvCxnSpPr>
            <a:cxnSpLocks noChangeShapeType="1"/>
            <a:stCxn id="54277" idx="2"/>
            <a:endCxn id="54278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4288" name="AutoShape 16"/>
          <p:cNvCxnSpPr>
            <a:cxnSpLocks noChangeShapeType="1"/>
            <a:stCxn id="54286" idx="0"/>
            <a:endCxn id="54281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9" name="AutoShape 17"/>
          <p:cNvCxnSpPr>
            <a:cxnSpLocks noChangeShapeType="1"/>
            <a:stCxn id="54287" idx="0"/>
            <a:endCxn id="54281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5791200" y="50133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559175" y="50165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4708525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6330" name="AutoShape 10"/>
          <p:cNvCxnSpPr>
            <a:cxnSpLocks noChangeShapeType="1"/>
            <a:stCxn id="56328" idx="0"/>
            <a:endCxn id="56327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AutoShape 11"/>
          <p:cNvCxnSpPr>
            <a:cxnSpLocks noChangeShapeType="1"/>
            <a:stCxn id="56329" idx="0"/>
            <a:endCxn id="56327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AutoShape 12"/>
          <p:cNvCxnSpPr>
            <a:cxnSpLocks noChangeShapeType="1"/>
            <a:stCxn id="56327" idx="0"/>
            <a:endCxn id="56326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AutoShape 13"/>
          <p:cNvCxnSpPr>
            <a:cxnSpLocks noChangeShapeType="1"/>
            <a:stCxn id="56325" idx="2"/>
            <a:endCxn id="56326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56336" name="AutoShape 16"/>
          <p:cNvCxnSpPr>
            <a:cxnSpLocks noChangeShapeType="1"/>
            <a:stCxn id="56334" idx="0"/>
            <a:endCxn id="56329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35" idx="0"/>
            <a:endCxn id="56329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8378" name="AutoShape 10"/>
          <p:cNvCxnSpPr>
            <a:cxnSpLocks noChangeShapeType="1"/>
            <a:stCxn id="58376" idx="0"/>
            <a:endCxn id="58375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AutoShape 11"/>
          <p:cNvCxnSpPr>
            <a:cxnSpLocks noChangeShapeType="1"/>
            <a:stCxn id="58377" idx="0"/>
            <a:endCxn id="58375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AutoShape 12"/>
          <p:cNvCxnSpPr>
            <a:cxnSpLocks noChangeShapeType="1"/>
            <a:stCxn id="58375" idx="0"/>
            <a:endCxn id="58374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AutoShape 13"/>
          <p:cNvCxnSpPr>
            <a:cxnSpLocks noChangeShapeType="1"/>
            <a:stCxn id="58373" idx="2"/>
            <a:endCxn id="58374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58384" name="AutoShape 16"/>
          <p:cNvCxnSpPr>
            <a:cxnSpLocks noChangeShapeType="1"/>
            <a:stCxn id="58382" idx="0"/>
            <a:endCxn id="58377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AutoShape 17"/>
          <p:cNvCxnSpPr>
            <a:cxnSpLocks noChangeShapeType="1"/>
            <a:stCxn id="58383" idx="0"/>
            <a:endCxn id="58377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4143375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60426" name="AutoShape 10"/>
          <p:cNvCxnSpPr>
            <a:cxnSpLocks noChangeShapeType="1"/>
            <a:stCxn id="60424" idx="0"/>
            <a:endCxn id="60423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27" name="AutoShape 11"/>
          <p:cNvCxnSpPr>
            <a:cxnSpLocks noChangeShapeType="1"/>
            <a:stCxn id="60425" idx="0"/>
            <a:endCxn id="60423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28" name="AutoShape 12"/>
          <p:cNvCxnSpPr>
            <a:cxnSpLocks noChangeShapeType="1"/>
            <a:stCxn id="60423" idx="0"/>
            <a:endCxn id="60422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AutoShape 13"/>
          <p:cNvCxnSpPr>
            <a:cxnSpLocks noChangeShapeType="1"/>
            <a:stCxn id="60421" idx="2"/>
            <a:endCxn id="60422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60432" name="AutoShape 16"/>
          <p:cNvCxnSpPr>
            <a:cxnSpLocks noChangeShapeType="1"/>
            <a:stCxn id="60430" idx="0"/>
            <a:endCxn id="60425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33" name="AutoShape 17"/>
          <p:cNvCxnSpPr>
            <a:cxnSpLocks noChangeShapeType="1"/>
            <a:stCxn id="60431" idx="0"/>
            <a:endCxn id="60425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4143375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172200" y="54705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5715000" y="5013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9A12-430F-AA41-8BE6-F87140EB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5618-66DE-A548-A32B-148CEA05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r>
              <a:rPr lang="en-US" dirty="0"/>
              <a:t>We will implement a static type checker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A372-9909-2040-8215-FD0B600B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19400"/>
            <a:ext cx="5245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85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EE5A-2474-8C43-944B-C81EEBEB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10A8-CA3B-9845-AA85-495E9377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frontend is the Cuppa3 frontend with explicit type information.</a:t>
            </a:r>
          </a:p>
          <a:p>
            <a:r>
              <a:rPr lang="en-US" dirty="0"/>
              <a:t>The changes necessary are simple extensions to the Cuppa3 frontend.</a:t>
            </a:r>
          </a:p>
        </p:txBody>
      </p:sp>
    </p:spTree>
    <p:extLst>
      <p:ext uri="{BB962C8B-B14F-4D97-AF65-F5344CB8AC3E}">
        <p14:creationId xmlns:p14="http://schemas.microsoft.com/office/powerpoint/2010/main" val="3302016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8851-E8A4-AE43-A91C-40B4F850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111B4-80F4-5141-A633-4BF7C576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3352800" cy="787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7CB41-245C-9A49-A618-332D3D98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325" y="152400"/>
            <a:ext cx="3116075" cy="655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59386410-D244-2E4B-9689-69B6835A5017}"/>
              </a:ext>
            </a:extLst>
          </p:cNvPr>
          <p:cNvSpPr/>
          <p:nvPr/>
        </p:nvSpPr>
        <p:spPr bwMode="auto">
          <a:xfrm>
            <a:off x="4961125" y="762000"/>
            <a:ext cx="296675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3A80A89-B4D2-E04F-B8B1-0D97B8A10134}"/>
              </a:ext>
            </a:extLst>
          </p:cNvPr>
          <p:cNvSpPr/>
          <p:nvPr/>
        </p:nvSpPr>
        <p:spPr bwMode="auto">
          <a:xfrm>
            <a:off x="5486400" y="2209800"/>
            <a:ext cx="296675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8E4C214-7787-A941-8659-8403E5DBC2D6}"/>
              </a:ext>
            </a:extLst>
          </p:cNvPr>
          <p:cNvSpPr/>
          <p:nvPr/>
        </p:nvSpPr>
        <p:spPr bwMode="auto">
          <a:xfrm>
            <a:off x="5029200" y="3935728"/>
            <a:ext cx="296675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C4B04F6-57AD-3E41-861C-944AF31FB178}"/>
              </a:ext>
            </a:extLst>
          </p:cNvPr>
          <p:cNvSpPr/>
          <p:nvPr/>
        </p:nvSpPr>
        <p:spPr bwMode="auto">
          <a:xfrm>
            <a:off x="5760336" y="4876800"/>
            <a:ext cx="296675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15DBF-6203-B048-A7A9-A81BC75CC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335332"/>
            <a:ext cx="2424672" cy="1540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397EE-80B9-E546-ADC4-5AB94C3E5C2C}"/>
              </a:ext>
            </a:extLst>
          </p:cNvPr>
          <p:cNvSpPr txBox="1"/>
          <p:nvPr/>
        </p:nvSpPr>
        <p:spPr>
          <a:xfrm>
            <a:off x="914400" y="3983277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float,float</a:t>
            </a:r>
            <a:r>
              <a:rPr lang="en-US" sz="1400" dirty="0"/>
              <a:t>) → float</a:t>
            </a:r>
          </a:p>
        </p:txBody>
      </p:sp>
    </p:spTree>
    <p:extLst>
      <p:ext uri="{BB962C8B-B14F-4D97-AF65-F5344CB8AC3E}">
        <p14:creationId xmlns:p14="http://schemas.microsoft.com/office/powerpoint/2010/main" val="393822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implementation: Syntax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778F0-5EF8-174F-8F95-6F978A77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40" y="0"/>
            <a:ext cx="618286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81FBDD-EDA6-3540-8FF1-EE2497B9B184}"/>
              </a:ext>
            </a:extLst>
          </p:cNvPr>
          <p:cNvSpPr txBox="1"/>
          <p:nvPr/>
        </p:nvSpPr>
        <p:spPr>
          <a:xfrm>
            <a:off x="450937" y="2981195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additions to the language</a:t>
            </a:r>
            <a:br>
              <a:rPr lang="en-US" sz="1400" dirty="0"/>
            </a:br>
            <a:r>
              <a:rPr lang="en-US" sz="1400" dirty="0"/>
              <a:t>are shown in bold face.</a:t>
            </a:r>
          </a:p>
        </p:txBody>
      </p:sp>
    </p:spTree>
    <p:extLst>
      <p:ext uri="{BB962C8B-B14F-4D97-AF65-F5344CB8AC3E}">
        <p14:creationId xmlns:p14="http://schemas.microsoft.com/office/powerpoint/2010/main" val="45624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EE8B34-B85F-3F49-96CC-530ED2597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9289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Almost identical symbol table!</a:t>
            </a:r>
          </a:p>
          <a:p>
            <a:r>
              <a:rPr lang="en-US" dirty="0"/>
              <a:t>We are using the same approach as we did in Cuppa3:</a:t>
            </a:r>
          </a:p>
          <a:p>
            <a:pPr lvl="1"/>
            <a:r>
              <a:rPr lang="en-US" dirty="0"/>
              <a:t>Use tags in the symbol table to figure out what kind of types we bound into the symbol table.</a:t>
            </a:r>
          </a:p>
          <a:p>
            <a:r>
              <a:rPr lang="en-US" dirty="0"/>
              <a:t>We have to keep track of the return types of functions…we do that at the block scope level.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9AE12-2E33-4645-9E5E-12D4F4BA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876800"/>
            <a:ext cx="5403850" cy="1781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8751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0E07-CB5E-ED4E-992C-93F1FD56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FF19-AFD2-DF43-9EB9-5EFF7A0F8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3099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 we saw, the type checker is a tree walker</a:t>
            </a:r>
          </a:p>
          <a:p>
            <a:r>
              <a:rPr lang="en-US" dirty="0"/>
              <a:t>Turns out that out that it looks very similar to an interpretation walker with one important difference:</a:t>
            </a:r>
            <a:br>
              <a:rPr lang="en-US" dirty="0"/>
            </a:br>
            <a:r>
              <a:rPr lang="en-US" dirty="0"/>
              <a:t>    ☞ It computes TYPES rather than values.</a:t>
            </a:r>
          </a:p>
          <a:p>
            <a:r>
              <a:rPr lang="en-US" dirty="0"/>
              <a:t>Types for us are tuples where the first component of the tuple tells us what kind of type we are looking at, e.g.</a:t>
            </a:r>
          </a:p>
          <a:p>
            <a:pPr lvl="1"/>
            <a:r>
              <a:rPr lang="en-US" dirty="0"/>
              <a:t>(‘INTEGER_TYPE’,)</a:t>
            </a:r>
          </a:p>
          <a:p>
            <a:pPr lvl="1"/>
            <a:r>
              <a:rPr lang="en-US" dirty="0"/>
              <a:t>(‘STRING_TYPE’,)</a:t>
            </a:r>
          </a:p>
          <a:p>
            <a:r>
              <a:rPr lang="en-US" dirty="0"/>
              <a:t>We are using tuples because complex types such as function types need to store additional information such return type and argument types, 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036BD-4881-754E-A1DA-A582DBA6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876800"/>
            <a:ext cx="2424672" cy="1540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7899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Checker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Central to our implementation is the </a:t>
            </a:r>
            <a:r>
              <a:rPr lang="en-US" u="sng" dirty="0"/>
              <a:t>type promotion table</a:t>
            </a:r>
            <a:r>
              <a:rPr lang="en-US" dirty="0"/>
              <a:t> that implements our type hierarchy.</a:t>
            </a:r>
          </a:p>
          <a:p>
            <a:r>
              <a:rPr lang="en-US" dirty="0"/>
              <a:t>We use the type promotion table to implement our type propagation and type checking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2EC4B-2A4D-B141-81F8-9A49EE0A14BE}"/>
              </a:ext>
            </a:extLst>
          </p:cNvPr>
          <p:cNvSpPr txBox="1"/>
          <p:nvPr/>
        </p:nvSpPr>
        <p:spPr>
          <a:xfrm>
            <a:off x="927100" y="6397823"/>
            <a:ext cx="4887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function types are not supported in our type hierarchy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32839-2213-8A41-B523-8B4B774A27B7}"/>
              </a:ext>
            </a:extLst>
          </p:cNvPr>
          <p:cNvSpPr txBox="1"/>
          <p:nvPr/>
        </p:nvSpPr>
        <p:spPr>
          <a:xfrm>
            <a:off x="6858000" y="3808512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cuppa4_types.py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6D4EB-0B99-F34A-AE5D-9C13605D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82788"/>
            <a:ext cx="4805516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Checker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ED4247-EABD-A945-B30C-2A970F0B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0777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type checker uses a number of tables to coerce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8EFD6-977B-A943-B79C-9414EE90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8472222" cy="3476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1B81F-5EF8-064A-A8FF-0C8D643E5825}"/>
              </a:ext>
            </a:extLst>
          </p:cNvPr>
          <p:cNvSpPr txBox="1"/>
          <p:nvPr/>
        </p:nvSpPr>
        <p:spPr>
          <a:xfrm>
            <a:off x="6096000" y="756841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cuppa4_types.py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1BA4F-15F2-F948-A1E7-76714B698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67151"/>
            <a:ext cx="4415047" cy="10686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136C31-5620-BF4B-9CB5-1DA5DBB38931}"/>
              </a:ext>
            </a:extLst>
          </p:cNvPr>
          <p:cNvSpPr txBox="1"/>
          <p:nvPr/>
        </p:nvSpPr>
        <p:spPr>
          <a:xfrm>
            <a:off x="5638800" y="5854700"/>
            <a:ext cx="331186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functions ‘str’ and ‘float’ are Python</a:t>
            </a:r>
          </a:p>
          <a:p>
            <a:r>
              <a:rPr lang="en-US" sz="1400" dirty="0"/>
              <a:t>built-ins.</a:t>
            </a:r>
          </a:p>
        </p:txBody>
      </p:sp>
    </p:spTree>
    <p:extLst>
      <p:ext uri="{BB962C8B-B14F-4D97-AF65-F5344CB8AC3E}">
        <p14:creationId xmlns:p14="http://schemas.microsoft.com/office/powerpoint/2010/main" val="992831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D718-7B3C-6341-96E9-9F51CF6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Checker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7981E-A6E9-4B41-9B9D-011ADD9F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/>
              <a:t>Interface functions to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126A4-7116-0D4F-959B-6F5066E54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32369"/>
            <a:ext cx="5181600" cy="33215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068684-388A-D445-8D31-BD57A65E8785}"/>
              </a:ext>
            </a:extLst>
          </p:cNvPr>
          <p:cNvSpPr txBox="1"/>
          <p:nvPr/>
        </p:nvSpPr>
        <p:spPr>
          <a:xfrm>
            <a:off x="7086600" y="3289300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cuppa4_types.py</a:t>
            </a:r>
          </a:p>
        </p:txBody>
      </p:sp>
    </p:spTree>
    <p:extLst>
      <p:ext uri="{BB962C8B-B14F-4D97-AF65-F5344CB8AC3E}">
        <p14:creationId xmlns:p14="http://schemas.microsoft.com/office/powerpoint/2010/main" val="4287855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FE17-6DEC-114D-BEF4-5CF1910A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Walker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1373-0C83-B048-A50B-8504805F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3200400" cy="129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Architecture wise looks like all our other tree walkers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D572E-CA20-3C48-B2AC-FAED3F45FA47}"/>
              </a:ext>
            </a:extLst>
          </p:cNvPr>
          <p:cNvSpPr txBox="1"/>
          <p:nvPr/>
        </p:nvSpPr>
        <p:spPr>
          <a:xfrm>
            <a:off x="1099445" y="4419600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cuppa4_typecheck.py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415A-C2DA-8C4B-857F-4F155D8E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743" y="457200"/>
            <a:ext cx="4611057" cy="617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7959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Walker - Statements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DF68A1-14A5-B24A-920C-FA795814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4253"/>
            <a:ext cx="5149850" cy="1979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0CECB32-6DE7-2044-803D-CE4143655375}"/>
              </a:ext>
            </a:extLst>
          </p:cNvPr>
          <p:cNvSpPr/>
          <p:nvPr/>
        </p:nvSpPr>
        <p:spPr bwMode="auto">
          <a:xfrm>
            <a:off x="228600" y="2590800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09CD6-2522-A64B-BB3E-DCA1F4A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648200"/>
            <a:ext cx="5835650" cy="1952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77591-30E0-8A41-88E0-D7CE64939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185209"/>
            <a:ext cx="5664200" cy="21785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C6469B-11EE-F046-B445-B5BFC164ECBF}"/>
              </a:ext>
            </a:extLst>
          </p:cNvPr>
          <p:cNvSpPr txBox="1"/>
          <p:nvPr/>
        </p:nvSpPr>
        <p:spPr>
          <a:xfrm>
            <a:off x="6273800" y="1981200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value computation, just</a:t>
            </a:r>
            <a:br>
              <a:rPr lang="en-US" sz="1400" dirty="0"/>
            </a:br>
            <a:r>
              <a:rPr lang="en-US" sz="1400" dirty="0"/>
              <a:t>type propagation!</a:t>
            </a:r>
          </a:p>
        </p:txBody>
      </p:sp>
    </p:spTree>
    <p:extLst>
      <p:ext uri="{BB962C8B-B14F-4D97-AF65-F5344CB8AC3E}">
        <p14:creationId xmlns:p14="http://schemas.microsoft.com/office/powerpoint/2010/main" val="605429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4951-77F6-2A4B-93C2-D3D2D6D7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Walker - Declarations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C082B-87A1-3345-9532-94D57FC3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93839"/>
            <a:ext cx="5715000" cy="2023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D9382A-64C6-474A-9D52-B23724A9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3810000"/>
            <a:ext cx="3510951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9AB8581-F50B-CB46-B6AD-BF75ED86599C}"/>
              </a:ext>
            </a:extLst>
          </p:cNvPr>
          <p:cNvSpPr/>
          <p:nvPr/>
        </p:nvSpPr>
        <p:spPr bwMode="auto">
          <a:xfrm>
            <a:off x="228600" y="5334000"/>
            <a:ext cx="3048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E9789-9DD6-834B-9BD8-60EF0F878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450" y="3200400"/>
            <a:ext cx="5086350" cy="22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CAB0F165-5C86-6245-83F9-59A3A31C973E}"/>
              </a:ext>
            </a:extLst>
          </p:cNvPr>
          <p:cNvSpPr/>
          <p:nvPr/>
        </p:nvSpPr>
        <p:spPr bwMode="auto">
          <a:xfrm flipH="1">
            <a:off x="2590800" y="3048000"/>
            <a:ext cx="3048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C87AC-0776-4549-A044-F96ADEE79798}"/>
              </a:ext>
            </a:extLst>
          </p:cNvPr>
          <p:cNvSpPr txBox="1"/>
          <p:nvPr/>
        </p:nvSpPr>
        <p:spPr>
          <a:xfrm>
            <a:off x="4468613" y="5986046"/>
            <a:ext cx="41120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Note</a:t>
            </a:r>
            <a:r>
              <a:rPr lang="en-US" sz="1600" dirty="0"/>
              <a:t>: we only store type info in the </a:t>
            </a:r>
            <a:r>
              <a:rPr lang="en-US" sz="1600" dirty="0" err="1"/>
              <a:t>symtab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4568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209C-A741-994F-A21D-24AE2029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Walker - Expressions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6E60B5-AD6A-C549-B4C2-2C19324C867D}"/>
              </a:ext>
            </a:extLst>
          </p:cNvPr>
          <p:cNvGrpSpPr/>
          <p:nvPr/>
        </p:nvGrpSpPr>
        <p:grpSpPr>
          <a:xfrm>
            <a:off x="527050" y="3289300"/>
            <a:ext cx="2667000" cy="1663700"/>
            <a:chOff x="457200" y="3943350"/>
            <a:chExt cx="2667000" cy="16637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95C26E-CAB5-4E45-BC20-05871B550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3943350"/>
              <a:ext cx="2501900" cy="1663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24B88FC3-6999-3F48-8ED3-3E10A7AC07DB}"/>
                </a:ext>
              </a:extLst>
            </p:cNvPr>
            <p:cNvSpPr/>
            <p:nvPr/>
          </p:nvSpPr>
          <p:spPr bwMode="auto">
            <a:xfrm>
              <a:off x="2743200" y="5378450"/>
              <a:ext cx="381000" cy="2286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9186C9-D266-9840-B502-ABC464727EDA}"/>
              </a:ext>
            </a:extLst>
          </p:cNvPr>
          <p:cNvGrpSpPr/>
          <p:nvPr/>
        </p:nvGrpSpPr>
        <p:grpSpPr>
          <a:xfrm>
            <a:off x="3587752" y="2800350"/>
            <a:ext cx="4724400" cy="2012950"/>
            <a:chOff x="3962400" y="4006850"/>
            <a:chExt cx="4724400" cy="20129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583186-5BC3-5240-9E0C-4A706F2B1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7915" y="4006850"/>
              <a:ext cx="4608885" cy="2012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3566132B-445A-4A4B-B4B2-147921CB08A1}"/>
                </a:ext>
              </a:extLst>
            </p:cNvPr>
            <p:cNvSpPr/>
            <p:nvPr/>
          </p:nvSpPr>
          <p:spPr bwMode="auto">
            <a:xfrm flipH="1">
              <a:off x="3962400" y="5073650"/>
              <a:ext cx="381000" cy="2286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0569FC6-70C0-B049-8A5E-407B4B961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71650"/>
            <a:ext cx="2806700" cy="1130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0AAC52-E2B2-4C4A-B3A6-08506649D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688" y="1397000"/>
            <a:ext cx="2714546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9E418-0244-2846-BB35-78D4B5E4B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706" y="4953000"/>
            <a:ext cx="2714546" cy="1596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35580D-F0E0-3F4C-9EEC-8AB70083F45A}"/>
              </a:ext>
            </a:extLst>
          </p:cNvPr>
          <p:cNvSpPr txBox="1"/>
          <p:nvPr/>
        </p:nvSpPr>
        <p:spPr>
          <a:xfrm>
            <a:off x="6248400" y="5660092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value computation, just</a:t>
            </a:r>
            <a:br>
              <a:rPr lang="en-US" sz="1400" dirty="0"/>
            </a:br>
            <a:r>
              <a:rPr lang="en-US" sz="1400" dirty="0"/>
              <a:t>type propagation!</a:t>
            </a:r>
          </a:p>
        </p:txBody>
      </p:sp>
    </p:spTree>
    <p:extLst>
      <p:ext uri="{BB962C8B-B14F-4D97-AF65-F5344CB8AC3E}">
        <p14:creationId xmlns:p14="http://schemas.microsoft.com/office/powerpoint/2010/main" val="3053416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E666-F81F-B14A-B8EB-D2AA0F2B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Walker - Calls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C6BC06-B818-354F-8513-DA26EFB70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3562350" cy="1394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89DDD6-343B-8C4F-AB06-C0053353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308170"/>
            <a:ext cx="3505200" cy="1372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E97B11-E3BF-9546-A1CD-B4BF64128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743200"/>
            <a:ext cx="5321300" cy="3909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9D278-99EE-1940-A90C-FA91BA0EDD42}"/>
              </a:ext>
            </a:extLst>
          </p:cNvPr>
          <p:cNvSpPr txBox="1"/>
          <p:nvPr/>
        </p:nvSpPr>
        <p:spPr>
          <a:xfrm>
            <a:off x="330200" y="4996190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value computation, just</a:t>
            </a:r>
            <a:br>
              <a:rPr lang="en-US" sz="1400" dirty="0"/>
            </a:br>
            <a:r>
              <a:rPr lang="en-US" sz="1400" dirty="0"/>
              <a:t>type propagation!</a:t>
            </a:r>
          </a:p>
        </p:txBody>
      </p:sp>
    </p:spTree>
    <p:extLst>
      <p:ext uri="{BB962C8B-B14F-4D97-AF65-F5344CB8AC3E}">
        <p14:creationId xmlns:p14="http://schemas.microsoft.com/office/powerpoint/2010/main" val="392563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semantic level we </a:t>
            </a:r>
            <a:r>
              <a:rPr lang="en-US" i="1" dirty="0"/>
              <a:t>annotate</a:t>
            </a:r>
            <a:r>
              <a:rPr lang="en-US" dirty="0"/>
              <a:t> all ASTs with type information</a:t>
            </a:r>
          </a:p>
          <a:p>
            <a:r>
              <a:rPr lang="en-US" dirty="0"/>
              <a:t>We use </a:t>
            </a:r>
            <a:r>
              <a:rPr lang="en-US" i="1" dirty="0"/>
              <a:t>type propagation</a:t>
            </a:r>
            <a:r>
              <a:rPr lang="en-US" dirty="0"/>
              <a:t> to check that expressions/statements are properly typed.</a:t>
            </a:r>
          </a:p>
          <a:p>
            <a:pPr lvl="1"/>
            <a:r>
              <a:rPr lang="en-US" dirty="0"/>
              <a:t>Type propagation is the systematic tagging of an AST from leafs up with type information.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FCEF-0615-C640-B07D-94A622B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 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7EE4-A240-0A43-94C7-725AFADD0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3005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interpreter tree walker walks the type checked AST and computes…wait for it…</a:t>
            </a:r>
            <a:br>
              <a:rPr lang="en-US" dirty="0"/>
            </a:br>
            <a:r>
              <a:rPr lang="en-US" dirty="0"/>
              <a:t>  ☞ Values! </a:t>
            </a:r>
            <a:br>
              <a:rPr lang="en-US" dirty="0"/>
            </a:br>
            <a:r>
              <a:rPr lang="en-US" dirty="0"/>
              <a:t>Well, actually we compute type-value tuples.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It uses the type coercion table.</a:t>
            </a:r>
          </a:p>
          <a:p>
            <a:pPr lvl="1"/>
            <a:r>
              <a:rPr lang="en-US" dirty="0"/>
              <a:t>Look up appropriate type conversion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B12A7-10E6-444D-A106-431B3754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81400"/>
            <a:ext cx="3784600" cy="927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770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30FA-F698-6745-A510-8368AD22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 Tree Walk --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CED1D-ACC1-EA4C-AA3D-220375FE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57600" cy="1771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249B6-E04C-D34E-9F32-6B4878AF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71844"/>
            <a:ext cx="3054350" cy="1957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9F16B4-29CA-BF49-BC8E-6E21FD784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3505200"/>
            <a:ext cx="4508500" cy="1160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8822A-693D-1641-9246-A454B2DC2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925" y="4799645"/>
            <a:ext cx="5270500" cy="1781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0EB44A-03C9-AC43-97DE-ADDFFE46E419}"/>
              </a:ext>
            </a:extLst>
          </p:cNvPr>
          <p:cNvSpPr txBox="1"/>
          <p:nvPr/>
        </p:nvSpPr>
        <p:spPr>
          <a:xfrm>
            <a:off x="355600" y="5156200"/>
            <a:ext cx="22349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Very little error checking!</a:t>
            </a:r>
            <a:br>
              <a:rPr lang="en-US" sz="1400" dirty="0"/>
            </a:br>
            <a:r>
              <a:rPr lang="en-US" sz="1400" dirty="0"/>
              <a:t>All that is done in the type</a:t>
            </a:r>
            <a:br>
              <a:rPr lang="en-US" sz="1400" dirty="0"/>
            </a:br>
            <a:r>
              <a:rPr lang="en-US" sz="1400" dirty="0"/>
              <a:t>checker!</a:t>
            </a:r>
          </a:p>
        </p:txBody>
      </p:sp>
    </p:spTree>
    <p:extLst>
      <p:ext uri="{BB962C8B-B14F-4D97-AF65-F5344CB8AC3E}">
        <p14:creationId xmlns:p14="http://schemas.microsoft.com/office/powerpoint/2010/main" val="2400729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425D-A5D6-F549-8907-66DC8D26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 Tree Walk -- 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AA735-B7D6-AD46-8FC0-3A5B9F4B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828801"/>
            <a:ext cx="4978400" cy="1623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1A3FC5-7D56-4C41-A586-CB8626C2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76400"/>
            <a:ext cx="3810000" cy="1011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A74182-47D9-D54A-94F9-0F152B079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733800"/>
            <a:ext cx="234607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19C48A-E9A1-1C4C-9737-08AE7608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3122517"/>
            <a:ext cx="3810000" cy="15563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F3C513-3054-6140-9BEF-DF43DE71D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1680" y="4960000"/>
            <a:ext cx="5463920" cy="15245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4276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AA20-6B73-6E48-8132-C93C2DA9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 Tree Walk – Handle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52413-D7F6-DE44-BD21-2AC3EA35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17638"/>
            <a:ext cx="6059736" cy="5059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41479127-4E2F-CE48-A13A-AFEE55AD7B51}"/>
              </a:ext>
            </a:extLst>
          </p:cNvPr>
          <p:cNvSpPr/>
          <p:nvPr/>
        </p:nvSpPr>
        <p:spPr bwMode="auto">
          <a:xfrm>
            <a:off x="3810000" y="3657600"/>
            <a:ext cx="3048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26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Interpreter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FB5B2-010D-594C-AB5F-1E7202B9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30338"/>
            <a:ext cx="3962400" cy="4056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9E4351-7390-A945-AD37-141B9432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721903"/>
            <a:ext cx="4997450" cy="1988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01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1281" name="AutoShape 17"/>
          <p:cNvCxnSpPr>
            <a:cxnSpLocks noChangeShapeType="1"/>
            <a:stCxn id="11274" idx="0"/>
            <a:endCxn id="11273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8"/>
          <p:cNvCxnSpPr>
            <a:cxnSpLocks noChangeShapeType="1"/>
            <a:stCxn id="11275" idx="0"/>
            <a:endCxn id="11273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1"/>
          <p:cNvCxnSpPr>
            <a:cxnSpLocks noChangeShapeType="1"/>
            <a:stCxn id="11271" idx="2"/>
            <a:endCxn id="11272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23"/>
          <p:cNvCxnSpPr>
            <a:cxnSpLocks noChangeShapeType="1"/>
            <a:stCxn id="11277" idx="0"/>
            <a:endCxn id="11276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4"/>
          <p:cNvCxnSpPr>
            <a:cxnSpLocks noChangeShapeType="1"/>
            <a:stCxn id="11278" idx="0"/>
            <a:endCxn id="11276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25"/>
          <p:cNvCxnSpPr>
            <a:cxnSpLocks noChangeShapeType="1"/>
            <a:stCxn id="11279" idx="0"/>
            <a:endCxn id="11278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26"/>
          <p:cNvCxnSpPr>
            <a:cxnSpLocks noChangeShapeType="1"/>
            <a:stCxn id="11278" idx="2"/>
            <a:endCxn id="11280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2304" name="AutoShape 16"/>
          <p:cNvCxnSpPr>
            <a:cxnSpLocks noChangeShapeType="1"/>
            <a:stCxn id="12297" idx="0"/>
            <a:endCxn id="1229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17"/>
          <p:cNvCxnSpPr>
            <a:cxnSpLocks noChangeShapeType="1"/>
            <a:stCxn id="12298" idx="0"/>
            <a:endCxn id="12296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18"/>
          <p:cNvCxnSpPr>
            <a:cxnSpLocks noChangeShapeType="1"/>
            <a:stCxn id="12296" idx="0"/>
            <a:endCxn id="1229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19"/>
          <p:cNvCxnSpPr>
            <a:cxnSpLocks noChangeShapeType="1"/>
            <a:stCxn id="12293" idx="2"/>
            <a:endCxn id="1229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20"/>
          <p:cNvCxnSpPr>
            <a:cxnSpLocks noChangeShapeType="1"/>
            <a:stCxn id="12294" idx="2"/>
            <a:endCxn id="1229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21"/>
          <p:cNvCxnSpPr>
            <a:cxnSpLocks noChangeShapeType="1"/>
            <a:stCxn id="12299" idx="0"/>
            <a:endCxn id="1229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2"/>
          <p:cNvCxnSpPr>
            <a:cxnSpLocks noChangeShapeType="1"/>
            <a:stCxn id="12300" idx="0"/>
            <a:endCxn id="1229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3"/>
          <p:cNvCxnSpPr>
            <a:cxnSpLocks noChangeShapeType="1"/>
            <a:stCxn id="12301" idx="0"/>
            <a:endCxn id="1229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4"/>
          <p:cNvCxnSpPr>
            <a:cxnSpLocks noChangeShapeType="1"/>
            <a:stCxn id="12302" idx="0"/>
            <a:endCxn id="1230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25"/>
          <p:cNvCxnSpPr>
            <a:cxnSpLocks noChangeShapeType="1"/>
            <a:stCxn id="12301" idx="2"/>
            <a:endCxn id="1230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3328" name="AutoShape 16"/>
          <p:cNvCxnSpPr>
            <a:cxnSpLocks noChangeShapeType="1"/>
            <a:stCxn id="13321" idx="0"/>
            <a:endCxn id="1332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7"/>
          <p:cNvCxnSpPr>
            <a:cxnSpLocks noChangeShapeType="1"/>
            <a:stCxn id="13322" idx="0"/>
            <a:endCxn id="13320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18"/>
          <p:cNvCxnSpPr>
            <a:cxnSpLocks noChangeShapeType="1"/>
            <a:stCxn id="13320" idx="0"/>
            <a:endCxn id="1331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19"/>
          <p:cNvCxnSpPr>
            <a:cxnSpLocks noChangeShapeType="1"/>
            <a:stCxn id="13317" idx="2"/>
            <a:endCxn id="1331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20"/>
          <p:cNvCxnSpPr>
            <a:cxnSpLocks noChangeShapeType="1"/>
            <a:stCxn id="13318" idx="2"/>
            <a:endCxn id="1331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1"/>
          <p:cNvCxnSpPr>
            <a:cxnSpLocks noChangeShapeType="1"/>
            <a:stCxn id="13323" idx="0"/>
            <a:endCxn id="1331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2"/>
          <p:cNvCxnSpPr>
            <a:cxnSpLocks noChangeShapeType="1"/>
            <a:stCxn id="13324" idx="0"/>
            <a:endCxn id="1332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3"/>
          <p:cNvCxnSpPr>
            <a:cxnSpLocks noChangeShapeType="1"/>
            <a:stCxn id="13325" idx="0"/>
            <a:endCxn id="1332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4"/>
          <p:cNvCxnSpPr>
            <a:cxnSpLocks noChangeShapeType="1"/>
            <a:stCxn id="13326" idx="0"/>
            <a:endCxn id="1332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25"/>
          <p:cNvCxnSpPr>
            <a:cxnSpLocks noChangeShapeType="1"/>
            <a:stCxn id="13325" idx="2"/>
            <a:endCxn id="1332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4352" name="AutoShape 16"/>
          <p:cNvCxnSpPr>
            <a:cxnSpLocks noChangeShapeType="1"/>
            <a:stCxn id="14345" idx="0"/>
            <a:endCxn id="14344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6" idx="0"/>
            <a:endCxn id="14344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  <a:stCxn id="14344" idx="0"/>
            <a:endCxn id="14342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19"/>
          <p:cNvCxnSpPr>
            <a:cxnSpLocks noChangeShapeType="1"/>
            <a:stCxn id="14341" idx="2"/>
            <a:endCxn id="14342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2" idx="2"/>
            <a:endCxn id="14343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47" idx="0"/>
            <a:endCxn id="14343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2"/>
          <p:cNvCxnSpPr>
            <a:cxnSpLocks noChangeShapeType="1"/>
            <a:stCxn id="14348" idx="0"/>
            <a:endCxn id="14347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3"/>
          <p:cNvCxnSpPr>
            <a:cxnSpLocks noChangeShapeType="1"/>
            <a:stCxn id="14349" idx="0"/>
            <a:endCxn id="14347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4"/>
          <p:cNvCxnSpPr>
            <a:cxnSpLocks noChangeShapeType="1"/>
            <a:stCxn id="14350" idx="0"/>
            <a:endCxn id="14349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5"/>
          <p:cNvCxnSpPr>
            <a:cxnSpLocks noChangeShapeType="1"/>
            <a:stCxn id="14349" idx="2"/>
            <a:endCxn id="14351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5376" name="AutoShape 16"/>
          <p:cNvCxnSpPr>
            <a:cxnSpLocks noChangeShapeType="1"/>
            <a:stCxn id="15369" idx="0"/>
            <a:endCxn id="15368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AutoShape 17"/>
          <p:cNvCxnSpPr>
            <a:cxnSpLocks noChangeShapeType="1"/>
            <a:stCxn id="15370" idx="0"/>
            <a:endCxn id="15368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18"/>
          <p:cNvCxnSpPr>
            <a:cxnSpLocks noChangeShapeType="1"/>
            <a:stCxn id="15368" idx="0"/>
            <a:endCxn id="15366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9"/>
          <p:cNvCxnSpPr>
            <a:cxnSpLocks noChangeShapeType="1"/>
            <a:stCxn id="15365" idx="2"/>
            <a:endCxn id="15366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0"/>
          <p:cNvCxnSpPr>
            <a:cxnSpLocks noChangeShapeType="1"/>
            <a:stCxn id="15366" idx="2"/>
            <a:endCxn id="15367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1"/>
          <p:cNvCxnSpPr>
            <a:cxnSpLocks noChangeShapeType="1"/>
            <a:stCxn id="15371" idx="0"/>
            <a:endCxn id="15367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2"/>
          <p:cNvCxnSpPr>
            <a:cxnSpLocks noChangeShapeType="1"/>
            <a:stCxn id="15372" idx="0"/>
            <a:endCxn id="15371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3"/>
          <p:cNvCxnSpPr>
            <a:cxnSpLocks noChangeShapeType="1"/>
            <a:stCxn id="15373" idx="0"/>
            <a:endCxn id="15371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4"/>
          <p:cNvCxnSpPr>
            <a:cxnSpLocks noChangeShapeType="1"/>
            <a:stCxn id="15374" idx="0"/>
            <a:endCxn id="15373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5"/>
          <p:cNvCxnSpPr>
            <a:cxnSpLocks noChangeShapeType="1"/>
            <a:stCxn id="15373" idx="2"/>
            <a:endCxn id="15375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402-ln004">
  <a:themeElements>
    <a:clrScheme name="csc402-ln004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402:csc402-ln004.ppt</Template>
  <TotalTime>75913</TotalTime>
  <Words>1852</Words>
  <Application>Microsoft Macintosh PowerPoint</Application>
  <PresentationFormat>On-screen Show (4:3)</PresentationFormat>
  <Paragraphs>510</Paragraphs>
  <Slides>44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Wingdings</vt:lpstr>
      <vt:lpstr>csc402-ln004</vt:lpstr>
      <vt:lpstr>Type system implementation</vt:lpstr>
      <vt:lpstr>Type system implementation</vt:lpstr>
      <vt:lpstr>Type system implementation: Syntax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</vt:lpstr>
      <vt:lpstr>Frontend</vt:lpstr>
      <vt:lpstr>Frontend</vt:lpstr>
      <vt:lpstr>Symbol Table</vt:lpstr>
      <vt:lpstr>The Type Checker</vt:lpstr>
      <vt:lpstr>The Type Checker</vt:lpstr>
      <vt:lpstr>The Type Checker</vt:lpstr>
      <vt:lpstr>The Type Checker</vt:lpstr>
      <vt:lpstr>The Tree Walker</vt:lpstr>
      <vt:lpstr>The Tree Walker - Statements</vt:lpstr>
      <vt:lpstr>The Tree Walker - Declarations</vt:lpstr>
      <vt:lpstr>The Tree Walker - Expressions</vt:lpstr>
      <vt:lpstr>The Tree Walker - Calls</vt:lpstr>
      <vt:lpstr>The Interpreter Tree Walk</vt:lpstr>
      <vt:lpstr>The Interpreter Tree Walk -- Expressions</vt:lpstr>
      <vt:lpstr>The Interpreter Tree Walk -- Statements</vt:lpstr>
      <vt:lpstr>The Interpreter Tree Walk – Handle Call</vt:lpstr>
      <vt:lpstr>Running the Interpreter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system implementation</dc:title>
  <dc:creator>Lutz</dc:creator>
  <cp:lastModifiedBy>Lutz Hamel</cp:lastModifiedBy>
  <cp:revision>59</cp:revision>
  <cp:lastPrinted>2017-12-05T23:12:40Z</cp:lastPrinted>
  <dcterms:created xsi:type="dcterms:W3CDTF">2011-11-16T17:18:09Z</dcterms:created>
  <dcterms:modified xsi:type="dcterms:W3CDTF">2022-12-02T13:42:16Z</dcterms:modified>
</cp:coreProperties>
</file>