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256" r:id="rId2"/>
    <p:sldId id="257" r:id="rId3"/>
    <p:sldId id="30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311" r:id="rId29"/>
    <p:sldId id="312" r:id="rId30"/>
    <p:sldId id="308" r:id="rId31"/>
    <p:sldId id="314" r:id="rId32"/>
    <p:sldId id="287" r:id="rId33"/>
    <p:sldId id="306" r:id="rId34"/>
    <p:sldId id="313" r:id="rId35"/>
    <p:sldId id="315" r:id="rId36"/>
    <p:sldId id="307" r:id="rId37"/>
    <p:sldId id="317" r:id="rId38"/>
    <p:sldId id="316" r:id="rId39"/>
    <p:sldId id="318" r:id="rId40"/>
    <p:sldId id="319" r:id="rId41"/>
    <p:sldId id="320" r:id="rId42"/>
    <p:sldId id="321" r:id="rId43"/>
    <p:sldId id="322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9" autoAdjust="0"/>
    <p:restoredTop sz="91135"/>
  </p:normalViewPr>
  <p:slideViewPr>
    <p:cSldViewPr>
      <p:cViewPr varScale="1">
        <p:scale>
          <a:sx n="101" d="100"/>
          <a:sy n="101" d="100"/>
        </p:scale>
        <p:origin x="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Cuppa3 language to Cuppa4 with the addition of a type system with four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void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int is a subtype of float and float is a subtype of string, that is, a compiler/interpreter is allowed to insert widening conversions and should flag errors for narrowing conversions,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int &lt; float &lt; string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is” +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b, int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v + </a:t>
            </a:r>
            <a:r>
              <a:rPr lang="ja-JP" altLang="en-US" sz="1600" dirty="0"/>
              <a:t>”</a:t>
            </a:r>
            <a:r>
              <a:rPr lang="en-US" sz="1600" dirty="0"/>
              <a:t> to the power of </a:t>
            </a:r>
            <a:r>
              <a:rPr lang="ja-JP" altLang="en-US" sz="1600" dirty="0"/>
              <a:t>“</a:t>
            </a:r>
            <a:r>
              <a:rPr lang="en-US" altLang="ja-JP" sz="1600" dirty="0"/>
              <a:t> + </a:t>
            </a:r>
            <a:r>
              <a:rPr lang="en-US" sz="1600" dirty="0"/>
              <a:t>p +</a:t>
            </a:r>
            <a:r>
              <a:rPr lang="ja-JP" altLang="en-US" sz="1600" dirty="0"/>
              <a:t>”</a:t>
            </a:r>
            <a:r>
              <a:rPr lang="en-US" sz="1600" dirty="0"/>
              <a:t> is </a:t>
            </a:r>
            <a:r>
              <a:rPr lang="ja-JP" altLang="en-US" sz="1600" dirty="0"/>
              <a:t>“</a:t>
            </a:r>
            <a:r>
              <a:rPr lang="en-US" altLang="ja-JP" sz="1600" dirty="0"/>
              <a:t>+</a:t>
            </a:r>
            <a:r>
              <a:rPr lang="en-US" sz="1600" dirty="0"/>
              <a:t>result;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A12-430F-AA41-8BE6-F87140E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5618-66DE-A548-A32B-148CEA05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/>
              <a:t>We will implement a static type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A372-9909-2040-8215-FD0B600B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524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EE5A-2474-8C43-944B-C81EEBE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0A8-CA3B-9845-AA85-495E9377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the Cuppa3 frontend with explicit type information.</a:t>
            </a:r>
          </a:p>
          <a:p>
            <a:r>
              <a:rPr lang="en-US" dirty="0"/>
              <a:t>The changes necessary are simple extensions to the Cuppa3 frontend.</a:t>
            </a:r>
          </a:p>
        </p:txBody>
      </p:sp>
    </p:spTree>
    <p:extLst>
      <p:ext uri="{BB962C8B-B14F-4D97-AF65-F5344CB8AC3E}">
        <p14:creationId xmlns:p14="http://schemas.microsoft.com/office/powerpoint/2010/main" val="330201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851-E8A4-AE43-A91C-40B4F85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111B4-80F4-5141-A633-4BF7C576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3352800" cy="78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7CB41-245C-9A49-A618-332D3D98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25" y="152400"/>
            <a:ext cx="3116075" cy="655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9386410-D244-2E4B-9689-69B6835A5017}"/>
              </a:ext>
            </a:extLst>
          </p:cNvPr>
          <p:cNvSpPr/>
          <p:nvPr/>
        </p:nvSpPr>
        <p:spPr bwMode="auto">
          <a:xfrm>
            <a:off x="4961125" y="7620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3A80A89-B4D2-E04F-B8B1-0D97B8A10134}"/>
              </a:ext>
            </a:extLst>
          </p:cNvPr>
          <p:cNvSpPr/>
          <p:nvPr/>
        </p:nvSpPr>
        <p:spPr bwMode="auto">
          <a:xfrm>
            <a:off x="5486400" y="2209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8E4C214-7787-A941-8659-8403E5DBC2D6}"/>
              </a:ext>
            </a:extLst>
          </p:cNvPr>
          <p:cNvSpPr/>
          <p:nvPr/>
        </p:nvSpPr>
        <p:spPr bwMode="auto">
          <a:xfrm>
            <a:off x="5029200" y="3935728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4B04F6-57AD-3E41-861C-944AF31FB178}"/>
              </a:ext>
            </a:extLst>
          </p:cNvPr>
          <p:cNvSpPr/>
          <p:nvPr/>
        </p:nvSpPr>
        <p:spPr bwMode="auto">
          <a:xfrm>
            <a:off x="5760336" y="4876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5DBF-6203-B048-A7A9-A81BC75C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35332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397EE-80B9-E546-ADC4-5AB94C3E5C2C}"/>
              </a:ext>
            </a:extLst>
          </p:cNvPr>
          <p:cNvSpPr txBox="1"/>
          <p:nvPr/>
        </p:nvSpPr>
        <p:spPr>
          <a:xfrm>
            <a:off x="914400" y="3983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float,float</a:t>
            </a:r>
            <a:r>
              <a:rPr lang="en-US" sz="1400" dirty="0"/>
              <a:t>) → float</a:t>
            </a:r>
          </a:p>
        </p:txBody>
      </p:sp>
    </p:spTree>
    <p:extLst>
      <p:ext uri="{BB962C8B-B14F-4D97-AF65-F5344CB8AC3E}">
        <p14:creationId xmlns:p14="http://schemas.microsoft.com/office/powerpoint/2010/main" val="39382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778F0-5EF8-174F-8F95-6F978A77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40" y="0"/>
            <a:ext cx="61828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1FBDD-EDA6-3540-8FF1-EE2497B9B184}"/>
              </a:ext>
            </a:extLst>
          </p:cNvPr>
          <p:cNvSpPr txBox="1"/>
          <p:nvPr/>
        </p:nvSpPr>
        <p:spPr>
          <a:xfrm>
            <a:off x="450937" y="298119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additions to the language</a:t>
            </a:r>
            <a:br>
              <a:rPr lang="en-US" sz="1400" dirty="0"/>
            </a:br>
            <a:r>
              <a:rPr lang="en-US" sz="1400" dirty="0"/>
              <a:t>are shown in bold face.</a:t>
            </a:r>
          </a:p>
        </p:txBody>
      </p:sp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8B34-B85F-3F49-96CC-530ED259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928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Almost identical symbol table!</a:t>
            </a:r>
          </a:p>
          <a:p>
            <a:r>
              <a:rPr lang="en-US" dirty="0"/>
              <a:t>We are using the same approach as we did in Cuppa3:</a:t>
            </a:r>
          </a:p>
          <a:p>
            <a:pPr lvl="1"/>
            <a:r>
              <a:rPr lang="en-US" dirty="0"/>
              <a:t>Use tags in the symbol table to figure out what kind of types we bound into the symbol table.</a:t>
            </a:r>
          </a:p>
          <a:p>
            <a:r>
              <a:rPr lang="en-US" dirty="0"/>
              <a:t>We have to keep track of the return types of functions…we do that at the block scope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AE12-2E33-4645-9E5E-12D4F4B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5403850" cy="1781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07-CB5E-ED4E-992C-93F1FD56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FF19-AFD2-DF43-9EB9-5EFF7A0F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81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we saw, the type checker is a tree walker</a:t>
            </a:r>
          </a:p>
          <a:p>
            <a:r>
              <a:rPr lang="en-US" dirty="0"/>
              <a:t>Turns out that out that it looks very similar to an interpretation walker with one important difference:</a:t>
            </a:r>
            <a:br>
              <a:rPr lang="en-US" dirty="0"/>
            </a:br>
            <a:r>
              <a:rPr lang="en-US" dirty="0"/>
              <a:t>    ☞ It computes TYPES rather than values.</a:t>
            </a:r>
          </a:p>
          <a:p>
            <a:r>
              <a:rPr lang="en-US" dirty="0"/>
              <a:t>Types for us are tuples where the first component of the tuple tells us what kind of type we are looking</a:t>
            </a:r>
          </a:p>
          <a:p>
            <a:r>
              <a:rPr lang="en-US" dirty="0"/>
              <a:t>We are using tuples because complex types such as function types need to store additional information such return type and argument types, 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036BD-4881-754E-A1DA-A582DBA6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89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Central to our implementation is the </a:t>
            </a:r>
            <a:r>
              <a:rPr lang="en-US" u="sng" dirty="0"/>
              <a:t>type promotion table</a:t>
            </a:r>
            <a:r>
              <a:rPr lang="en-US" dirty="0"/>
              <a:t> that implements our type hierarchy.</a:t>
            </a:r>
          </a:p>
          <a:p>
            <a:r>
              <a:rPr lang="en-US" dirty="0"/>
              <a:t>We use the type promotion table to implement our type propagation and type checking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C775A1-6514-BB4B-88BB-7F40F09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048000"/>
            <a:ext cx="5486400" cy="2502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F2EC4B-2A4D-B141-81F8-9A49EE0A14BE}"/>
              </a:ext>
            </a:extLst>
          </p:cNvPr>
          <p:cNvSpPr txBox="1"/>
          <p:nvPr/>
        </p:nvSpPr>
        <p:spPr>
          <a:xfrm>
            <a:off x="927100" y="6146800"/>
            <a:ext cx="488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function types are not supported in our type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2839-2213-8A41-B523-8B4B774A27B7}"/>
              </a:ext>
            </a:extLst>
          </p:cNvPr>
          <p:cNvSpPr txBox="1"/>
          <p:nvPr/>
        </p:nvSpPr>
        <p:spPr>
          <a:xfrm>
            <a:off x="6858000" y="380851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D4247-EABD-A945-B30C-2A970F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dirty="0"/>
              <a:t>The type checker uses a number of tables to coerce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8EFD6-977B-A943-B79C-9414EE90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72222" cy="3476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1B81F-5EF8-064A-A8FF-0C8D643E5825}"/>
              </a:ext>
            </a:extLst>
          </p:cNvPr>
          <p:cNvSpPr txBox="1"/>
          <p:nvPr/>
        </p:nvSpPr>
        <p:spPr>
          <a:xfrm>
            <a:off x="6324600" y="25878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718-7B3C-6341-96E9-9F51CF6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7981E-A6E9-4B41-9B9D-011ADD9F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Interface functions to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26A4-7116-0D4F-959B-6F5066E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32369"/>
            <a:ext cx="5181600" cy="3321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8684-388A-D445-8D31-BD57A65E8785}"/>
              </a:ext>
            </a:extLst>
          </p:cNvPr>
          <p:cNvSpPr txBox="1"/>
          <p:nvPr/>
        </p:nvSpPr>
        <p:spPr>
          <a:xfrm>
            <a:off x="7086600" y="32893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  <p:extLst>
      <p:ext uri="{BB962C8B-B14F-4D97-AF65-F5344CB8AC3E}">
        <p14:creationId xmlns:p14="http://schemas.microsoft.com/office/powerpoint/2010/main" val="428785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FE17-6DEC-114D-BEF4-5CF1910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1373-0C83-B048-A50B-8504805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3200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Architecture wise looks like all our other tree walkers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572E-CA20-3C48-B2AC-FAED3F45FA47}"/>
              </a:ext>
            </a:extLst>
          </p:cNvPr>
          <p:cNvSpPr txBox="1"/>
          <p:nvPr/>
        </p:nvSpPr>
        <p:spPr>
          <a:xfrm>
            <a:off x="1099445" y="44196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cuppa4_typecheck.py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415A-C2DA-8C4B-857F-4F155D8E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43" y="457200"/>
            <a:ext cx="4611057" cy="617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95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Statements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F68A1-14A5-B24A-920C-FA795814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253"/>
            <a:ext cx="5149850" cy="1979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0CECB32-6DE7-2044-803D-CE4143655375}"/>
              </a:ext>
            </a:extLst>
          </p:cNvPr>
          <p:cNvSpPr/>
          <p:nvPr/>
        </p:nvSpPr>
        <p:spPr bwMode="auto">
          <a:xfrm>
            <a:off x="228600" y="2590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09CD6-2522-A64B-BB3E-DCA1F4A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648200"/>
            <a:ext cx="5835650" cy="1952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77591-30E0-8A41-88E0-D7CE6493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85209"/>
            <a:ext cx="5664200" cy="2178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6469B-11EE-F046-B445-B5BFC164ECBF}"/>
              </a:ext>
            </a:extLst>
          </p:cNvPr>
          <p:cNvSpPr txBox="1"/>
          <p:nvPr/>
        </p:nvSpPr>
        <p:spPr>
          <a:xfrm>
            <a:off x="6273800" y="198120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951-77F6-2A4B-93C2-D3D2D6D7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C082B-87A1-3345-9532-94D57FC3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3839"/>
            <a:ext cx="5715000" cy="2023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9382A-64C6-474A-9D52-B23724A9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810000"/>
            <a:ext cx="351095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9AB8581-F50B-CB46-B6AD-BF75ED86599C}"/>
              </a:ext>
            </a:extLst>
          </p:cNvPr>
          <p:cNvSpPr/>
          <p:nvPr/>
        </p:nvSpPr>
        <p:spPr bwMode="auto">
          <a:xfrm>
            <a:off x="228600" y="5334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E9789-9DD6-834B-9BD8-60EF0F87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3200400"/>
            <a:ext cx="5086350" cy="22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AB0F165-5C86-6245-83F9-59A3A31C973E}"/>
              </a:ext>
            </a:extLst>
          </p:cNvPr>
          <p:cNvSpPr/>
          <p:nvPr/>
        </p:nvSpPr>
        <p:spPr bwMode="auto">
          <a:xfrm flipH="1">
            <a:off x="2590800" y="3048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6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209C-A741-994F-A21D-24AE202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Expressions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6E60B5-AD6A-C549-B4C2-2C19324C867D}"/>
              </a:ext>
            </a:extLst>
          </p:cNvPr>
          <p:cNvGrpSpPr/>
          <p:nvPr/>
        </p:nvGrpSpPr>
        <p:grpSpPr>
          <a:xfrm>
            <a:off x="527050" y="3289300"/>
            <a:ext cx="2667000" cy="1663700"/>
            <a:chOff x="457200" y="3943350"/>
            <a:chExt cx="2667000" cy="1663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95C26E-CAB5-4E45-BC20-05871B55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43350"/>
              <a:ext cx="2501900" cy="1663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24B88FC3-6999-3F48-8ED3-3E10A7AC07DB}"/>
                </a:ext>
              </a:extLst>
            </p:cNvPr>
            <p:cNvSpPr/>
            <p:nvPr/>
          </p:nvSpPr>
          <p:spPr bwMode="auto">
            <a:xfrm>
              <a:off x="2743200" y="53784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9186C9-D266-9840-B502-ABC464727EDA}"/>
              </a:ext>
            </a:extLst>
          </p:cNvPr>
          <p:cNvGrpSpPr/>
          <p:nvPr/>
        </p:nvGrpSpPr>
        <p:grpSpPr>
          <a:xfrm>
            <a:off x="3587752" y="2800350"/>
            <a:ext cx="4724400" cy="2012950"/>
            <a:chOff x="3962400" y="4006850"/>
            <a:chExt cx="4724400" cy="2012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83186-5BC3-5240-9E0C-4A706F2B1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7915" y="4006850"/>
              <a:ext cx="4608885" cy="201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3566132B-445A-4A4B-B4B2-147921CB08A1}"/>
                </a:ext>
              </a:extLst>
            </p:cNvPr>
            <p:cNvSpPr/>
            <p:nvPr/>
          </p:nvSpPr>
          <p:spPr bwMode="auto">
            <a:xfrm flipH="1">
              <a:off x="3962400" y="50736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569FC6-70C0-B049-8A5E-407B4B96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71650"/>
            <a:ext cx="28067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AAC52-E2B2-4C4A-B3A6-08506649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688" y="1397000"/>
            <a:ext cx="2714546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9E418-0244-2846-BB35-78D4B5E4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706" y="4953000"/>
            <a:ext cx="2714546" cy="15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5580D-F0E0-3F4C-9EEC-8AB70083F45A}"/>
              </a:ext>
            </a:extLst>
          </p:cNvPr>
          <p:cNvSpPr txBox="1"/>
          <p:nvPr/>
        </p:nvSpPr>
        <p:spPr>
          <a:xfrm>
            <a:off x="6248400" y="5660092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05341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E666-F81F-B14A-B8EB-D2AA0F2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6BC06-B818-354F-8513-DA26EFB7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562350" cy="1394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9DDD6-343B-8C4F-AB06-C0053353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08170"/>
            <a:ext cx="3505200" cy="137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97B11-E3BF-9546-A1CD-B4BF6412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743200"/>
            <a:ext cx="5321300" cy="3909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D278-99EE-1940-A90C-FA91BA0EDD42}"/>
              </a:ext>
            </a:extLst>
          </p:cNvPr>
          <p:cNvSpPr txBox="1"/>
          <p:nvPr/>
        </p:nvSpPr>
        <p:spPr>
          <a:xfrm>
            <a:off x="330200" y="499619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9256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of an AST from leafs up with type information.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CEF-0615-C640-B07D-94A622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EE4-A240-0A43-94C7-725AFADD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547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interpreter tree walker walks the type checked AST and computes…wait for it…</a:t>
            </a:r>
            <a:br>
              <a:rPr lang="en-US" dirty="0"/>
            </a:br>
            <a:r>
              <a:rPr lang="en-US" dirty="0"/>
              <a:t>  ☞ Values! </a:t>
            </a:r>
            <a:br>
              <a:rPr lang="en-US" dirty="0"/>
            </a:br>
            <a:r>
              <a:rPr lang="en-US" dirty="0"/>
              <a:t>Well, actually we compute type-value tuples.</a:t>
            </a:r>
          </a:p>
          <a:p>
            <a:r>
              <a:rPr lang="en-US" dirty="0"/>
              <a:t>It uses the type coercion table.</a:t>
            </a:r>
          </a:p>
          <a:p>
            <a:pPr lvl="1"/>
            <a:r>
              <a:rPr lang="en-US" dirty="0"/>
              <a:t>Look up appropriate type conversion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12A7-10E6-444D-A106-431B3754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724400"/>
            <a:ext cx="37846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77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30FA-F698-6745-A510-8368AD2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CED1D-ACC1-EA4C-AA3D-220375FE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177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249B6-E04C-D34E-9F32-6B4878AF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1844"/>
            <a:ext cx="3054350" cy="195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F16B4-29CA-BF49-BC8E-6E21FD78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505200"/>
            <a:ext cx="4508500" cy="116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8822A-693D-1641-9246-A454B2DC2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925" y="4799645"/>
            <a:ext cx="5270500" cy="178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EB44A-03C9-AC43-97DE-ADDFFE46E419}"/>
              </a:ext>
            </a:extLst>
          </p:cNvPr>
          <p:cNvSpPr txBox="1"/>
          <p:nvPr/>
        </p:nvSpPr>
        <p:spPr>
          <a:xfrm>
            <a:off x="355600" y="5156200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Very little error checking!</a:t>
            </a:r>
            <a:br>
              <a:rPr lang="en-US" sz="1400" dirty="0"/>
            </a:br>
            <a:r>
              <a:rPr lang="en-US" sz="1400" dirty="0"/>
              <a:t>All that is done in the type</a:t>
            </a:r>
            <a:br>
              <a:rPr lang="en-US" sz="1400" dirty="0"/>
            </a:br>
            <a:r>
              <a:rPr lang="en-US" sz="1400" dirty="0"/>
              <a:t>checker!</a:t>
            </a:r>
          </a:p>
        </p:txBody>
      </p:sp>
    </p:spTree>
    <p:extLst>
      <p:ext uri="{BB962C8B-B14F-4D97-AF65-F5344CB8AC3E}">
        <p14:creationId xmlns:p14="http://schemas.microsoft.com/office/powerpoint/2010/main" val="2400729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425D-A5D6-F549-8907-66DC8D2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AA735-B7D6-AD46-8FC0-3A5B9F4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28801"/>
            <a:ext cx="4978400" cy="162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A3FC5-7D56-4C41-A586-CB8626C2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3810000" cy="1011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74182-47D9-D54A-94F9-0F152B07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733800"/>
            <a:ext cx="234607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9C48A-E9A1-1C4C-9737-08AE7608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122517"/>
            <a:ext cx="3810000" cy="1556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3C513-3054-6140-9BEF-DF43DE71D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680" y="4960000"/>
            <a:ext cx="5463920" cy="1524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276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A20-6B73-6E48-8132-C93C2DA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– Handle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2413-D7F6-DE44-BD21-2AC3EA35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059736" cy="5059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1479127-4E2F-CE48-A13A-AFEE55AD7B51}"/>
              </a:ext>
            </a:extLst>
          </p:cNvPr>
          <p:cNvSpPr/>
          <p:nvPr/>
        </p:nvSpPr>
        <p:spPr bwMode="auto">
          <a:xfrm>
            <a:off x="3810000" y="3657600"/>
            <a:ext cx="3048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2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FB5B2-010D-594C-AB5F-1E7202B9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0338"/>
            <a:ext cx="3962400" cy="4056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E4351-7390-A945-AD37-141B9432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721903"/>
            <a:ext cx="4997450" cy="198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75887</TotalTime>
  <Words>1808</Words>
  <Application>Microsoft Macintosh PowerPoint</Application>
  <PresentationFormat>On-screen Show (4:3)</PresentationFormat>
  <Paragraphs>505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Frontend</vt:lpstr>
      <vt:lpstr>Frontend</vt:lpstr>
      <vt:lpstr>Symbol Table</vt:lpstr>
      <vt:lpstr>The Type Checker</vt:lpstr>
      <vt:lpstr>The Type Checker</vt:lpstr>
      <vt:lpstr>The Type Checker</vt:lpstr>
      <vt:lpstr>The Type Checker</vt:lpstr>
      <vt:lpstr>The Tree Walker</vt:lpstr>
      <vt:lpstr>The Tree Walker - Statements</vt:lpstr>
      <vt:lpstr>The Tree Walker - Declarations</vt:lpstr>
      <vt:lpstr>The Tree Walker - Expressions</vt:lpstr>
      <vt:lpstr>The Tree Walker - Calls</vt:lpstr>
      <vt:lpstr>The Interpreter Tree Walk</vt:lpstr>
      <vt:lpstr>The Interpreter Tree Walk -- Expressions</vt:lpstr>
      <vt:lpstr>The Interpreter Tree Walk -- Statements</vt:lpstr>
      <vt:lpstr>The Interpreter Tree Walk – Handle Call</vt:lpstr>
      <vt:lpstr>Running the Interpreter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54</cp:revision>
  <cp:lastPrinted>2017-12-05T23:12:40Z</cp:lastPrinted>
  <dcterms:created xsi:type="dcterms:W3CDTF">2011-11-16T17:18:09Z</dcterms:created>
  <dcterms:modified xsi:type="dcterms:W3CDTF">2021-11-15T00:58:14Z</dcterms:modified>
</cp:coreProperties>
</file>