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Helvetica Neue" panose="02000503000000020004" pitchFamily="2" charset="0"/>
      <p:regular r:id="rId29"/>
      <p:bold r:id="rId30"/>
      <p:italic r:id="rId31"/>
      <p:boldItalic r:id="rId32"/>
    </p:embeddedFont>
    <p:embeddedFont>
      <p:font typeface="Noto Sans Symbols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/XHhRA0n1D1MmbAZ8Nr6kzoK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8"/>
          <p:cNvCxnSpPr/>
          <p:nvPr/>
        </p:nvCxnSpPr>
        <p:spPr>
          <a:xfrm flipH="1">
            <a:off x="7315199" y="1066800"/>
            <a:ext cx="1" cy="44958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315913" y="466725"/>
            <a:ext cx="6781801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849312" y="3049588"/>
            <a:ext cx="6248401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marL="914400" lvl="1" indent="-37084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Char char="●"/>
              <a:defRPr sz="3200"/>
            </a:lvl2pPr>
            <a:lvl3pPr marL="1371600" lvl="2" indent="-370839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Char char="●"/>
              <a:defRPr sz="3200"/>
            </a:lvl3pPr>
            <a:lvl4pPr marL="1828800" lvl="3" indent="-38100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  <a:defRPr sz="3200"/>
            </a:lvl4pPr>
            <a:lvl5pPr marL="2286000" lvl="4" indent="-39116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560"/>
              <a:buFont typeface="Arial"/>
              <a:buChar char="▪"/>
              <a:defRPr sz="3200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grpSp>
        <p:nvGrpSpPr>
          <p:cNvPr id="46" name="Google Shape;46;p28"/>
          <p:cNvGrpSpPr/>
          <p:nvPr/>
        </p:nvGrpSpPr>
        <p:grpSpPr>
          <a:xfrm>
            <a:off x="7493000" y="2992437"/>
            <a:ext cx="1338264" cy="2189164"/>
            <a:chOff x="0" y="-1"/>
            <a:chExt cx="1338263" cy="2189163"/>
          </a:xfrm>
        </p:grpSpPr>
        <p:sp>
          <p:nvSpPr>
            <p:cNvPr id="47" name="Google Shape;47;p28"/>
            <p:cNvSpPr/>
            <p:nvPr/>
          </p:nvSpPr>
          <p:spPr>
            <a:xfrm>
              <a:off x="0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284162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68325" y="-1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0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284162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568325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852487" y="284162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0" y="568324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284162" y="568324"/>
              <a:ext cx="201613" cy="201613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568325" y="5683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852487" y="5683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136650" y="5683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0" y="850899"/>
              <a:ext cx="201613" cy="203201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284162" y="850899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568325" y="850899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852487" y="850899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0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284162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568325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852487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136650" y="1135062"/>
              <a:ext cx="201613" cy="203201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0" y="1419224"/>
              <a:ext cx="201613" cy="201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284162" y="14192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568325" y="1419224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852487" y="1419224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0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284162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568325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852487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284162" y="1987549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852487" y="1987549"/>
              <a:ext cx="201613" cy="20161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" name="Google Shape;78;p28"/>
          <p:cNvCxnSpPr/>
          <p:nvPr/>
        </p:nvCxnSpPr>
        <p:spPr>
          <a:xfrm>
            <a:off x="304800" y="2819400"/>
            <a:ext cx="822960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body" idx="1"/>
          </p:nvPr>
        </p:nvSpPr>
        <p:spPr>
          <a:xfrm rot="5400000">
            <a:off x="2366169" y="-189706"/>
            <a:ext cx="44116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>
            <a:spLocks noGrp="1"/>
          </p:cNvSpPr>
          <p:nvPr>
            <p:ph type="title"/>
          </p:nvPr>
        </p:nvSpPr>
        <p:spPr>
          <a:xfrm rot="5400000">
            <a:off x="4653756" y="2097881"/>
            <a:ext cx="6008689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body" idx="1"/>
          </p:nvPr>
        </p:nvSpPr>
        <p:spPr>
          <a:xfrm rot="5400000">
            <a:off x="462756" y="116681"/>
            <a:ext cx="6008689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000"/>
              <a:buFont typeface="Arial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30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1pPr>
            <a:lvl2pPr marL="914400" lvl="1" indent="-3530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2pPr>
            <a:lvl3pPr marL="1371600" lvl="2" indent="-3530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●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▪"/>
              <a:defRPr sz="2800"/>
            </a:lvl4pPr>
            <a:lvl5pPr marL="2286000" lvl="4" indent="-3708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Arial"/>
              <a:buChar char="▪"/>
              <a:defRPr sz="2800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2pPr>
            <a:lvl3pPr marL="1371600" lvl="2" indent="-3708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Font typeface="Arial"/>
              <a:buChar char="●"/>
              <a:defRPr sz="3200"/>
            </a:lvl3pPr>
            <a:lvl4pPr marL="1828800" lvl="3" indent="-381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Font typeface="Arial"/>
              <a:buChar char="▪"/>
              <a:defRPr sz="3200"/>
            </a:lvl4pPr>
            <a:lvl5pPr marL="2286000" lvl="4" indent="-39116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560"/>
              <a:buFont typeface="Arial"/>
              <a:buChar char="▪"/>
              <a:defRPr sz="3200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7"/>
          <p:cNvCxnSpPr/>
          <p:nvPr/>
        </p:nvCxnSpPr>
        <p:spPr>
          <a:xfrm>
            <a:off x="7962900" y="152400"/>
            <a:ext cx="0" cy="15240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" name="Google Shape;7;p27"/>
          <p:cNvGrpSpPr/>
          <p:nvPr/>
        </p:nvGrpSpPr>
        <p:grpSpPr>
          <a:xfrm>
            <a:off x="8153398" y="152400"/>
            <a:ext cx="792166" cy="1295401"/>
            <a:chOff x="-1" y="0"/>
            <a:chExt cx="792164" cy="1295400"/>
          </a:xfrm>
        </p:grpSpPr>
        <p:sp>
          <p:nvSpPr>
            <p:cNvPr id="8" name="Google Shape;8;p27"/>
            <p:cNvSpPr/>
            <p:nvPr/>
          </p:nvSpPr>
          <p:spPr>
            <a:xfrm>
              <a:off x="-1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7"/>
            <p:cNvSpPr/>
            <p:nvPr/>
          </p:nvSpPr>
          <p:spPr>
            <a:xfrm>
              <a:off x="168034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7"/>
            <p:cNvSpPr/>
            <p:nvPr/>
          </p:nvSpPr>
          <p:spPr>
            <a:xfrm>
              <a:off x="336069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-1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168034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336069" y="167922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>
              <a:off x="504103" y="167922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-1" y="335844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68034" y="335844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336069" y="335844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7"/>
            <p:cNvSpPr/>
            <p:nvPr/>
          </p:nvSpPr>
          <p:spPr>
            <a:xfrm>
              <a:off x="504103" y="335844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>
              <a:off x="672138" y="335844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7"/>
            <p:cNvSpPr/>
            <p:nvPr/>
          </p:nvSpPr>
          <p:spPr>
            <a:xfrm>
              <a:off x="-1" y="503766"/>
              <a:ext cx="120025" cy="11994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>
              <a:off x="168034" y="503766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7"/>
            <p:cNvSpPr/>
            <p:nvPr/>
          </p:nvSpPr>
          <p:spPr>
            <a:xfrm>
              <a:off x="336069" y="503766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504103" y="503766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-1" y="671688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168034" y="671688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>
              <a:off x="336069" y="671688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>
              <a:off x="504103" y="671688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>
              <a:off x="672138" y="671688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>
              <a:off x="-1" y="839611"/>
              <a:ext cx="120025" cy="1199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168034" y="839611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336069" y="839611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504103" y="839611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>
              <a:off x="-1" y="1007533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>
              <a:off x="168034" y="1007533"/>
              <a:ext cx="120025" cy="1199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>
              <a:off x="336069" y="1007533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504103" y="1007533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168034" y="1175455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>
              <a:off x="504103" y="1175455"/>
              <a:ext cx="120025" cy="11994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Arial"/>
              <a:buChar char="●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14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25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Char char="▪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381000" y="3962400"/>
            <a:ext cx="3429001" cy="2133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462" y="4342"/>
                </a:moveTo>
                <a:lnTo>
                  <a:pt x="14790" y="0"/>
                </a:lnTo>
                <a:lnTo>
                  <a:pt x="14525" y="5777"/>
                </a:ln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lnTo>
                  <a:pt x="14942" y="17370"/>
                </a:ln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lnTo>
                  <a:pt x="4917" y="21600"/>
                </a:lnTo>
                <a:lnTo>
                  <a:pt x="4805" y="18240"/>
                </a:ln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title"/>
          </p:nvPr>
        </p:nvSpPr>
        <p:spPr>
          <a:xfrm>
            <a:off x="315913" y="466725"/>
            <a:ext cx="6781801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4656"/>
              <a:buFont typeface="Arial"/>
              <a:buNone/>
            </a:pPr>
            <a:r>
              <a:rPr lang="en-US" sz="4656"/>
              <a:t>CSC402 Programming Language Implementation</a:t>
            </a: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body" idx="1"/>
          </p:nvPr>
        </p:nvSpPr>
        <p:spPr>
          <a:xfrm>
            <a:off x="4343399" y="3049588"/>
            <a:ext cx="2754315" cy="144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Dr. Lutz Hamel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Tyler Hall Rm 251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lutzhamel@uri.edu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016051" y="4648199"/>
            <a:ext cx="1903373" cy="54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text page vs. Symbol Stream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We usually represent programs as 2D text</a:t>
            </a:r>
            <a:br>
              <a:rPr lang="en-US" sz="2600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i=0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while i &lt; 10 do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print i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i=i+1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enddo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However, to the language processor this appears to be just a stream of symbols:</a:t>
            </a:r>
            <a:br>
              <a:rPr lang="en-US" sz="2600"/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i=0&lt;cr&gt;while&lt;sp&gt;i&lt;sp&gt;&lt;&lt;sp&gt;10&lt;sp&gt;do&lt;cr&gt;&lt;tab&gt;print&lt;sp&gt;i&lt;cr&gt;…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Here, &lt;cr&gt;, &lt;sp&gt;,and &lt;tab&gt; are special symbols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329184" lvl="0" indent="-3291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 dirty="0"/>
              <a:t>In addition to specifying the syntax of a programming language we also need to specify its behavior – </a:t>
            </a:r>
            <a:r>
              <a:rPr lang="en-US" sz="2400" b="1" dirty="0"/>
              <a:t>the Semantics of the Language</a:t>
            </a:r>
            <a:endParaRPr sz="2400" dirty="0"/>
          </a:p>
          <a:p>
            <a:pPr marL="329184" lvl="0" indent="-3291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 dirty="0"/>
              <a:t>Every programmer instinctively knows what the following program fragment does:</a:t>
            </a:r>
            <a:br>
              <a:rPr lang="en-US" sz="2688" dirty="0"/>
            </a:b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19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b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	while </a:t>
            </a:r>
            <a:r>
              <a:rPr lang="en-US" sz="1919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 &lt; 10 do</a:t>
            </a:r>
            <a:b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		print </a:t>
            </a:r>
            <a:r>
              <a:rPr lang="en-US" sz="1919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b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919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=i+1</a:t>
            </a:r>
            <a:b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19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19" dirty="0" err="1">
                <a:latin typeface="Courier New"/>
                <a:ea typeface="Courier New"/>
                <a:cs typeface="Courier New"/>
                <a:sym typeface="Courier New"/>
              </a:rPr>
              <a:t>enddo</a:t>
            </a:r>
            <a:endParaRPr sz="1919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9184" lvl="0" indent="-3291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82"/>
              <a:buFont typeface="Arial"/>
              <a:buChar char="●"/>
            </a:pPr>
            <a:r>
              <a:rPr lang="en-US" sz="2688" dirty="0"/>
              <a:t>But we need to tell the language processor what this program means; how it should behave.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655320" y="1523999"/>
            <a:ext cx="7944629" cy="49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specification: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WhileStatement: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enddo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while statement executes an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repeatedly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the value of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false.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have type Boolean, or an error occurs.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while statement is executed by first evaluating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value is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the contained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executed. If execution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completes normally, then the entire while statement is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again, beginning by re-evaluating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value is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further action is taken and the while statement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Behavior of Programming Languages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body" idx="1"/>
          </p:nvPr>
        </p:nvSpPr>
        <p:spPr>
          <a:xfrm>
            <a:off x="4343400" y="1947863"/>
            <a:ext cx="4343400" cy="361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The specification of general purpose programming languages can be very complex.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In the case of Java this is a 700 page book!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2000"/>
              <a:t>Domain specific programming languages tend to be less complex and therefore much easier and faster to implement.</a:t>
            </a:r>
            <a:endParaRPr/>
          </a:p>
        </p:txBody>
      </p:sp>
      <p:pic>
        <p:nvPicPr>
          <p:cNvPr id="219" name="Google Shape;219;p13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258444" y="6262687"/>
            <a:ext cx="7055531" cy="2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Java Language Specification, Gosling, Joy, Steele, Bracha, 3rd edition, Wiley, 2005.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Building Blocks of Language Processors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programming language processors are made up of one or more three main building blocks: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Syntax Analysis – program text/structure analysis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Semantic Analysis – program behavior analysis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Code Generation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Syntax Analysis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57200" y="3505198"/>
            <a:ext cx="8229600" cy="262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syntax analysis reads the program text and produces an intermediate representation (IR)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IR is an </a:t>
            </a:r>
            <a:r>
              <a:rPr lang="en-US" sz="2400" b="1" dirty="0"/>
              <a:t>abstract representation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program text</a:t>
            </a:r>
            <a:endParaRPr dirty="0"/>
          </a:p>
        </p:txBody>
      </p:sp>
      <p:sp>
        <p:nvSpPr>
          <p:cNvPr id="233" name="Google Shape;233;p15"/>
          <p:cNvSpPr txBox="1"/>
          <p:nvPr/>
        </p:nvSpPr>
        <p:spPr>
          <a:xfrm>
            <a:off x="3447079" y="2140803"/>
            <a:ext cx="144780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5008509" y="22170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683343" y="2285999"/>
            <a:ext cx="879634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5842999" y="2245081"/>
            <a:ext cx="1877280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 (IR)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Semantic Analysis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336042" lvl="0" indent="-3360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 semantic analysis reads the IR and analyzes the encoded behavior</a:t>
            </a:r>
            <a:endParaRPr/>
          </a:p>
          <a:p>
            <a:pPr marL="336042" lvl="0" indent="-33604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 semantics analysis typically outputs an annotated version of the IR</a:t>
            </a:r>
            <a:endParaRPr/>
          </a:p>
          <a:p>
            <a:pPr marL="336042" lvl="0" indent="-33604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46"/>
              <a:buFont typeface="Arial"/>
              <a:buChar char="●"/>
            </a:pPr>
            <a:r>
              <a:rPr lang="en-US" sz="2352"/>
              <a:t>These annotations insure the correct behavior of the program, for example, memory space for a declared variable.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3447079" y="2140803"/>
            <a:ext cx="158212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5142829" y="22170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2089804" y="2404646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5919949" y="2363728"/>
            <a:ext cx="129030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Annotated IR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semantic analysis reads the IR and translates it into the target language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target language could be a high level language, assembly code, or byte code.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The target code can also be a spreadsheet that summarizes data described with the IR, etc.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3447079" y="2140803"/>
            <a:ext cx="181072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2685079" y="22170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5410200" y="2217003"/>
            <a:ext cx="648371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2089804" y="2404646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6207109" y="2262722"/>
            <a:ext cx="100822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Language Processors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now plug these building blocks together in different configuration in order to obtain a variety of language processors.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particular, we can configure these building blocks as: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Interpreter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Translator/Compiler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Simple Translator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Interpreter</a:t>
            </a:r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91465" lvl="0" indent="-291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 dirty="0"/>
              <a:t>An interpreter is made up of a syntactic and a semantic analysis block.</a:t>
            </a:r>
            <a:endParaRPr dirty="0"/>
          </a:p>
          <a:p>
            <a:pPr marL="291465" lvl="0" indent="-2914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 dirty="0"/>
              <a:t>An interpreter reads, decodes, and executes code.</a:t>
            </a:r>
            <a:endParaRPr dirty="0"/>
          </a:p>
          <a:p>
            <a:pPr marL="291465" lvl="0" indent="-2914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040" dirty="0"/>
              <a:t> the IR producing the program output.</a:t>
            </a:r>
            <a:endParaRPr dirty="0"/>
          </a:p>
          <a:p>
            <a:pPr marL="291465" lvl="0" indent="-29146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28"/>
              <a:buFont typeface="Arial"/>
              <a:buChar char="●"/>
            </a:pPr>
            <a:r>
              <a:rPr lang="en-US" sz="2040" dirty="0"/>
              <a:t>Examples include simple programmable calculators as well as languages such as Ruby and Python.</a:t>
            </a:r>
            <a:endParaRPr dirty="0"/>
          </a:p>
        </p:txBody>
      </p:sp>
      <p:sp>
        <p:nvSpPr>
          <p:cNvPr id="272" name="Google Shape;272;p19"/>
          <p:cNvSpPr txBox="1"/>
          <p:nvPr/>
        </p:nvSpPr>
        <p:spPr>
          <a:xfrm>
            <a:off x="2266839" y="2064603"/>
            <a:ext cx="144780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504840" y="21408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828269" y="21408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503103" y="2209799"/>
            <a:ext cx="879634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3931919" y="16764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4572439" y="2064603"/>
            <a:ext cx="158212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68189" y="21408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7043657" y="2151240"/>
            <a:ext cx="883306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322325" lvl="0" indent="-322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 dirty="0">
                <a:latin typeface="Times New Roman"/>
                <a:ea typeface="Times New Roman"/>
                <a:cs typeface="Times New Roman"/>
                <a:sym typeface="Times New Roman"/>
              </a:rPr>
              <a:t>Provide a solid foundation with respect to programming language implementation including</a:t>
            </a:r>
            <a:endParaRPr dirty="0"/>
          </a:p>
          <a:p>
            <a:pPr marL="650620" lvl="1" indent="-3268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 dirty="0">
                <a:latin typeface="Times New Roman"/>
                <a:ea typeface="Times New Roman"/>
                <a:cs typeface="Times New Roman"/>
                <a:sym typeface="Times New Roman"/>
              </a:rPr>
              <a:t>grammar construction</a:t>
            </a:r>
            <a:endParaRPr sz="2444" dirty="0"/>
          </a:p>
          <a:p>
            <a:pPr marL="650620" lvl="1" indent="-3268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 dirty="0">
                <a:latin typeface="Times New Roman"/>
                <a:ea typeface="Times New Roman"/>
                <a:cs typeface="Times New Roman"/>
                <a:sym typeface="Times New Roman"/>
              </a:rPr>
              <a:t>parsing techniques, </a:t>
            </a:r>
            <a:endParaRPr sz="2444" dirty="0"/>
          </a:p>
          <a:p>
            <a:pPr marL="650620" lvl="1" indent="-3268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 dirty="0">
                <a:latin typeface="Times New Roman"/>
                <a:ea typeface="Times New Roman"/>
                <a:cs typeface="Times New Roman"/>
                <a:sym typeface="Times New Roman"/>
              </a:rPr>
              <a:t>intermediate representations (tree construction, pattern matching and tree walking techniques)</a:t>
            </a:r>
            <a:endParaRPr sz="2444" dirty="0"/>
          </a:p>
          <a:p>
            <a:pPr marL="650620" lvl="1" indent="-3268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 dirty="0">
                <a:latin typeface="Times New Roman"/>
                <a:ea typeface="Times New Roman"/>
                <a:cs typeface="Times New Roman"/>
                <a:sym typeface="Times New Roman"/>
              </a:rPr>
              <a:t>symbol table construction</a:t>
            </a:r>
            <a:endParaRPr sz="2444" dirty="0"/>
          </a:p>
          <a:p>
            <a:pPr marL="650620" lvl="1" indent="-32680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8"/>
              <a:buFont typeface="Times New Roman"/>
              <a:buChar char="●"/>
            </a:pPr>
            <a:r>
              <a:rPr lang="en-US" sz="2068" dirty="0">
                <a:latin typeface="Times New Roman"/>
                <a:ea typeface="Times New Roman"/>
                <a:cs typeface="Times New Roman"/>
                <a:sym typeface="Times New Roman"/>
              </a:rPr>
              <a:t>code generation</a:t>
            </a:r>
            <a:endParaRPr sz="2444" dirty="0"/>
          </a:p>
          <a:p>
            <a:pPr marL="322325" lvl="0" indent="-322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 dirty="0">
                <a:latin typeface="Times New Roman"/>
                <a:ea typeface="Times New Roman"/>
                <a:cs typeface="Times New Roman"/>
                <a:sym typeface="Times New Roman"/>
              </a:rPr>
              <a:t>We will study a number of different programming language implementation techniques including compilers, interpreters, and virtual machines. </a:t>
            </a:r>
            <a:endParaRPr dirty="0"/>
          </a:p>
          <a:p>
            <a:pPr marL="322325" lvl="0" indent="-322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1"/>
              <a:buFont typeface="Times New Roman"/>
              <a:buChar char="●"/>
            </a:pPr>
            <a:r>
              <a:rPr lang="en-US" sz="2444" dirty="0">
                <a:latin typeface="Times New Roman"/>
                <a:ea typeface="Times New Roman"/>
                <a:cs typeface="Times New Roman"/>
                <a:sym typeface="Times New Roman"/>
              </a:rPr>
              <a:t>You can add </a:t>
            </a:r>
            <a:r>
              <a:rPr lang="en-US" sz="2400" u="sng" dirty="0"/>
              <a:t>domain specific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44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u="sng" dirty="0"/>
              <a:t>general programming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44" dirty="0">
                <a:latin typeface="Times New Roman"/>
                <a:ea typeface="Times New Roman"/>
                <a:cs typeface="Times New Roman"/>
                <a:sym typeface="Times New Roman"/>
              </a:rPr>
              <a:t>language implementations to your tool chest.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Translator/Compiler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457200" y="3587782"/>
            <a:ext cx="8229600" cy="296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A translator consists of all three of our building blocks.</a:t>
            </a:r>
            <a:endParaRPr sz="2700"/>
          </a:p>
          <a:p>
            <a:pPr marL="342900" lvl="0" indent="-342900" algn="l" rtl="0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A translator reads text in one language and emits output conforming to another language.</a:t>
            </a:r>
            <a:endParaRPr sz="2700"/>
          </a:p>
          <a:p>
            <a:pPr marL="342900" lvl="0" indent="-342900" algn="l" rtl="0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We often fit an additional optimization phase between the semantic analysis and the code generation phases.</a:t>
            </a:r>
            <a:endParaRPr sz="2700"/>
          </a:p>
          <a:p>
            <a:pPr marL="342900" lvl="0" indent="-342900" algn="l" rtl="0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Examples include log file generators, assemblers and of course compilers.</a:t>
            </a:r>
            <a:endParaRPr sz="2700"/>
          </a:p>
          <a:p>
            <a:pPr marL="342900" lvl="0" indent="-342900" algn="l" rtl="0">
              <a:lnSpc>
                <a:spcPct val="81000"/>
              </a:lnSpc>
              <a:spcBef>
                <a:spcPts val="500"/>
              </a:spcBef>
              <a:spcAft>
                <a:spcPts val="0"/>
              </a:spcAft>
              <a:buSzPts val="1540"/>
              <a:buFont typeface="Arial"/>
              <a:buChar char="●"/>
            </a:pPr>
            <a:r>
              <a:rPr lang="en-US" sz="2200"/>
              <a:t>Note: A compiler is a translator that translates a high-level language to a low-level language.</a:t>
            </a:r>
            <a:endParaRPr/>
          </a:p>
        </p:txBody>
      </p:sp>
      <p:grpSp>
        <p:nvGrpSpPr>
          <p:cNvPr id="286" name="Google Shape;286;p20"/>
          <p:cNvGrpSpPr/>
          <p:nvPr/>
        </p:nvGrpSpPr>
        <p:grpSpPr>
          <a:xfrm>
            <a:off x="243616" y="1904999"/>
            <a:ext cx="8517870" cy="923756"/>
            <a:chOff x="0" y="0"/>
            <a:chExt cx="8517868" cy="923754"/>
          </a:xfrm>
        </p:grpSpPr>
        <p:sp>
          <p:nvSpPr>
            <p:cNvPr id="287" name="Google Shape;287;p20"/>
            <p:cNvSpPr txBox="1"/>
            <p:nvPr/>
          </p:nvSpPr>
          <p:spPr>
            <a:xfrm>
              <a:off x="1392406" y="315414"/>
              <a:ext cx="1236817" cy="56739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41450" y="377327"/>
              <a:ext cx="553887" cy="5464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726293" y="377327"/>
              <a:ext cx="553887" cy="5464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0" y="433388"/>
              <a:ext cx="685761" cy="442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Program</a:t>
              </a:r>
              <a:b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  <p:sp>
          <p:nvSpPr>
            <p:cNvPr id="291" name="Google Shape;291;p20"/>
            <p:cNvSpPr txBox="1"/>
            <p:nvPr/>
          </p:nvSpPr>
          <p:spPr>
            <a:xfrm>
              <a:off x="2821502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3362018" y="315414"/>
              <a:ext cx="1351563" cy="56739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Semantic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810651" y="377327"/>
              <a:ext cx="553887" cy="5464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4871690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5443091" y="295229"/>
              <a:ext cx="1546849" cy="567393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Generation</a:t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7120132" y="357141"/>
              <a:ext cx="553887" cy="5464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7735666" y="394289"/>
              <a:ext cx="782202" cy="442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b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Language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Simple Translator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A simple translator consists of a syntax analysis block and a code generation block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It does not perform any semantic analysis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Think of it as the Reader followed by the Generator.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 sz="2400"/>
              <a:t>Examples include pretty printers and other formatters.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2503698" y="2220415"/>
            <a:ext cx="1236818" cy="56739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1852742" y="2282326"/>
            <a:ext cx="553887" cy="5464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837585" y="2282326"/>
            <a:ext cx="553887" cy="5464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1111292" y="2338388"/>
            <a:ext cx="685762" cy="44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308" name="Google Shape;308;p21"/>
          <p:cNvSpPr txBox="1"/>
          <p:nvPr/>
        </p:nvSpPr>
        <p:spPr>
          <a:xfrm>
            <a:off x="3932795" y="19050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309" name="Google Shape;309;p21"/>
          <p:cNvSpPr txBox="1"/>
          <p:nvPr/>
        </p:nvSpPr>
        <p:spPr>
          <a:xfrm>
            <a:off x="4543871" y="2200229"/>
            <a:ext cx="1546850" cy="56739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6220912" y="2262141"/>
            <a:ext cx="553887" cy="5464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6836447" y="2299288"/>
            <a:ext cx="782202" cy="44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processing pipeline for a language can consist of multiple language processors.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language processing pipeline for Java consists mainly of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compiler from Java to bytecode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bytecode interpreter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28600" y="1670050"/>
            <a:ext cx="3352800" cy="2132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Funny 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i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Funny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x)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 =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Funny a[] = new Funny[10];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endParaRPr sz="9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j = 0; j &lt; 10; j++)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a[j] = new Funny(j);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3889374" y="1962149"/>
            <a:ext cx="4640683" cy="4418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Funny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extends java.lang.Object{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Funny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0:   aload_0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1:   invokespecial   #1; //Method java/lang/Object."&lt;init&gt;":()V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4:   aload_0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5:   iconst_0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6:   putfield        #2; //Field i:I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9:   aload_0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10:  iload_1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11:  putfield        #2; //Field i:I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14:  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9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(java.lang.String[]);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0:   bipush 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2:   anewarray       #3; //class Funny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5:   astore_1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6:   iconst_0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7:   istore_2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8:   iload_2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9:   bipush 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11:  if_icmpge       31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14:  aload_1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15:  iload_2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16:  new     #3; //class Funny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19:  dup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20:  iload_2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21:  invokespecial   #4; //Method "&lt;init&gt;":(I)V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24:  aastore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25:  iinc    2,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28:  goto   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31:  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258444" y="1295400"/>
            <a:ext cx="589817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Java: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3919220" y="1536700"/>
            <a:ext cx="1007825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Bytecode: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rot="10800000" flipH="1">
            <a:off x="2574925" y="4086225"/>
            <a:ext cx="814389" cy="8667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1580832" y="4235450"/>
            <a:ext cx="804328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484119" y="5932487"/>
            <a:ext cx="849572" cy="31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1320418" y="5391020"/>
            <a:ext cx="892830" cy="5515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274319" y="6430962"/>
            <a:ext cx="3348446" cy="26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javap -c &lt;classname&gt; will show bytecode.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Example: Processing the Java Language - Compiler</a:t>
            </a:r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291540" y="2666456"/>
            <a:ext cx="8622090" cy="948362"/>
            <a:chOff x="0" y="0"/>
            <a:chExt cx="8622088" cy="948361"/>
          </a:xfrm>
        </p:grpSpPr>
        <p:sp>
          <p:nvSpPr>
            <p:cNvPr id="339" name="Google Shape;339;p24"/>
            <p:cNvSpPr txBox="1"/>
            <p:nvPr/>
          </p:nvSpPr>
          <p:spPr>
            <a:xfrm>
              <a:off x="1344482" y="315415"/>
              <a:ext cx="1236817" cy="567393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93526" y="377327"/>
              <a:ext cx="553887" cy="5464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678369" y="377327"/>
              <a:ext cx="553887" cy="5464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0" y="406367"/>
              <a:ext cx="589915" cy="541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Java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2773578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3314093" y="338976"/>
              <a:ext cx="1351563" cy="567394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Semantic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4762726" y="377327"/>
              <a:ext cx="553887" cy="5464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4823766" y="0"/>
              <a:ext cx="307341" cy="31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IR</a:t>
              </a:r>
              <a:endParaRPr/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5395166" y="295229"/>
              <a:ext cx="1546849" cy="567393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Generation</a:t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7072206" y="357141"/>
              <a:ext cx="553887" cy="5464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7670718" y="434820"/>
              <a:ext cx="951370" cy="31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Bytecode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600"/>
              <a:buFont typeface="Arial"/>
              <a:buNone/>
            </a:pPr>
            <a:r>
              <a:rPr lang="en-US" sz="3600"/>
              <a:t>Example: Processing the Java Language – Bytecode Interpreter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2266839" y="2750403"/>
            <a:ext cx="144780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1504840" y="28266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3828269" y="28266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377195" y="2895599"/>
            <a:ext cx="1131452" cy="77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(Class File)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3931919" y="2362200"/>
            <a:ext cx="307341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4572439" y="2750403"/>
            <a:ext cx="1582121" cy="81806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6268189" y="2826603"/>
            <a:ext cx="648372" cy="6725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7043657" y="2837040"/>
            <a:ext cx="883306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Assignments &amp; Readings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Chapter 1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#0: 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Download &amp; Read Syllabus 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upload a copy into BrightSpace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E3A-B9ED-CC80-B1FE-C4BAF50C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18C4-83C7-8622-BFF0-28EDB1CFE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Required textbook:</a:t>
            </a:r>
            <a:br>
              <a:rPr lang="en-US" dirty="0"/>
            </a:br>
            <a:br>
              <a:rPr lang="en-US" dirty="0"/>
            </a:br>
            <a:r>
              <a:rPr lang="en-US" sz="2400" i="1" dirty="0"/>
              <a:t>Programming Language Implementation: A Practical Introduction with Python</a:t>
            </a:r>
            <a:r>
              <a:rPr lang="en-US" sz="2400" dirty="0"/>
              <a:t>. Lutz Hamel, Franklin &amp; Beedle, 2024.</a:t>
            </a:r>
          </a:p>
          <a:p>
            <a:r>
              <a:rPr lang="en-US" dirty="0"/>
              <a:t>Available </a:t>
            </a:r>
            <a:r>
              <a:rPr lang="en-US"/>
              <a:t>in URI bookstore </a:t>
            </a:r>
            <a:r>
              <a:rPr lang="en-US" dirty="0"/>
              <a:t>and on Amazon.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867C-5BE3-61D0-55E4-EFABE87A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104159"/>
            <a:ext cx="2578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384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Specific Language (DSL)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/>
              <a:t>‡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Helvetica Neue"/>
              <a:buChar char="●"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Examples: Html, MSDOS/Linux shell scripts, game engine scripting languages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264920" y="6019800"/>
            <a:ext cx="1116800" cy="3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baseline="30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‡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Wikipedia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Arial"/>
              <a:buChar char="●"/>
            </a:pPr>
            <a:r>
              <a:rPr lang="en-US" sz="2600"/>
              <a:t>General (Purpose) Programming Language</a:t>
            </a:r>
            <a:r>
              <a:rPr lang="en-US" baseline="30000"/>
              <a:t>‡</a:t>
            </a:r>
            <a:endParaRPr/>
          </a:p>
          <a:p>
            <a:pPr marL="692150" lvl="1" indent="-34766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A general purpose programming language is a programming language designed to be used for writing software in a wide variety of application domains. </a:t>
            </a:r>
            <a:endParaRPr sz="2600"/>
          </a:p>
          <a:p>
            <a:pPr marL="692150" lvl="1" indent="-34766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Helvetica Neue"/>
              <a:buChar char="●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264920" y="6019800"/>
            <a:ext cx="1116800" cy="3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 baseline="30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‡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Wikipedia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Programming Language</a:t>
            </a:r>
            <a:endParaRPr/>
          </a:p>
          <a:p>
            <a:pPr marL="692150" lvl="1" indent="-34766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language that supports data abstraction and “structured programming”</a:t>
            </a:r>
            <a:endParaRPr/>
          </a:p>
          <a:p>
            <a:pPr marL="692150" lvl="1" indent="-34766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e.g. class definitions and while-loops, if-then-else statements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 Programming Language</a:t>
            </a:r>
            <a:endParaRPr/>
          </a:p>
          <a:p>
            <a:pPr marL="692150" lvl="1" indent="-34766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A language that does NOT support data abstraction and “structured programming”</a:t>
            </a:r>
            <a:endParaRPr/>
          </a:p>
          <a:p>
            <a:pPr marL="692150" lvl="1" indent="-34766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Arial"/>
              <a:buChar char="●"/>
            </a:pPr>
            <a:r>
              <a:rPr lang="en-US" sz="2600"/>
              <a:t>Most assembly languages and bytecodes fall into this category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339470" lvl="0" indent="-3394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 dirty="0"/>
              <a:t>A programming language is a formal system of symbols that are combined to make up larger structures according to certain rules – </a:t>
            </a:r>
            <a:r>
              <a:rPr lang="en-US" sz="2400" b="1" dirty="0"/>
              <a:t>the Syntax of a Programming Language</a:t>
            </a:r>
            <a:endParaRPr sz="2400" dirty="0"/>
          </a:p>
          <a:p>
            <a:pPr marL="339470" lvl="0" indent="-3394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 dirty="0"/>
              <a:t>The combination of symbols and the larger structures carry information which language processors need to decode.</a:t>
            </a:r>
            <a:endParaRPr dirty="0"/>
          </a:p>
          <a:p>
            <a:pPr marL="339470" lvl="0" indent="-3394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2"/>
              <a:buFont typeface="Arial"/>
              <a:buChar char="●"/>
            </a:pPr>
            <a:r>
              <a:rPr lang="en-US" sz="2574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400" b="1" dirty="0"/>
              <a:t>Syntax Analysis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25754" lvl="0" indent="-32575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rPr lang="en-US" sz="2470"/>
              <a:t>The hierarchy (low to high):</a:t>
            </a:r>
            <a:endParaRPr/>
          </a:p>
          <a:p>
            <a:pPr marL="325754" lvl="0" indent="-3257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rPr lang="en-US" sz="2470"/>
              <a:t>	</a:t>
            </a:r>
            <a:r>
              <a:rPr lang="en-US" sz="1710"/>
              <a:t>symbol (character)</a:t>
            </a:r>
            <a:br>
              <a:rPr lang="en-US" sz="1710"/>
            </a:br>
            <a:r>
              <a:rPr lang="en-US" sz="1710"/>
              <a:t>word (token)</a:t>
            </a:r>
            <a:br>
              <a:rPr lang="en-US" sz="1710"/>
            </a:br>
            <a:r>
              <a:rPr lang="en-US" sz="1710"/>
              <a:t>phrase</a:t>
            </a:r>
            <a:br>
              <a:rPr lang="en-US" sz="1710"/>
            </a:br>
            <a:r>
              <a:rPr lang="en-US" sz="1710"/>
              <a:t>sentence</a:t>
            </a:r>
            <a:endParaRPr sz="1710"/>
          </a:p>
          <a:p>
            <a:pPr marL="325754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710"/>
          </a:p>
          <a:p>
            <a:pPr marL="325754" lvl="0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Symbols are combined to form words, words are combined to form phrases, and phrases are combined to form sentences.</a:t>
            </a:r>
            <a:endParaRPr/>
          </a:p>
          <a:p>
            <a:pPr marL="325754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710"/>
          </a:p>
          <a:p>
            <a:pPr marL="325754" lvl="0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A programming language is a collection of valid sentences; a sentence is valid if the symbols, words, and phrases are combined according to the rules of the language.		</a:t>
            </a:r>
            <a:endParaRPr/>
          </a:p>
          <a:p>
            <a:pPr marL="325754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710"/>
          </a:p>
          <a:p>
            <a:pPr marL="325754" lvl="0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These rules are usually specified using a grammar (more on that later)</a:t>
            </a:r>
            <a:endParaRPr/>
          </a:p>
          <a:p>
            <a:pPr marL="325754" lvl="0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rPr lang="en-US" sz="1710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The Structure of Programming Languages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6248400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600"/>
              <a:buFont typeface="Noto Sans Symbols"/>
              <a:buNone/>
            </a:pPr>
            <a:r>
              <a:rPr lang="en-US" sz="2600"/>
              <a:t>An Example: Function Definition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579119" y="2971800"/>
            <a:ext cx="478536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unction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(int i) { return i + 1; }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 flipH="1">
            <a:off x="685799" y="2678113"/>
            <a:ext cx="228601" cy="3810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9"/>
          <p:cNvSpPr txBox="1"/>
          <p:nvPr/>
        </p:nvSpPr>
        <p:spPr>
          <a:xfrm>
            <a:off x="639445" y="2286000"/>
            <a:ext cx="781705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</p:txBody>
      </p:sp>
      <p:cxnSp>
        <p:nvCxnSpPr>
          <p:cNvPr id="175" name="Google Shape;175;p9"/>
          <p:cNvCxnSpPr/>
          <p:nvPr/>
        </p:nvCxnSpPr>
        <p:spPr>
          <a:xfrm flipH="1">
            <a:off x="1904999" y="2678113"/>
            <a:ext cx="228601" cy="3810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9"/>
          <p:cNvSpPr txBox="1"/>
          <p:nvPr/>
        </p:nvSpPr>
        <p:spPr>
          <a:xfrm>
            <a:off x="2011044" y="2286000"/>
            <a:ext cx="646372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 rot="-5423203">
            <a:off x="4505325" y="3174999"/>
            <a:ext cx="228601" cy="6096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641"/>
                </a:lnTo>
                <a:cubicBezTo>
                  <a:pt x="10800" y="12012"/>
                  <a:pt x="5965" y="10691"/>
                  <a:pt x="0" y="10691"/>
                </a:cubicBezTo>
                <a:cubicBezTo>
                  <a:pt x="5965" y="10691"/>
                  <a:pt x="10800" y="9370"/>
                  <a:pt x="10800" y="7741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392295" y="3581400"/>
            <a:ext cx="499428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rot="-5423203">
            <a:off x="2551113" y="3981449"/>
            <a:ext cx="228601" cy="6096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641"/>
                </a:lnTo>
                <a:cubicBezTo>
                  <a:pt x="10800" y="12012"/>
                  <a:pt x="5965" y="10691"/>
                  <a:pt x="0" y="10691"/>
                </a:cubicBezTo>
                <a:cubicBezTo>
                  <a:pt x="5965" y="10691"/>
                  <a:pt x="10800" y="9370"/>
                  <a:pt x="10800" y="7741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438083" y="4387850"/>
            <a:ext cx="499428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 rot="-5423203">
            <a:off x="4076700" y="3402012"/>
            <a:ext cx="228601" cy="18288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973194" y="4495800"/>
            <a:ext cx="487920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 rot="-5423203">
            <a:off x="2705099" y="2797175"/>
            <a:ext cx="452439" cy="44942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712719" y="5313362"/>
            <a:ext cx="487920" cy="31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 rot="-5423203">
            <a:off x="2744787" y="3136899"/>
            <a:ext cx="452439" cy="50276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279"/>
                  <a:pt x="10800" y="18650"/>
                </a:cubicBezTo>
                <a:lnTo>
                  <a:pt x="10800" y="13750"/>
                </a:lnTo>
                <a:cubicBezTo>
                  <a:pt x="10800" y="12121"/>
                  <a:pt x="5965" y="10800"/>
                  <a:pt x="0" y="10800"/>
                </a:cubicBezTo>
                <a:cubicBezTo>
                  <a:pt x="5965" y="10800"/>
                  <a:pt x="10800" y="9479"/>
                  <a:pt x="10800" y="7850"/>
                </a:cubicBezTo>
                <a:lnTo>
                  <a:pt x="10800" y="2950"/>
                </a:lnTo>
                <a:cubicBezTo>
                  <a:pt x="10800" y="1321"/>
                  <a:pt x="15635" y="0"/>
                  <a:pt x="2160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484119" y="5943600"/>
            <a:ext cx="928848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775325" y="2427288"/>
            <a:ext cx="3241834" cy="37519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function definition is a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sentence, this sentence is 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stmt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stmt is composed of two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 (function, inc), an expr, 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and a stmt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expr is composed of four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tokens: (,),int,i 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stmt is composed of a token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(return) and an expr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expr is composed of three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tokens: I, +, 1 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👉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processors are built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 extract this kind of hierarchy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and process it.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334645" y="6438899"/>
            <a:ext cx="4018023" cy="26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structure of a language is also called the </a:t>
            </a:r>
            <a:r>
              <a:rPr lang="en-US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645919" y="4385845"/>
            <a:ext cx="601227" cy="31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731519" y="4374760"/>
            <a:ext cx="601227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474719" y="3581400"/>
            <a:ext cx="601227" cy="3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</p:txBody>
      </p:sp>
      <p:cxnSp>
        <p:nvCxnSpPr>
          <p:cNvPr id="192" name="Google Shape;192;p9"/>
          <p:cNvCxnSpPr/>
          <p:nvPr/>
        </p:nvCxnSpPr>
        <p:spPr>
          <a:xfrm flipH="1">
            <a:off x="990599" y="3581400"/>
            <a:ext cx="1" cy="68580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9"/>
          <p:cNvCxnSpPr/>
          <p:nvPr/>
        </p:nvCxnSpPr>
        <p:spPr>
          <a:xfrm>
            <a:off x="1828800" y="3581400"/>
            <a:ext cx="0" cy="60960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9"/>
          <p:cNvCxnSpPr/>
          <p:nvPr/>
        </p:nvCxnSpPr>
        <p:spPr>
          <a:xfrm>
            <a:off x="3733800" y="3352800"/>
            <a:ext cx="0" cy="7620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2E2AA"/>
      </a:accent5>
      <a:accent6>
        <a:srgbClr val="5C8A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2E2AA"/>
      </a:accent5>
      <a:accent6>
        <a:srgbClr val="5C8A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Microsoft Macintosh PowerPoint</Application>
  <PresentationFormat>On-screen Show (4:3)</PresentationFormat>
  <Paragraphs>263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Helvetica Neue</vt:lpstr>
      <vt:lpstr>Noto Sans Symbols</vt:lpstr>
      <vt:lpstr>Courier New</vt:lpstr>
      <vt:lpstr>Network</vt:lpstr>
      <vt:lpstr>CSC402 Programming Language Implementation</vt:lpstr>
      <vt:lpstr>Course Objectives</vt:lpstr>
      <vt:lpstr>Required 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Interpreter</vt:lpstr>
      <vt:lpstr>The Translator/Compiler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Lutz Hamel</cp:lastModifiedBy>
  <cp:revision>1</cp:revision>
  <dcterms:modified xsi:type="dcterms:W3CDTF">2024-08-29T19:25:21Z</dcterms:modified>
</cp:coreProperties>
</file>