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4" r:id="rId22"/>
    <p:sldId id="275" r:id="rId23"/>
    <p:sldId id="276" r:id="rId24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909"/>
  </p:normalViewPr>
  <p:slideViewPr>
    <p:cSldViewPr>
      <p:cViewPr varScale="1">
        <p:scale>
          <a:sx n="109" d="100"/>
          <a:sy n="109" d="100"/>
        </p:scale>
        <p:origin x="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let-stat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The let statement is a pattern-match statement in Asteroid,</a:t>
            </a:r>
            <a:br>
              <a:rPr lang="en-US" dirty="0"/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</a:t>
            </a:r>
            <a:r>
              <a:rPr lang="en-US" b="0" i="0" dirty="0">
                <a:solidFill>
                  <a:srgbClr val="404040"/>
                </a:solidFill>
                <a:effectLst/>
                <a:latin typeface="Courier" pitchFamily="2" charset="0"/>
              </a:rPr>
              <a:t>let &lt;pattern&gt; = &lt;value&gt;.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where the pattern on the left side of the equal sign is matched against the value of the right side of the equal sign.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Simple patterns are expressions that consist purely of constructors and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match statement as of 3.10 provides a bit more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EF00-80BA-C244-9D4F-C0381F77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6201"/>
            <a:ext cx="4038600" cy="172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4CF8E-8072-2441-8A24-6252220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0"/>
            <a:ext cx="4267200" cy="3447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10AAD-83B4-CA44-83CE-75DEFC18BA9B}"/>
              </a:ext>
            </a:extLst>
          </p:cNvPr>
          <p:cNvSpPr txBox="1"/>
          <p:nvPr/>
        </p:nvSpPr>
        <p:spPr>
          <a:xfrm>
            <a:off x="246185" y="599049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peps.python.org</a:t>
            </a:r>
            <a:r>
              <a:rPr lang="en-US" sz="1400" dirty="0"/>
              <a:t>/pep-0636/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07F4-F5F0-B440-B5EC-0CB34E1615FB}"/>
              </a:ext>
            </a:extLst>
          </p:cNvPr>
          <p:cNvSpPr txBox="1"/>
          <p:nvPr/>
        </p:nvSpPr>
        <p:spPr>
          <a:xfrm>
            <a:off x="6060831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ln004/destruct1.py</a:t>
            </a:r>
          </a:p>
        </p:txBody>
      </p:sp>
    </p:spTree>
    <p:extLst>
      <p:ext uri="{BB962C8B-B14F-4D97-AF65-F5344CB8AC3E}">
        <p14:creationId xmlns:p14="http://schemas.microsoft.com/office/powerpoint/2010/main" val="38998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BFB-A2B4-FB48-BABF-BBD8D1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Conditional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E8CCF-CD44-E148-A19A-1E93996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996726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4DA-BCA8-264E-AE30-BDC19E6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1526" y="1905000"/>
            <a:ext cx="3232874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Only assign a pair if the two component values are the same</a:t>
            </a:r>
          </a:p>
          <a:p>
            <a:r>
              <a:rPr lang="en-US" dirty="0"/>
              <a:t>Only assign positive values to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26A1-392C-F646-860F-C0593B3F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8018"/>
            <a:ext cx="5181600" cy="7838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242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 &amp; 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505200"/>
          </a:xfrm>
        </p:spPr>
        <p:txBody>
          <a:bodyPr/>
          <a:lstStyle/>
          <a:p>
            <a:r>
              <a:rPr lang="en-US" dirty="0"/>
              <a:t>The is predicate is of the form</a:t>
            </a:r>
            <a:br>
              <a:rPr lang="en-US" dirty="0"/>
            </a:br>
            <a:r>
              <a:rPr lang="en-US" dirty="0"/>
              <a:t>    &lt;value&gt; is &lt;pattern</a:t>
            </a:r>
            <a:br>
              <a:rPr lang="en-US" dirty="0"/>
            </a:br>
            <a:r>
              <a:rPr lang="en-US" dirty="0"/>
              <a:t>and returns true if the value matches the pattern otherwise it will return false</a:t>
            </a:r>
          </a:p>
          <a:p>
            <a:r>
              <a:rPr lang="en-US" dirty="0"/>
              <a:t>The is predicate allows us to do pattern matching is expressions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E521-5C3F-1441-A77E-88572B79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22900"/>
            <a:ext cx="2628900" cy="1244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8BE3D-2D0B-4345-A8F1-8EC44E83068A}"/>
              </a:ext>
            </a:extLst>
          </p:cNvPr>
          <p:cNvSpPr txBox="1"/>
          <p:nvPr/>
        </p:nvSpPr>
        <p:spPr>
          <a:xfrm>
            <a:off x="6858000" y="762000"/>
            <a:ext cx="19239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Note: a predicate is a</a:t>
            </a:r>
            <a:br>
              <a:rPr lang="en-US" sz="1400" dirty="0"/>
            </a:br>
            <a:r>
              <a:rPr lang="en-US" sz="1400" dirty="0"/>
              <a:t>function/operator that </a:t>
            </a:r>
            <a:br>
              <a:rPr lang="en-US" sz="1400" dirty="0"/>
            </a:br>
            <a:r>
              <a:rPr lang="en-US" sz="1400" dirty="0"/>
              <a:t>always returns true or</a:t>
            </a:r>
            <a:br>
              <a:rPr lang="en-US" sz="1400" dirty="0"/>
            </a:br>
            <a:r>
              <a:rPr lang="en-US" sz="1400" dirty="0"/>
              <a:t>false.  No other return</a:t>
            </a:r>
            <a:br>
              <a:rPr lang="en-US" sz="1400" dirty="0"/>
            </a:br>
            <a:r>
              <a:rPr lang="en-US" sz="1400" dirty="0"/>
              <a:t>value is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82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 &amp; 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Type patterns are patterns of the form</a:t>
            </a:r>
            <a:br>
              <a:rPr lang="en-US" dirty="0"/>
            </a:br>
            <a:r>
              <a:rPr lang="en-US" dirty="0"/>
              <a:t>   %&lt;type name&gt;</a:t>
            </a:r>
            <a:br>
              <a:rPr lang="en-US" dirty="0"/>
            </a:br>
            <a:r>
              <a:rPr lang="en-US" dirty="0"/>
              <a:t>and match all instances of the &lt;type name&gt;</a:t>
            </a:r>
          </a:p>
          <a:p>
            <a:r>
              <a:rPr lang="en-US" dirty="0"/>
              <a:t>All built-in types have associated type patterns such as %integer, %real, %string etc.</a:t>
            </a:r>
          </a:p>
          <a:p>
            <a:r>
              <a:rPr lang="en-US" dirty="0"/>
              <a:t>User defined types are also supported,</a:t>
            </a:r>
            <a:br>
              <a:rPr lang="en-US" dirty="0"/>
            </a:br>
            <a:r>
              <a:rPr lang="en-US" dirty="0"/>
              <a:t>   %&lt;user defined type name&gt;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9F6-3021-1E4C-90DF-B8A249F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8231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F67B0-6D28-AF48-BA26-3593D39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58" y="4712945"/>
            <a:ext cx="7473950" cy="19545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604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combine conditional pattern matching with type patterns and the is predicate to express sophisticated patterns</a:t>
            </a:r>
          </a:p>
          <a:p>
            <a:r>
              <a:rPr lang="en-US" dirty="0"/>
              <a:t>E.g., only assign a value to x if it is an integer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AB9A8-F2E7-8C43-A782-35FC00F7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4606925"/>
            <a:ext cx="64897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799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/>
          </a:bodyPr>
          <a:lstStyle/>
          <a:p>
            <a:r>
              <a:rPr lang="en-US" dirty="0"/>
              <a:t>Here are some additional examples,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CFB-FC12-204B-9F54-811B090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8031"/>
            <a:ext cx="5067300" cy="673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CFE35-B4E8-424F-B4A1-6EBB08FE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38600"/>
            <a:ext cx="6515100" cy="2006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1B354-A5F6-A549-A108-76506E3E4DB7}"/>
              </a:ext>
            </a:extLst>
          </p:cNvPr>
          <p:cNvSpPr txBox="1"/>
          <p:nvPr/>
        </p:nvSpPr>
        <p:spPr>
          <a:xfrm>
            <a:off x="1992923" y="6271846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‘mod’ is the modulus function</a:t>
            </a:r>
          </a:p>
        </p:txBody>
      </p:sp>
    </p:spTree>
    <p:extLst>
      <p:ext uri="{BB962C8B-B14F-4D97-AF65-F5344CB8AC3E}">
        <p14:creationId xmlns:p14="http://schemas.microsoft.com/office/powerpoint/2010/main" val="302014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 conditional pattern</a:t>
            </a:r>
            <a:br>
              <a:rPr lang="en-US" dirty="0"/>
            </a:br>
            <a:r>
              <a:rPr lang="en-US" dirty="0"/>
              <a:t>   x if x is &lt;pattern&gt;</a:t>
            </a:r>
            <a:br>
              <a:rPr lang="en-US" dirty="0"/>
            </a:br>
            <a:r>
              <a:rPr lang="en-US" dirty="0"/>
              <a:t>appears a lot in Asteroid programs</a:t>
            </a:r>
          </a:p>
          <a:p>
            <a:r>
              <a:rPr lang="en-US" dirty="0"/>
              <a:t>Named patterns of the form</a:t>
            </a:r>
            <a:br>
              <a:rPr lang="en-US" dirty="0"/>
            </a:br>
            <a:r>
              <a:rPr lang="en-US" dirty="0"/>
              <a:t>   x:&lt;pattern&gt;</a:t>
            </a:r>
            <a:br>
              <a:rPr lang="en-US" dirty="0"/>
            </a:br>
            <a:r>
              <a:rPr lang="en-US" dirty="0"/>
              <a:t>represent a shorthand for the simple conditional patterns above</a:t>
            </a:r>
          </a:p>
          <a:p>
            <a:r>
              <a:rPr lang="en-US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2295A-5DFF-004B-8714-A589155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4252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/>
              <a:t>This shorthand notation is especially useful when combined with type patterns,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4B1D-ADB2-6443-B87E-4D51B91B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048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Beware: even though named patterns with type patterns look like a declarations they are not!</a:t>
            </a:r>
          </a:p>
          <a:p>
            <a:r>
              <a:rPr lang="en-US" dirty="0"/>
              <a:t>They are pattern match statements; consequently, implicit type conversions we are used to from other programming languages do not 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2B0-3C1E-E841-94F2-CD56B655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8026400" cy="1460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552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head-tail pattern </a:t>
            </a:r>
            <a:br>
              <a:rPr lang="en-US" dirty="0"/>
            </a:br>
            <a:r>
              <a:rPr lang="en-US" dirty="0"/>
              <a:t>    [ &lt;head var&gt; | &lt;tail var&gt; ]</a:t>
            </a:r>
            <a:br>
              <a:rPr lang="en-US" dirty="0"/>
            </a:br>
            <a:r>
              <a:rPr lang="en-US" dirty="0"/>
              <a:t>is a useful pattern that allows us to </a:t>
            </a:r>
            <a:r>
              <a:rPr lang="en-US" dirty="0" err="1"/>
              <a:t>destructure</a:t>
            </a:r>
            <a:r>
              <a:rPr lang="en-US" dirty="0"/>
              <a:t> a list into into its first element and the rest of the list; the list with its first element removed.</a:t>
            </a:r>
          </a:p>
          <a:p>
            <a:r>
              <a:rPr lang="en-US" dirty="0"/>
              <a:t>As we will see later, this pattern will prove extremely useful when dealing with recursion or iteration over lists.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F5AF-9F39-674B-B21C-1DE5732A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32512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6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When the pattern is just a single variable then the let statement looks like an assignment statement,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However, statements like,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are completely legal,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1 on the left is a constructor viewed as pattern, the 1 on the right is a constructor viewed as a value.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highlighting the fact that the let statement is not equivalent to an assignment statement.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93073-AB12-D742-97E4-1492A837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5" y="2590800"/>
            <a:ext cx="1967948" cy="45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D7EE6-B483-CD46-BEAA-A4ACE71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6" y="3941618"/>
            <a:ext cx="2057399" cy="4779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73516-FBF2-BD49-B95B-EA66568F6C6C}"/>
              </a:ext>
            </a:extLst>
          </p:cNvPr>
          <p:cNvSpPr txBox="1"/>
          <p:nvPr/>
        </p:nvSpPr>
        <p:spPr>
          <a:xfrm>
            <a:off x="1981200" y="293804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8F639-F658-0D41-A592-0AFC4A4FF510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827907" y="2938046"/>
            <a:ext cx="1258908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C8FB-997E-1740-B53D-628C067C805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27907" y="3107323"/>
            <a:ext cx="1258908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D9996-CD9A-1945-8C8E-57235A4B2E9A}"/>
              </a:ext>
            </a:extLst>
          </p:cNvPr>
          <p:cNvSpPr txBox="1"/>
          <p:nvPr/>
        </p:nvSpPr>
        <p:spPr>
          <a:xfrm>
            <a:off x="5789671" y="2978994"/>
            <a:ext cx="691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A343-CEB6-324B-99D5-2B84B2C78E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61507" y="2895600"/>
            <a:ext cx="856150" cy="28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DE0D3-18D1-1143-8E69-0F6C246396A6}"/>
              </a:ext>
            </a:extLst>
          </p:cNvPr>
          <p:cNvCxnSpPr/>
          <p:nvPr/>
        </p:nvCxnSpPr>
        <p:spPr bwMode="auto">
          <a:xfrm flipH="1">
            <a:off x="5001215" y="3183523"/>
            <a:ext cx="788456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277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/>
          </a:bodyPr>
          <a:lstStyle/>
          <a:p>
            <a:r>
              <a:rPr lang="en-US" dirty="0"/>
              <a:t>The head-tail pattern can also be used “in reverse” – as a constructor,</a:t>
            </a:r>
          </a:p>
          <a:p>
            <a:pPr lvl="1"/>
            <a:r>
              <a:rPr lang="en-US" dirty="0"/>
              <a:t>Given an element and a list it will prepend the element to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484A6-DFFD-CA4E-8E22-B165552E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371975"/>
            <a:ext cx="25654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91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Regular expressions are patterns that can be applied to strings</a:t>
            </a:r>
          </a:p>
          <a:p>
            <a:r>
              <a:rPr lang="en-US" dirty="0"/>
              <a:t>e.g., the regex</a:t>
            </a:r>
            <a:br>
              <a:rPr lang="en-US" dirty="0"/>
            </a:br>
            <a:r>
              <a:rPr lang="en-US" dirty="0"/>
              <a:t>      “a(b)*”</a:t>
            </a:r>
            <a:br>
              <a:rPr lang="en-US" dirty="0"/>
            </a:br>
            <a:r>
              <a:rPr lang="en-US" dirty="0"/>
              <a:t>matches any string that starts with an a followed by zero or more b’s.</a:t>
            </a:r>
          </a:p>
          <a:p>
            <a:r>
              <a:rPr lang="en-US" dirty="0"/>
              <a:t>In Asteroid regular expressions are considered patterns and therefore we can write expressions like</a:t>
            </a:r>
            <a:br>
              <a:rPr lang="en-US" dirty="0"/>
            </a:br>
            <a:r>
              <a:rPr lang="en-US" dirty="0"/>
              <a:t>    “</a:t>
            </a:r>
            <a:r>
              <a:rPr lang="en-US" dirty="0" err="1"/>
              <a:t>abbbb</a:t>
            </a:r>
            <a:r>
              <a:rPr lang="en-US" dirty="0"/>
              <a:t>” is “a(b)*”</a:t>
            </a:r>
          </a:p>
          <a:p>
            <a:r>
              <a:rPr lang="en-US" dirty="0"/>
              <a:t>Asteroid’s regex syntax follows Python’s regex syntax</a:t>
            </a:r>
          </a:p>
          <a:p>
            <a:pPr lvl="1"/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86C-61A2-0548-BD77-50DE72C6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035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1E3AD-0165-9445-8C37-7660A82607F8}"/>
              </a:ext>
            </a:extLst>
          </p:cNvPr>
          <p:cNvSpPr txBox="1"/>
          <p:nvPr/>
        </p:nvSpPr>
        <p:spPr>
          <a:xfrm>
            <a:off x="1067741" y="472440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(a)+  =  a(a)*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B629-1D59-DE4A-8E08-78AEA97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76600"/>
            <a:ext cx="5346700" cy="29903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E53EE-92BB-A640-9282-CDADF1387309}"/>
              </a:ext>
            </a:extLst>
          </p:cNvPr>
          <p:cNvSpPr txBox="1"/>
          <p:nvPr/>
        </p:nvSpPr>
        <p:spPr>
          <a:xfrm>
            <a:off x="4325815" y="64476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ln004/list1.ast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CA79-687A-444F-8246-8EA528E4D893}"/>
              </a:ext>
            </a:extLst>
          </p:cNvPr>
          <p:cNvSpPr txBox="1"/>
          <p:nvPr/>
        </p:nvSpPr>
        <p:spPr>
          <a:xfrm>
            <a:off x="5605332" y="262909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 with regex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DD459-75B2-9346-AD83-F84BF6067F16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096000" y="2936875"/>
            <a:ext cx="710943" cy="209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54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4114800"/>
          </a:xfrm>
        </p:spPr>
        <p:txBody>
          <a:bodyPr/>
          <a:lstStyle/>
          <a:p>
            <a:r>
              <a:rPr lang="en-US" sz="2000" dirty="0"/>
              <a:t>The Let Statement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asteroid-lang.readthedocs.io/en/latest/User%20Guide.html#the-let-statement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programs values are represented by constructors,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“Hello, World!”</a:t>
            </a:r>
          </a:p>
          <a:p>
            <a:pPr lvl="1"/>
            <a:r>
              <a:rPr lang="en-US" dirty="0"/>
              <a:t>[1,2,3]</a:t>
            </a:r>
          </a:p>
          <a:p>
            <a:r>
              <a:rPr lang="en-US" dirty="0"/>
              <a:t>Any structure that cannot be reduced any further consists purely of constructors and is the </a:t>
            </a:r>
            <a:r>
              <a:rPr lang="en-US" b="1" dirty="0"/>
              <a:t>minimal representation </a:t>
            </a:r>
            <a:r>
              <a:rPr lang="en-US" dirty="0"/>
              <a:t>of a value</a:t>
            </a:r>
          </a:p>
          <a:p>
            <a:pPr lvl="1"/>
            <a:r>
              <a:rPr lang="en-US" dirty="0"/>
              <a:t>[1,2] + [3] and 1 + 1 can be reduced further</a:t>
            </a:r>
          </a:p>
          <a:p>
            <a:pPr lvl="1"/>
            <a:r>
              <a:rPr lang="en-US" dirty="0"/>
              <a:t>[1,2,3] and 2 cannot be reduced further</a:t>
            </a:r>
          </a:p>
          <a:p>
            <a:r>
              <a:rPr lang="en-US" dirty="0"/>
              <a:t>The latter are considered the minimal representations of the former values and consist purely of constructors</a:t>
            </a:r>
          </a:p>
          <a:p>
            <a:r>
              <a:rPr lang="en-US" dirty="0"/>
              <a:t>The idea of values being represented purely by constructors is important for patterns and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59314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990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Def</a:t>
            </a:r>
            <a:r>
              <a:rPr lang="en-US" dirty="0"/>
              <a:t>: A pattern is an expression that consists of constructors and possibly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A626-854D-FE4E-94C1-AEFA362A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62992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0594-9017-D54C-8A50-79C1F2A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225800"/>
            <a:ext cx="2959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BA18-AC71-8247-93C9-14F2FF9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674577"/>
            <a:ext cx="2959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82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Basic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26B33-87C9-1C43-9934-53C424D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678"/>
            <a:ext cx="3733800" cy="311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114800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dirty="0"/>
              <a:t>This also works for user defined structures/objects</a:t>
            </a:r>
          </a:p>
          <a:p>
            <a:r>
              <a:rPr lang="en-US" dirty="0"/>
              <a:t>The expression A(1,2) on the left side is considered a constructor and also a pattern</a:t>
            </a:r>
          </a:p>
          <a:p>
            <a:r>
              <a:rPr lang="en-US" dirty="0"/>
              <a:t>We can insert variables into the constructor, A(</a:t>
            </a:r>
            <a:r>
              <a:rPr lang="en-US" dirty="0" err="1"/>
              <a:t>x,y</a:t>
            </a:r>
            <a:r>
              <a:rPr lang="en-US" dirty="0"/>
              <a:t>), for easy access to the components of the object o</a:t>
            </a:r>
          </a:p>
          <a:p>
            <a:pPr lvl="1"/>
            <a:r>
              <a:rPr lang="en-US" b="1" dirty="0" err="1"/>
              <a:t>destructuring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C7FE1A-F709-A240-9106-0E267F5E7E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2600" y="4191001"/>
            <a:ext cx="2971800" cy="533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3D899-8FEA-D847-BF4D-0EC349742B2F}"/>
              </a:ext>
            </a:extLst>
          </p:cNvPr>
          <p:cNvCxnSpPr/>
          <p:nvPr/>
        </p:nvCxnSpPr>
        <p:spPr bwMode="auto">
          <a:xfrm flipH="1">
            <a:off x="2362200" y="3429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15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4F978-3E3C-7447-946F-559FC9D1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2371-8322-9A41-A719-261ECC26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idea of </a:t>
            </a:r>
            <a:r>
              <a:rPr lang="en-US" dirty="0" err="1"/>
              <a:t>destructuring</a:t>
            </a:r>
            <a:r>
              <a:rPr lang="en-US" dirty="0"/>
              <a:t> is fundamental to pattern matching</a:t>
            </a:r>
          </a:p>
          <a:p>
            <a:r>
              <a:rPr lang="en-US" dirty="0"/>
              <a:t>It makes access to substructures much more readable (and efficient).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A6A26-A408-284D-A5D3-913E31B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5080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56C8F-9F25-8C48-9322-F8715F3293D8}"/>
              </a:ext>
            </a:extLst>
          </p:cNvPr>
          <p:cNvSpPr txBox="1"/>
          <p:nvPr/>
        </p:nvSpPr>
        <p:spPr>
          <a:xfrm>
            <a:off x="304800" y="3429000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Without structural pattern matching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7DA3C-11B5-0647-A4C8-16EABDEC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490602"/>
            <a:ext cx="7861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A76F6-7B4F-1847-A972-BC4167D54106}"/>
              </a:ext>
            </a:extLst>
          </p:cNvPr>
          <p:cNvSpPr txBox="1"/>
          <p:nvPr/>
        </p:nvSpPr>
        <p:spPr>
          <a:xfrm>
            <a:off x="533400" y="5152048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 structural pattern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D09DA-5460-484E-8453-0F4AE9159FD1}"/>
              </a:ext>
            </a:extLst>
          </p:cNvPr>
          <p:cNvSpPr txBox="1"/>
          <p:nvPr/>
        </p:nvSpPr>
        <p:spPr>
          <a:xfrm>
            <a:off x="5732585" y="412652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3C6-E031-374D-8349-8C7A0A611C66}"/>
              </a:ext>
            </a:extLst>
          </p:cNvPr>
          <p:cNvSpPr txBox="1"/>
          <p:nvPr/>
        </p:nvSpPr>
        <p:spPr>
          <a:xfrm>
            <a:off x="6166338" y="521676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ln004/destruct2.ast</a:t>
            </a:r>
          </a:p>
        </p:txBody>
      </p:sp>
    </p:spTree>
    <p:extLst>
      <p:ext uri="{BB962C8B-B14F-4D97-AF65-F5344CB8AC3E}">
        <p14:creationId xmlns:p14="http://schemas.microsoft.com/office/powerpoint/2010/main" val="2194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73-ABA1-8B4C-BBB2-1C960345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267-28F9-8944-ADDD-99D9FD7C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66800"/>
          </a:xfrm>
        </p:spPr>
        <p:txBody>
          <a:bodyPr/>
          <a:lstStyle/>
          <a:p>
            <a:r>
              <a:rPr lang="en-US" dirty="0"/>
              <a:t>Here is another example using structures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914B-6B85-9E40-B4B4-5FE3B7A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9"/>
            <a:ext cx="6985000" cy="279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A8CC-F02F-474A-840E-8A807C395A5F}"/>
              </a:ext>
            </a:extLst>
          </p:cNvPr>
          <p:cNvSpPr txBox="1"/>
          <p:nvPr/>
        </p:nvSpPr>
        <p:spPr>
          <a:xfrm>
            <a:off x="4091354" y="627184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ln004/destruct3.ast</a:t>
            </a:r>
          </a:p>
        </p:txBody>
      </p:sp>
    </p:spTree>
    <p:extLst>
      <p:ext uri="{BB962C8B-B14F-4D97-AF65-F5344CB8AC3E}">
        <p14:creationId xmlns:p14="http://schemas.microsoft.com/office/powerpoint/2010/main" val="318568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D85F-5E84-D44B-9B5C-300F6E3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871-97CA-5F43-BEF7-D514A7A6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let statement</a:t>
            </a:r>
            <a:br>
              <a:rPr lang="en-US" dirty="0"/>
            </a:br>
            <a:r>
              <a:rPr lang="en-US" dirty="0"/>
              <a:t>    let &lt;pattern&gt; = value .</a:t>
            </a:r>
          </a:p>
          <a:p>
            <a:r>
              <a:rPr lang="en-US" dirty="0"/>
              <a:t>On the right side of equal sign constructors represent values</a:t>
            </a:r>
          </a:p>
          <a:p>
            <a:pPr lvl="1"/>
            <a:r>
              <a:rPr lang="en-US" dirty="0"/>
              <a:t>Operators/functions are allowed</a:t>
            </a:r>
          </a:p>
          <a:p>
            <a:r>
              <a:rPr lang="en-US" dirty="0"/>
              <a:t>On the left side they represent structure</a:t>
            </a:r>
          </a:p>
          <a:p>
            <a:pPr lvl="1"/>
            <a:r>
              <a:rPr lang="en-US" dirty="0"/>
              <a:t>Operators/functions are </a:t>
            </a:r>
            <a:r>
              <a:rPr lang="en-US" b="1" dirty="0"/>
              <a:t>not</a:t>
            </a:r>
            <a:r>
              <a:rPr lang="en-US" dirty="0"/>
              <a:t> allowed</a:t>
            </a:r>
          </a:p>
          <a:p>
            <a:pPr lvl="1"/>
            <a:r>
              <a:rPr lang="en-US" dirty="0"/>
              <a:t>Constructors must minimally represent structure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/>
              <a:t>Limited pattern matching available with the assignment statement</a:t>
            </a:r>
          </a:p>
          <a:p>
            <a:pPr lvl="1"/>
            <a:r>
              <a:rPr lang="en-US" dirty="0"/>
              <a:t>Called </a:t>
            </a:r>
            <a:r>
              <a:rPr lang="en-US" b="1" dirty="0" err="1"/>
              <a:t>destructuring</a:t>
            </a:r>
            <a:r>
              <a:rPr lang="en-US" dirty="0"/>
              <a:t>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9459-AC71-D24B-82C5-648CD3F8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/>
          <a:stretch/>
        </p:blipFill>
        <p:spPr>
          <a:xfrm>
            <a:off x="2895600" y="4000500"/>
            <a:ext cx="2527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21341352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5260</TotalTime>
  <Words>1018</Words>
  <Application>Microsoft Macintosh PowerPoint</Application>
  <PresentationFormat>On-screen Show (4:3)</PresentationFormat>
  <Paragraphs>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</vt:lpstr>
      <vt:lpstr>Lato</vt:lpstr>
      <vt:lpstr>Wingdings</vt:lpstr>
      <vt:lpstr>quake2</vt:lpstr>
      <vt:lpstr>The Let Statement &amp; Basic Pattern Matching</vt:lpstr>
      <vt:lpstr>The Let Statement &amp; Basic Pattern Matching</vt:lpstr>
      <vt:lpstr>Basic Patterns</vt:lpstr>
      <vt:lpstr>Basic Patterns</vt:lpstr>
      <vt:lpstr>Basic Patterns</vt:lpstr>
      <vt:lpstr>Destructuring</vt:lpstr>
      <vt:lpstr>Destructuring</vt:lpstr>
      <vt:lpstr>Basic Pattern Matching Summary</vt:lpstr>
      <vt:lpstr>Pattern Matching in Python</vt:lpstr>
      <vt:lpstr>Pattern Matching in Python</vt:lpstr>
      <vt:lpstr>Conditional Pattern Matching</vt:lpstr>
      <vt:lpstr>The is Predicate &amp; Type Patterns</vt:lpstr>
      <vt:lpstr>The is Predicate &amp; Type Patterns</vt:lpstr>
      <vt:lpstr>Advanced Pattern Match Expressions</vt:lpstr>
      <vt:lpstr>Advanced Pattern Match Expressions</vt:lpstr>
      <vt:lpstr>Named Patterns</vt:lpstr>
      <vt:lpstr>Named Patterns</vt:lpstr>
      <vt:lpstr>Named Patterns</vt:lpstr>
      <vt:lpstr>Head-Tail Pattern</vt:lpstr>
      <vt:lpstr>Head-Tail Pattern</vt:lpstr>
      <vt:lpstr>Pattern Matching with Regular Expressions</vt:lpstr>
      <vt:lpstr>Pattern Matching with Regular Expressions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Lutz Hamel</dc:creator>
  <cp:lastModifiedBy>Lutz Hamel</cp:lastModifiedBy>
  <cp:revision>24</cp:revision>
  <cp:lastPrinted>2012-01-23T19:25:49Z</cp:lastPrinted>
  <dcterms:created xsi:type="dcterms:W3CDTF">2023-01-11T22:05:44Z</dcterms:created>
  <dcterms:modified xsi:type="dcterms:W3CDTF">2023-01-15T13:45:55Z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