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have seen that patterns behave like data types, consider,</a:t>
            </a:r>
          </a:p>
          <a:p>
            <a:pPr lvl="1"/>
            <a:r>
              <a:rPr lang="en-US" dirty="0"/>
              <a:t>let x:%integer = v.</a:t>
            </a:r>
          </a:p>
          <a:p>
            <a:r>
              <a:rPr lang="en-US" dirty="0"/>
              <a:t>Here the pattern %integer that matches all integer values limits what kind of values can be assigned to the variable x.</a:t>
            </a:r>
          </a:p>
          <a:p>
            <a:r>
              <a:rPr lang="en-US" dirty="0"/>
              <a:t>That is precisely what type declarations do!</a:t>
            </a:r>
          </a:p>
        </p:txBody>
      </p:sp>
    </p:spTree>
    <p:extLst>
      <p:ext uri="{BB962C8B-B14F-4D97-AF65-F5344CB8AC3E}">
        <p14:creationId xmlns:p14="http://schemas.microsoft.com/office/powerpoint/2010/main" val="7533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First-class patterns can be used to define </a:t>
            </a:r>
            <a:r>
              <a:rPr lang="en-US" b="1" dirty="0"/>
              <a:t>subtypes of existing types</a:t>
            </a:r>
          </a:p>
          <a:p>
            <a:r>
              <a:rPr lang="en-US" dirty="0"/>
              <a:t>Consider for example,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we can treat the pattern </a:t>
            </a:r>
            <a:r>
              <a:rPr lang="en-US" dirty="0" err="1"/>
              <a:t>Pos_Int</a:t>
            </a:r>
            <a:r>
              <a:rPr lang="en-US" dirty="0"/>
              <a:t> as a subtype of the integers, in effect we have</a:t>
            </a:r>
          </a:p>
          <a:p>
            <a:pPr lvl="1"/>
            <a:r>
              <a:rPr lang="en-US" dirty="0" err="1"/>
              <a:t>Pos_Int</a:t>
            </a:r>
            <a:r>
              <a:rPr lang="en-US" dirty="0"/>
              <a:t> &lt; integer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E7C1-69E9-384A-B6A0-569EAE4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352800"/>
            <a:ext cx="657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E3D1-79FC-7A41-BD3F-F8A50267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B8C-27C6-A648-AEA3-0CFF0F9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use first class patterns to also define supertypes,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second let statement is only successful if it fulfills the requirements of the pattern Scalar.</a:t>
            </a:r>
          </a:p>
          <a:p>
            <a:r>
              <a:rPr lang="en-US" dirty="0"/>
              <a:t>In effect, Scalar acts like a supertype of real and integer </a:t>
            </a:r>
          </a:p>
          <a:p>
            <a:r>
              <a:rPr lang="en-US" dirty="0"/>
              <a:t>or more precisely it acts like an </a:t>
            </a:r>
            <a:r>
              <a:rPr lang="en-US" b="1" dirty="0"/>
              <a:t>abstract base class </a:t>
            </a:r>
            <a:r>
              <a:rPr lang="en-US" dirty="0"/>
              <a:t>since you since you cannot instantiate a value of type Scalar.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96CD-3869-394C-82F2-931D87EA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712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first-class patterns to instantiate both subtypes and supertypes – how do they differ?</a:t>
            </a:r>
          </a:p>
        </p:txBody>
      </p:sp>
    </p:spTree>
    <p:extLst>
      <p:ext uri="{BB962C8B-B14F-4D97-AF65-F5344CB8AC3E}">
        <p14:creationId xmlns:p14="http://schemas.microsoft.com/office/powerpoint/2010/main" val="9050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Subtypes</a:t>
            </a:r>
            <a:r>
              <a:rPr lang="en-US" dirty="0"/>
              <a:t>: the pattern definition adds conditions that </a:t>
            </a:r>
            <a:r>
              <a:rPr lang="en-US" b="1" dirty="0"/>
              <a:t>contract</a:t>
            </a:r>
            <a:r>
              <a:rPr lang="en-US" dirty="0"/>
              <a:t> a given data type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2108F-F397-9D4D-993D-DE37193DC800}"/>
              </a:ext>
            </a:extLst>
          </p:cNvPr>
          <p:cNvGrpSpPr/>
          <p:nvPr/>
        </p:nvGrpSpPr>
        <p:grpSpPr>
          <a:xfrm>
            <a:off x="1600200" y="2362200"/>
            <a:ext cx="6578600" cy="720725"/>
            <a:chOff x="1600200" y="3733800"/>
            <a:chExt cx="6578600" cy="720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258D8B-4D7B-D24B-A4D3-D3ECD1DBB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514"/>
            <a:stretch/>
          </p:blipFill>
          <p:spPr>
            <a:xfrm>
              <a:off x="1600200" y="4038600"/>
              <a:ext cx="6578600" cy="415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58B76BC6-24F5-054D-ACD4-07EFC16480DB}"/>
                </a:ext>
              </a:extLst>
            </p:cNvPr>
            <p:cNvSpPr/>
            <p:nvPr/>
          </p:nvSpPr>
          <p:spPr bwMode="auto">
            <a:xfrm>
              <a:off x="6858000" y="37338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6D3BC5-5C34-874D-8880-8192B8976E44}"/>
              </a:ext>
            </a:extLst>
          </p:cNvPr>
          <p:cNvGrpSpPr/>
          <p:nvPr/>
        </p:nvGrpSpPr>
        <p:grpSpPr>
          <a:xfrm>
            <a:off x="1253451" y="3739662"/>
            <a:ext cx="5803841" cy="2889738"/>
            <a:chOff x="1253451" y="3581400"/>
            <a:chExt cx="5803841" cy="28897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8F46D5-0946-4D41-965E-DD8639A548A4}"/>
                </a:ext>
              </a:extLst>
            </p:cNvPr>
            <p:cNvSpPr/>
            <p:nvPr/>
          </p:nvSpPr>
          <p:spPr bwMode="auto">
            <a:xfrm>
              <a:off x="4038600" y="3581400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86DBE-BCAC-8D45-B78D-2511789BEB8D}"/>
                </a:ext>
              </a:extLst>
            </p:cNvPr>
            <p:cNvSpPr txBox="1"/>
            <p:nvPr/>
          </p:nvSpPr>
          <p:spPr>
            <a:xfrm>
              <a:off x="4953000" y="3886200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D587DA-8089-2E41-AB88-A2C5CB6E2074}"/>
                </a:ext>
              </a:extLst>
            </p:cNvPr>
            <p:cNvSpPr/>
            <p:nvPr/>
          </p:nvSpPr>
          <p:spPr bwMode="auto">
            <a:xfrm>
              <a:off x="4953000" y="4648200"/>
              <a:ext cx="1600200" cy="152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0ED980-F484-5540-8C4C-6A3D8D458B12}"/>
                </a:ext>
              </a:extLst>
            </p:cNvPr>
            <p:cNvSpPr txBox="1"/>
            <p:nvPr/>
          </p:nvSpPr>
          <p:spPr>
            <a:xfrm>
              <a:off x="5351141" y="511558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positive</a:t>
              </a:r>
            </a:p>
            <a:p>
              <a:r>
                <a:rPr lang="en-US" sz="1400" dirty="0"/>
                <a:t>integers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B7D5E5-2350-C84E-805E-F4DBF9B10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451" y="4326792"/>
              <a:ext cx="3340100" cy="29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AEBFEC-A7DE-8047-8FE9-E883B81E574B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 bwMode="auto">
            <a:xfrm>
              <a:off x="4593551" y="4472842"/>
              <a:ext cx="593793" cy="398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08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Supertypes</a:t>
            </a:r>
            <a:r>
              <a:rPr lang="en-US" dirty="0"/>
              <a:t>: the pattern definition </a:t>
            </a:r>
            <a:r>
              <a:rPr lang="en-US" b="1" dirty="0"/>
              <a:t>expands</a:t>
            </a:r>
            <a:r>
              <a:rPr lang="en-US" dirty="0"/>
              <a:t> given data types so that the supertype pattern covers more objects than any given data type within the pattern definition.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BC94F8-6665-F34E-9C80-C3383EAD9592}"/>
              </a:ext>
            </a:extLst>
          </p:cNvPr>
          <p:cNvGrpSpPr/>
          <p:nvPr/>
        </p:nvGrpSpPr>
        <p:grpSpPr>
          <a:xfrm>
            <a:off x="1181100" y="2286000"/>
            <a:ext cx="7124700" cy="656737"/>
            <a:chOff x="1009650" y="4267200"/>
            <a:chExt cx="7124700" cy="656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B2A46-0B8E-874A-9FEA-737EA98DC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511"/>
            <a:stretch/>
          </p:blipFill>
          <p:spPr>
            <a:xfrm>
              <a:off x="1009650" y="4572000"/>
              <a:ext cx="71247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1AE37B29-F0DE-8B4D-8FE0-F1D47EA2B27C}"/>
                </a:ext>
              </a:extLst>
            </p:cNvPr>
            <p:cNvSpPr/>
            <p:nvPr/>
          </p:nvSpPr>
          <p:spPr bwMode="auto">
            <a:xfrm>
              <a:off x="6096000" y="42672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1A6782-139C-3745-9288-FE1388B736B6}"/>
              </a:ext>
            </a:extLst>
          </p:cNvPr>
          <p:cNvGrpSpPr/>
          <p:nvPr/>
        </p:nvGrpSpPr>
        <p:grpSpPr>
          <a:xfrm>
            <a:off x="914400" y="3695700"/>
            <a:ext cx="6899030" cy="2933700"/>
            <a:chOff x="158262" y="3695700"/>
            <a:chExt cx="6899030" cy="2933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4B57D-C832-A64B-972D-E64E556C6237}"/>
                </a:ext>
              </a:extLst>
            </p:cNvPr>
            <p:cNvSpPr/>
            <p:nvPr/>
          </p:nvSpPr>
          <p:spPr bwMode="auto">
            <a:xfrm>
              <a:off x="4038600" y="3739662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08DE08-A271-DE4D-9F81-DCF963617096}"/>
                </a:ext>
              </a:extLst>
            </p:cNvPr>
            <p:cNvSpPr txBox="1"/>
            <p:nvPr/>
          </p:nvSpPr>
          <p:spPr>
            <a:xfrm>
              <a:off x="5357439" y="404446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DCA77B-6CDB-D049-9EB1-A7A0F69A860E}"/>
                </a:ext>
              </a:extLst>
            </p:cNvPr>
            <p:cNvGrpSpPr/>
            <p:nvPr/>
          </p:nvGrpSpPr>
          <p:grpSpPr>
            <a:xfrm>
              <a:off x="5410200" y="5105400"/>
              <a:ext cx="1295400" cy="1225062"/>
              <a:chOff x="5257800" y="5105400"/>
              <a:chExt cx="1295400" cy="122506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AE23B3-2070-1A48-B5F8-D42AE1384D9C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FD6C1-EDA8-F74D-AAB2-9E8172C9FA23}"/>
                  </a:ext>
                </a:extLst>
              </p:cNvPr>
              <p:cNvSpPr txBox="1"/>
              <p:nvPr/>
            </p:nvSpPr>
            <p:spPr>
              <a:xfrm>
                <a:off x="5503541" y="5559623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integers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B323F6-F085-8A4E-876E-DBD9CE053A55}"/>
                </a:ext>
              </a:extLst>
            </p:cNvPr>
            <p:cNvGrpSpPr/>
            <p:nvPr/>
          </p:nvGrpSpPr>
          <p:grpSpPr>
            <a:xfrm>
              <a:off x="4114800" y="4572000"/>
              <a:ext cx="1295400" cy="1225062"/>
              <a:chOff x="5257800" y="5105400"/>
              <a:chExt cx="1295400" cy="12250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D31E06B-71B2-F44C-A9B2-7B1C3B033823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927227-C131-5D42-AF52-CA7803F90112}"/>
                  </a:ext>
                </a:extLst>
              </p:cNvPr>
              <p:cNvSpPr txBox="1"/>
              <p:nvPr/>
            </p:nvSpPr>
            <p:spPr>
              <a:xfrm>
                <a:off x="5599607" y="5559623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reals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5FC8B-4D2E-734F-A0EC-879D2F002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235" t="-5136" r="6150" b="66646"/>
            <a:stretch/>
          </p:blipFill>
          <p:spPr>
            <a:xfrm>
              <a:off x="158262" y="3695700"/>
              <a:ext cx="39624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EBFA08-AF39-9342-BDA7-F6F2B962721F}"/>
                </a:ext>
              </a:extLst>
            </p:cNvPr>
            <p:cNvCxnSpPr>
              <a:stCxn id="32" idx="3"/>
              <a:endCxn id="15" idx="1"/>
            </p:cNvCxnSpPr>
            <p:nvPr/>
          </p:nvCxnSpPr>
          <p:spPr bwMode="auto">
            <a:xfrm>
              <a:off x="4120662" y="3871669"/>
              <a:ext cx="360015" cy="291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36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FF443-A379-3444-BE34-A32281D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Patterns as Data Types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6BB2F1-0886-AB41-90DF-243380E9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 impose a certain amount of type safety with patterns as data types</a:t>
            </a:r>
          </a:p>
          <a:p>
            <a:pPr lvl="1"/>
            <a:r>
              <a:rPr lang="en-US" dirty="0"/>
              <a:t>Specification of function domains</a:t>
            </a:r>
          </a:p>
          <a:p>
            <a:pPr lvl="1"/>
            <a:r>
              <a:rPr lang="en-US" dirty="0"/>
              <a:t>Type safety for objects using patterns as types in constructors</a:t>
            </a:r>
          </a:p>
          <a:p>
            <a:pPr lvl="1"/>
            <a:r>
              <a:rPr lang="en-US" dirty="0"/>
              <a:t>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7386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5A71-849D-B946-B5D3-E6A22EA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437A-F08F-6E43-A024-BED643EE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32000"/>
            <a:ext cx="52324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906EA-0E33-BD4C-811B-328D33F9F434}"/>
              </a:ext>
            </a:extLst>
          </p:cNvPr>
          <p:cNvSpPr txBox="1"/>
          <p:nvPr/>
        </p:nvSpPr>
        <p:spPr>
          <a:xfrm>
            <a:off x="3247292" y="50760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fact.ast</a:t>
            </a:r>
            <a:endParaRPr lang="en-US" sz="14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4DDFF5B-50C1-534A-B5D1-4CFAE0D1A1E7}"/>
              </a:ext>
            </a:extLst>
          </p:cNvPr>
          <p:cNvSpPr/>
          <p:nvPr/>
        </p:nvSpPr>
        <p:spPr bwMode="auto">
          <a:xfrm rot="2015774">
            <a:off x="3733800" y="30229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EB2-0510-B440-A3BE-353DA74A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3AF36-2A40-0F4E-AE99-1534511D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7675"/>
            <a:ext cx="7043229" cy="494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4E05DAFD-BD64-AB49-9B28-C75DCBFC8339}"/>
              </a:ext>
            </a:extLst>
          </p:cNvPr>
          <p:cNvSpPr/>
          <p:nvPr/>
        </p:nvSpPr>
        <p:spPr bwMode="auto">
          <a:xfrm rot="2015774">
            <a:off x="4144424" y="21085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7F43FD7-C287-834B-8AA2-9D8E44A2098F}"/>
              </a:ext>
            </a:extLst>
          </p:cNvPr>
          <p:cNvSpPr/>
          <p:nvPr/>
        </p:nvSpPr>
        <p:spPr bwMode="auto">
          <a:xfrm rot="2015774">
            <a:off x="4587823" y="440054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7236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1163</TotalTime>
  <Words>279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quake2</vt:lpstr>
      <vt:lpstr>First-Class Patterns as Types</vt:lpstr>
      <vt:lpstr>Subtypes</vt:lpstr>
      <vt:lpstr>Supertypes</vt:lpstr>
      <vt:lpstr>Sub- and Supertypes</vt:lpstr>
      <vt:lpstr>Sub- and Supertypes</vt:lpstr>
      <vt:lpstr>Sub- and Supertypes</vt:lpstr>
      <vt:lpstr>Programming with Patterns as Data Types</vt:lpstr>
      <vt:lpstr>Function Domains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 as Types</dc:title>
  <dc:creator>Lutz Hamel</dc:creator>
  <cp:lastModifiedBy>Lutz Hamel</cp:lastModifiedBy>
  <cp:revision>5</cp:revision>
  <cp:lastPrinted>2012-01-23T19:25:49Z</cp:lastPrinted>
  <dcterms:created xsi:type="dcterms:W3CDTF">2023-04-08T18:27:46Z</dcterms:created>
  <dcterms:modified xsi:type="dcterms:W3CDTF">2023-04-09T13:51:06Z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