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63" r:id="rId9"/>
    <p:sldId id="259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15" d="100"/>
          <a:sy n="115" d="100"/>
        </p:scale>
        <p:origin x="3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more-on-excep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Reference%20Guide.html" TargetMode="External"/><Relationship Id="rId2" Type="http://schemas.openxmlformats.org/officeDocument/2006/relationships/hyperlink" Target="https://asteroid-lang.readthedocs.io/en/latest/User%20Guide.html#flow-of-contr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655F-E097-3844-BF28-332F9E50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5CC70-5366-B246-9828-F238558A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Control structure implementation in Asteroid is along the lines of any of the modern programming languages such as Python, Swift, or Rust. For example,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 allows you to iterate over lists without having to explicitly define a loop index counter.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if-</a:t>
            </a:r>
            <a:r>
              <a:rPr lang="en-US" dirty="0" err="1">
                <a:effectLst/>
              </a:rPr>
              <a:t>elif</a:t>
            </a:r>
            <a:r>
              <a:rPr lang="en-US" dirty="0">
                <a:effectLst/>
              </a:rPr>
              <a:t>-else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 expresses familiar condition handling</a:t>
            </a:r>
          </a:p>
        </p:txBody>
      </p:sp>
    </p:spTree>
    <p:extLst>
      <p:ext uri="{BB962C8B-B14F-4D97-AF65-F5344CB8AC3E}">
        <p14:creationId xmlns:p14="http://schemas.microsoft.com/office/powerpoint/2010/main" val="6361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differences between the non-pattern-match approach and the pattern-match approach are very subtle</a:t>
            </a:r>
          </a:p>
          <a:p>
            <a:r>
              <a:rPr lang="en-US" dirty="0"/>
              <a:t>In general, pattern matching makes the code more readable because the developer’s intentions and the structure of the data are directly visible</a:t>
            </a:r>
          </a:p>
          <a:p>
            <a:pPr lvl="1"/>
            <a:r>
              <a:rPr lang="en-US" dirty="0"/>
              <a:t>We often talk about </a:t>
            </a:r>
            <a:r>
              <a:rPr lang="en-US" b="1" dirty="0"/>
              <a:t>declarative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47C4-D05E-AD4A-ABB8-5674B2AB826B}"/>
              </a:ext>
            </a:extLst>
          </p:cNvPr>
          <p:cNvSpPr txBox="1"/>
          <p:nvPr/>
        </p:nvSpPr>
        <p:spPr>
          <a:xfrm>
            <a:off x="1981200" y="4225925"/>
            <a:ext cx="4800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Declarative programming is a programming paradigm in which the programmer describes what the program should accomplish, rather than how to accomplish it. In a declarative program, the focus is on the logic of the computation, rather than the control flow.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E868-DF0F-764A-898A-EB00673251FE}"/>
              </a:ext>
            </a:extLst>
          </p:cNvPr>
          <p:cNvSpPr txBox="1"/>
          <p:nvPr/>
        </p:nvSpPr>
        <p:spPr>
          <a:xfrm>
            <a:off x="2209800" y="616757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“The what” rather than the “The How”</a:t>
            </a:r>
          </a:p>
        </p:txBody>
      </p:sp>
    </p:spTree>
    <p:extLst>
      <p:ext uri="{BB962C8B-B14F-4D97-AF65-F5344CB8AC3E}">
        <p14:creationId xmlns:p14="http://schemas.microsoft.com/office/powerpoint/2010/main" val="21182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6A26-F223-8E4C-AAD8-FA7F6045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A67A99-1E12-3347-B407-78899D0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6934200" cy="32353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attern matching is considered a declarative programming technique.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pattern matching, the programmer specifies patterns that data can match against, rather than explicitly specifying how to manipulate the data.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allows the programmer to express the logic of the computation in a more direct and readable way,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describing what the expected inputs look like and what should be done with them,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rather than describing how to manipulate the data step-by-step.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11F07-95B0-CB49-9430-BAA7E3D3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4400"/>
            <a:ext cx="4038600" cy="1413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68D57-6CB4-964C-A6FC-95D5784D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562600"/>
            <a:ext cx="5257800" cy="101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F59D0-BE45-0642-973E-6ED2D225EB0C}"/>
              </a:ext>
            </a:extLst>
          </p:cNvPr>
          <p:cNvSpPr txBox="1"/>
          <p:nvPr/>
        </p:nvSpPr>
        <p:spPr>
          <a:xfrm>
            <a:off x="4841631" y="502622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2402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D2E-08EF-7245-B4C3-421B1898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0F6E-9D8C-7A41-BCEA-267A7A59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look carefully at our if-else example, we can see the declarative characteristics also</a:t>
            </a:r>
          </a:p>
          <a:p>
            <a:pPr lvl="1"/>
            <a:r>
              <a:rPr lang="en-US" dirty="0"/>
              <a:t>Patterns vs. data access/manipulation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70D0F-9134-9343-BA26-A9E77BB2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" t="28916" b="42169"/>
          <a:stretch/>
        </p:blipFill>
        <p:spPr>
          <a:xfrm>
            <a:off x="304800" y="3886200"/>
            <a:ext cx="6779808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C53E0-0E6D-7843-A5D4-ABD0780F2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24212" b="45394"/>
          <a:stretch/>
        </p:blipFill>
        <p:spPr>
          <a:xfrm>
            <a:off x="2514600" y="5372099"/>
            <a:ext cx="5879123" cy="990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B7745-3662-4740-B380-8E3CE735CA5A}"/>
              </a:ext>
            </a:extLst>
          </p:cNvPr>
          <p:cNvSpPr txBox="1"/>
          <p:nvPr/>
        </p:nvSpPr>
        <p:spPr>
          <a:xfrm>
            <a:off x="3036277" y="495300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76109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Exception handling in Asteroid is very similar to exception handling in many of the other modern programming languages available today with one major difference: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Exception objects can be any kind of object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catch statements the exception objects are pattern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Idea: write a program that generates a random value between 0 and 1.  If the value is greater or equal to 0.5 then throw a Head object otherwise throw a Tail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4C57-2F33-BF45-90E8-11ED4BDD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1650"/>
            <a:ext cx="6477000" cy="485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49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B5E-8B40-A04B-9BE4-83BBB58A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467600" cy="4114800"/>
          </a:xfrm>
        </p:spPr>
        <p:txBody>
          <a:bodyPr/>
          <a:lstStyle/>
          <a:p>
            <a:r>
              <a:rPr lang="en-US" dirty="0"/>
              <a:t>Asteroid also provides built-in Exception objects</a:t>
            </a:r>
          </a:p>
          <a:p>
            <a:r>
              <a:rPr lang="en-US" dirty="0"/>
              <a:t>All Asteroid and system errors are mapped into these object</a:t>
            </a:r>
          </a:p>
          <a:p>
            <a:r>
              <a:rPr lang="en-US" dirty="0"/>
              <a:t>See the Asteroid user guide section “More on Exceptions”</a:t>
            </a:r>
          </a:p>
          <a:p>
            <a:pPr lvl="1"/>
            <a:r>
              <a:rPr lang="en-US" sz="1400" dirty="0">
                <a:hlinkClick r:id="rId2"/>
              </a:rPr>
              <a:t>asteroid-lang.readthedocs.io/en/latest/User%20Guide.html#more-on-exceptions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06A9-E8A8-974D-B587-FF927D8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6F93-0E8A-654E-B320-B112F158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r>
              <a:rPr lang="en-US" dirty="0"/>
              <a:t>Asteroid user guide section “Flow of Control”</a:t>
            </a:r>
          </a:p>
          <a:p>
            <a:pPr lvl="1"/>
            <a:r>
              <a:rPr lang="en-US" sz="1600" dirty="0">
                <a:hlinkClick r:id="rId2"/>
              </a:rPr>
              <a:t>asteroid-lang.readthedocs.io/en/latest/User%20Guide.html#flow-of-control</a:t>
            </a:r>
            <a:endParaRPr lang="en-US" sz="1600" dirty="0"/>
          </a:p>
          <a:p>
            <a:r>
              <a:rPr lang="en-US" dirty="0"/>
              <a:t>Asteroid reference guide</a:t>
            </a:r>
          </a:p>
          <a:p>
            <a:pPr lvl="1"/>
            <a:r>
              <a:rPr lang="en-US" sz="1600" dirty="0">
                <a:hlinkClick r:id="rId3"/>
              </a:rPr>
              <a:t>https://asteroid-lang.readthedocs.io/en/latest/Reference%20Guide.html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4A1-C8CF-6C47-9D7A-D46152C1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F568-A70F-A442-B733-179BE116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6600"/>
            <a:ext cx="2743200" cy="1190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F260C-6F5E-8847-B50C-F3ABD50498D7}"/>
              </a:ext>
            </a:extLst>
          </p:cNvPr>
          <p:cNvSpPr txBox="1"/>
          <p:nvPr/>
        </p:nvSpPr>
        <p:spPr>
          <a:xfrm>
            <a:off x="1219200" y="1717675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06898-FC35-9C40-9CB4-F35723E6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29159"/>
            <a:ext cx="4437185" cy="2056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DB47F-D0AA-2542-9FAB-33B7C2301902}"/>
              </a:ext>
            </a:extLst>
          </p:cNvPr>
          <p:cNvSpPr txBox="1"/>
          <p:nvPr/>
        </p:nvSpPr>
        <p:spPr>
          <a:xfrm>
            <a:off x="1008185" y="35814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ln005/loop3.ast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19CB-60AF-3747-9A0D-E2324BB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80143"/>
            <a:ext cx="4343400" cy="2019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9E387-41AB-5645-AD58-C2B2C26A74F2}"/>
              </a:ext>
            </a:extLst>
          </p:cNvPr>
          <p:cNvSpPr txBox="1"/>
          <p:nvPr/>
        </p:nvSpPr>
        <p:spPr>
          <a:xfrm>
            <a:off x="4926460" y="427236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ln005/loop2.ast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E4436-2F62-224E-A03A-B5658AACB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215403"/>
            <a:ext cx="5448300" cy="305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F7ADFD-EA11-834B-9DF1-81E6CE5D9D2D}"/>
              </a:ext>
            </a:extLst>
          </p:cNvPr>
          <p:cNvSpPr txBox="1"/>
          <p:nvPr/>
        </p:nvSpPr>
        <p:spPr>
          <a:xfrm>
            <a:off x="5638800" y="91766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ln005/if1.ast</a:t>
            </a:r>
          </a:p>
        </p:txBody>
      </p:sp>
    </p:spTree>
    <p:extLst>
      <p:ext uri="{BB962C8B-B14F-4D97-AF65-F5344CB8AC3E}">
        <p14:creationId xmlns:p14="http://schemas.microsoft.com/office/powerpoint/2010/main" val="26930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156C-8EB9-4141-9E69-8EFE6886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Pattern matching lies at the heart of Asteroid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Imperative programming and pattern matching cannot really be separated in Asteroid even though they belong to different programming paradigms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 saw some of Asteroid’s pattern matching ability when we discussed the </a:t>
            </a:r>
            <a:r>
              <a:rPr lang="en-US" dirty="0">
                <a:effectLst/>
              </a:rPr>
              <a:t>let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statement. 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of the true power of pattern matching is revealed when using it within 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if statements we can use the is predicate to do pattern matching.</a:t>
            </a:r>
          </a:p>
          <a:p>
            <a:r>
              <a:rPr lang="en-US" dirty="0"/>
              <a:t>Example: write a function that accepts a single value.  If the value is a triple, print out its component values.  If the value is a pair, print out its component values.  Otherwise, print out an error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C2A1C-1A67-1E42-A490-F525D659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05200"/>
            <a:ext cx="7110008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C2F50-4B7D-4346-921D-82A4732C6C38}"/>
              </a:ext>
            </a:extLst>
          </p:cNvPr>
          <p:cNvSpPr txBox="1"/>
          <p:nvPr/>
        </p:nvSpPr>
        <p:spPr>
          <a:xfrm>
            <a:off x="152400" y="293668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ln005/pmif1a.ast</a:t>
            </a:r>
          </a:p>
        </p:txBody>
      </p:sp>
    </p:spTree>
    <p:extLst>
      <p:ext uri="{BB962C8B-B14F-4D97-AF65-F5344CB8AC3E}">
        <p14:creationId xmlns:p14="http://schemas.microsoft.com/office/powerpoint/2010/main" val="19113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has a much nicer solution with pattern matching using the is predicate within the if clauses.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32D0-0B74-3E48-9B1A-21880E1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23" y="2639867"/>
            <a:ext cx="6311900" cy="325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17EB6-6D65-7F41-B06E-7235B7ED1F90}"/>
              </a:ext>
            </a:extLst>
          </p:cNvPr>
          <p:cNvSpPr txBox="1"/>
          <p:nvPr/>
        </p:nvSpPr>
        <p:spPr>
          <a:xfrm>
            <a:off x="571060" y="635972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ln005/pmif1b.ast</a:t>
            </a:r>
          </a:p>
        </p:txBody>
      </p:sp>
    </p:spTree>
    <p:extLst>
      <p:ext uri="{BB962C8B-B14F-4D97-AF65-F5344CB8AC3E}">
        <p14:creationId xmlns:p14="http://schemas.microsoft.com/office/powerpoint/2010/main" val="60550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2B27-4C1B-E245-9083-688155CD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 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69C99-6222-3D49-B4E9-A76E0361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2184"/>
            <a:ext cx="7651750" cy="19560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1302D-BE27-944C-9B12-89326CB8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95800"/>
            <a:ext cx="6750050" cy="207190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4318D-98F4-9941-8A64-03713E570673}"/>
              </a:ext>
            </a:extLst>
          </p:cNvPr>
          <p:cNvSpPr txBox="1"/>
          <p:nvPr/>
        </p:nvSpPr>
        <p:spPr>
          <a:xfrm>
            <a:off x="381000" y="6550223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ln005/pmif1b.py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5C8F1-3646-CB45-BBE8-53058E5F49D4}"/>
              </a:ext>
            </a:extLst>
          </p:cNvPr>
          <p:cNvSpPr txBox="1"/>
          <p:nvPr/>
        </p:nvSpPr>
        <p:spPr>
          <a:xfrm>
            <a:off x="622837" y="391756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ln005/pmif1a.py</a:t>
            </a:r>
          </a:p>
        </p:txBody>
      </p:sp>
    </p:spTree>
    <p:extLst>
      <p:ext uri="{BB962C8B-B14F-4D97-AF65-F5344CB8AC3E}">
        <p14:creationId xmlns:p14="http://schemas.microsoft.com/office/powerpoint/2010/main" val="15289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Write a program that constructs a list of Person objects where each object has a name and an age field. Then iterate over this list and write out the name of the persons whose names contain a lowercase ‘p’.</a:t>
            </a:r>
          </a:p>
        </p:txBody>
      </p:sp>
    </p:spTree>
    <p:extLst>
      <p:ext uri="{BB962C8B-B14F-4D97-AF65-F5344CB8AC3E}">
        <p14:creationId xmlns:p14="http://schemas.microsoft.com/office/powerpoint/2010/main" val="369847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53B54-9718-344B-9CEA-E82A2AB0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4724400" cy="553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B398A-B699-F147-B13E-A117D3C03C9F}"/>
              </a:ext>
            </a:extLst>
          </p:cNvPr>
          <p:cNvSpPr txBox="1"/>
          <p:nvPr/>
        </p:nvSpPr>
        <p:spPr>
          <a:xfrm>
            <a:off x="7239000" y="525193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ln005/pmloop1a.ast</a:t>
            </a:r>
          </a:p>
        </p:txBody>
      </p:sp>
    </p:spTree>
    <p:extLst>
      <p:ext uri="{BB962C8B-B14F-4D97-AF65-F5344CB8AC3E}">
        <p14:creationId xmlns:p14="http://schemas.microsoft.com/office/powerpoint/2010/main" val="213889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030CD-E3E7-314A-A7C3-9949FBC7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6811"/>
            <a:ext cx="5168147" cy="4306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F6D3-C271-2441-9555-ACB8820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959949"/>
            <a:ext cx="3159369" cy="503321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Here we pattern match the </a:t>
            </a:r>
            <a:r>
              <a:rPr lang="en-US" dirty="0">
                <a:effectLst/>
              </a:rPr>
              <a:t>Person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object in the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loop,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then use a regular expression to see if the name of that person matches our requirement that it contains a lower case ‘p’.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output is </a:t>
            </a:r>
            <a:r>
              <a:rPr lang="en-US" dirty="0">
                <a:effectLst/>
              </a:rPr>
              <a:t>Sophie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214-E73C-6444-AEB0-1B2A2F86C70D}"/>
              </a:ext>
            </a:extLst>
          </p:cNvPr>
          <p:cNvCxnSpPr/>
          <p:nvPr/>
        </p:nvCxnSpPr>
        <p:spPr bwMode="auto">
          <a:xfrm flipH="1">
            <a:off x="1905000" y="45720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3903B0-78FE-B848-A8B9-34410ED61008}"/>
              </a:ext>
            </a:extLst>
          </p:cNvPr>
          <p:cNvSpPr txBox="1"/>
          <p:nvPr/>
        </p:nvSpPr>
        <p:spPr>
          <a:xfrm>
            <a:off x="3505200" y="43404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A411E-90C6-5B41-AA51-D5419E661730}"/>
              </a:ext>
            </a:extLst>
          </p:cNvPr>
          <p:cNvSpPr txBox="1"/>
          <p:nvPr/>
        </p:nvSpPr>
        <p:spPr>
          <a:xfrm>
            <a:off x="2438400" y="612377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ln005/pmloop1b.ast</a:t>
            </a:r>
          </a:p>
        </p:txBody>
      </p:sp>
    </p:spTree>
    <p:extLst>
      <p:ext uri="{BB962C8B-B14F-4D97-AF65-F5344CB8AC3E}">
        <p14:creationId xmlns:p14="http://schemas.microsoft.com/office/powerpoint/2010/main" val="127957246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11709</TotalTime>
  <Words>769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Lato</vt:lpstr>
      <vt:lpstr>Söhne</vt:lpstr>
      <vt:lpstr>Wingdings</vt:lpstr>
      <vt:lpstr>quake2</vt:lpstr>
      <vt:lpstr>Flow of Control</vt:lpstr>
      <vt:lpstr>Flow of Control</vt:lpstr>
      <vt:lpstr>Pattern Matching in Control Structures</vt:lpstr>
      <vt:lpstr>Pattern Matching in If Statements</vt:lpstr>
      <vt:lpstr>Pattern Matching in If Statements</vt:lpstr>
      <vt:lpstr>Pattern Matching in If Statements (Python)</vt:lpstr>
      <vt:lpstr>Pattern Matching in For Loops</vt:lpstr>
      <vt:lpstr>Pattern Matching in For Loops</vt:lpstr>
      <vt:lpstr>Pattern Matching in For Loops</vt:lpstr>
      <vt:lpstr>Declarative Programming</vt:lpstr>
      <vt:lpstr>Declarative Programming</vt:lpstr>
      <vt:lpstr>Declarative Programming</vt:lpstr>
      <vt:lpstr>Pattern Matching in Try-Catch Statements</vt:lpstr>
      <vt:lpstr>Pattern Matching in Try-Catch Statements</vt:lpstr>
      <vt:lpstr>Pattern Matching in Try-Catch Statements</vt:lpstr>
      <vt:lpstr>Pattern Matching in Try-Catch Statements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</dc:title>
  <dc:creator>Lutz Hamel</dc:creator>
  <cp:lastModifiedBy>Lutz Hamel</cp:lastModifiedBy>
  <cp:revision>15</cp:revision>
  <cp:lastPrinted>2012-01-23T19:25:49Z</cp:lastPrinted>
  <dcterms:created xsi:type="dcterms:W3CDTF">2023-01-16T13:56:54Z</dcterms:created>
  <dcterms:modified xsi:type="dcterms:W3CDTF">2023-02-17T18:34:27Z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