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2"/>
  </p:notesMasterIdLst>
  <p:handoutMasterIdLst>
    <p:handoutMasterId r:id="rId23"/>
  </p:handoutMasterIdLst>
  <p:sldIdLst>
    <p:sldId id="281" r:id="rId2"/>
    <p:sldId id="277" r:id="rId3"/>
    <p:sldId id="261" r:id="rId4"/>
    <p:sldId id="279" r:id="rId5"/>
    <p:sldId id="293" r:id="rId6"/>
    <p:sldId id="280" r:id="rId7"/>
    <p:sldId id="282" r:id="rId8"/>
    <p:sldId id="283" r:id="rId9"/>
    <p:sldId id="294" r:id="rId10"/>
    <p:sldId id="295" r:id="rId11"/>
    <p:sldId id="285" r:id="rId12"/>
    <p:sldId id="278" r:id="rId13"/>
    <p:sldId id="284" r:id="rId14"/>
    <p:sldId id="286" r:id="rId15"/>
    <p:sldId id="287" r:id="rId16"/>
    <p:sldId id="288" r:id="rId17"/>
    <p:sldId id="289" r:id="rId18"/>
    <p:sldId id="291" r:id="rId19"/>
    <p:sldId id="292" r:id="rId20"/>
    <p:sldId id="290" r:id="rId21"/>
  </p:sldIdLst>
  <p:sldSz cx="9144000" cy="6858000" type="screen4x3"/>
  <p:notesSz cx="6856413" cy="9083675"/>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1"/>
    <p:restoredTop sz="95915"/>
  </p:normalViewPr>
  <p:slideViewPr>
    <p:cSldViewPr>
      <p:cViewPr varScale="1">
        <p:scale>
          <a:sx n="115" d="100"/>
          <a:sy n="115" d="100"/>
        </p:scale>
        <p:origin x="3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7FAF223-FB72-E645-AB01-3310BFCD5E40}"/>
              </a:ext>
            </a:extLst>
          </p:cNvPr>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t" anchorCtr="0" compatLnSpc="1">
            <a:prstTxWarp prst="textNoShape">
              <a:avLst/>
            </a:prstTxWarp>
          </a:bodyPr>
          <a:lstStyle>
            <a:lvl1pPr defTabSz="911225" eaLnBrk="1" hangingPunct="1">
              <a:defRPr sz="1200">
                <a:latin typeface="Arial" charset="0"/>
                <a:ea typeface="ＭＳ Ｐゴシック" charset="0"/>
                <a:cs typeface="+mn-cs"/>
              </a:defRPr>
            </a:lvl1pPr>
          </a:lstStyle>
          <a:p>
            <a:pPr>
              <a:defRPr/>
            </a:pPr>
            <a:endParaRPr lang="en-US"/>
          </a:p>
        </p:txBody>
      </p:sp>
      <p:sp>
        <p:nvSpPr>
          <p:cNvPr id="11267" name="Rectangle 3">
            <a:extLst>
              <a:ext uri="{FF2B5EF4-FFF2-40B4-BE49-F238E27FC236}">
                <a16:creationId xmlns:a16="http://schemas.microsoft.com/office/drawing/2014/main" id="{30089BA3-5C24-E942-A63D-2A463F4A954F}"/>
              </a:ext>
            </a:extLst>
          </p:cNvPr>
          <p:cNvSpPr>
            <a:spLocks noGrp="1" noChangeArrowheads="1"/>
          </p:cNvSpPr>
          <p:nvPr>
            <p:ph type="dt" sz="quarter" idx="1"/>
          </p:nvPr>
        </p:nvSpPr>
        <p:spPr bwMode="auto">
          <a:xfrm>
            <a:off x="3883025" y="0"/>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t" anchorCtr="0" compatLnSpc="1">
            <a:prstTxWarp prst="textNoShape">
              <a:avLst/>
            </a:prstTxWarp>
          </a:bodyPr>
          <a:lstStyle>
            <a:lvl1pPr algn="r" defTabSz="911225" eaLnBrk="1" hangingPunct="1">
              <a:defRPr sz="1200">
                <a:latin typeface="Arial" charset="0"/>
                <a:ea typeface="ＭＳ Ｐゴシック" charset="0"/>
                <a:cs typeface="+mn-cs"/>
              </a:defRPr>
            </a:lvl1pPr>
          </a:lstStyle>
          <a:p>
            <a:pPr>
              <a:defRPr/>
            </a:pPr>
            <a:endParaRPr lang="en-US"/>
          </a:p>
        </p:txBody>
      </p:sp>
      <p:sp>
        <p:nvSpPr>
          <p:cNvPr id="11268" name="Rectangle 4">
            <a:extLst>
              <a:ext uri="{FF2B5EF4-FFF2-40B4-BE49-F238E27FC236}">
                <a16:creationId xmlns:a16="http://schemas.microsoft.com/office/drawing/2014/main" id="{DF4A1F83-60A7-9C47-A5CF-691045E43BE8}"/>
              </a:ext>
            </a:extLst>
          </p:cNvPr>
          <p:cNvSpPr>
            <a:spLocks noGrp="1" noChangeArrowheads="1"/>
          </p:cNvSpPr>
          <p:nvPr>
            <p:ph type="ftr" sz="quarter" idx="2"/>
          </p:nvPr>
        </p:nvSpPr>
        <p:spPr bwMode="auto">
          <a:xfrm>
            <a:off x="0" y="8628063"/>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b" anchorCtr="0" compatLnSpc="1">
            <a:prstTxWarp prst="textNoShape">
              <a:avLst/>
            </a:prstTxWarp>
          </a:bodyPr>
          <a:lstStyle>
            <a:lvl1pPr defTabSz="911225" eaLnBrk="1" hangingPunct="1">
              <a:defRPr sz="1200">
                <a:latin typeface="Arial" charset="0"/>
                <a:ea typeface="ＭＳ Ｐゴシック" charset="0"/>
                <a:cs typeface="+mn-cs"/>
              </a:defRPr>
            </a:lvl1pPr>
          </a:lstStyle>
          <a:p>
            <a:pPr>
              <a:defRPr/>
            </a:pPr>
            <a:endParaRPr lang="en-US"/>
          </a:p>
        </p:txBody>
      </p:sp>
      <p:sp>
        <p:nvSpPr>
          <p:cNvPr id="11269" name="Rectangle 5">
            <a:extLst>
              <a:ext uri="{FF2B5EF4-FFF2-40B4-BE49-F238E27FC236}">
                <a16:creationId xmlns:a16="http://schemas.microsoft.com/office/drawing/2014/main" id="{B93C594E-EB0A-DD44-99B2-67BCA49BB63E}"/>
              </a:ext>
            </a:extLst>
          </p:cNvPr>
          <p:cNvSpPr>
            <a:spLocks noGrp="1" noChangeArrowheads="1"/>
          </p:cNvSpPr>
          <p:nvPr>
            <p:ph type="sldNum" sz="quarter" idx="3"/>
          </p:nvPr>
        </p:nvSpPr>
        <p:spPr bwMode="auto">
          <a:xfrm>
            <a:off x="3883025" y="8628063"/>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b" anchorCtr="0" compatLnSpc="1">
            <a:prstTxWarp prst="textNoShape">
              <a:avLst/>
            </a:prstTxWarp>
          </a:bodyPr>
          <a:lstStyle>
            <a:lvl1pPr algn="r" defTabSz="911225" eaLnBrk="1" hangingPunct="1">
              <a:defRPr sz="1200"/>
            </a:lvl1pPr>
          </a:lstStyle>
          <a:p>
            <a:fld id="{C007A701-060F-BF4A-ABBE-ABDC8B5DAE1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9A7644AC-C752-224D-9257-ED756EBF8F6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9699" name="Rectangle 1027">
            <a:extLst>
              <a:ext uri="{FF2B5EF4-FFF2-40B4-BE49-F238E27FC236}">
                <a16:creationId xmlns:a16="http://schemas.microsoft.com/office/drawing/2014/main" id="{096B7CC0-6BD7-874B-8B3B-13E737BDBF0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US"/>
          </a:p>
        </p:txBody>
      </p:sp>
      <p:sp>
        <p:nvSpPr>
          <p:cNvPr id="29700" name="Rectangle 1028">
            <a:extLst>
              <a:ext uri="{FF2B5EF4-FFF2-40B4-BE49-F238E27FC236}">
                <a16:creationId xmlns:a16="http://schemas.microsoft.com/office/drawing/2014/main" id="{F7A0C517-10A5-E34C-8ECA-718195A81B7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9701" name="Rectangle 1029">
            <a:extLst>
              <a:ext uri="{FF2B5EF4-FFF2-40B4-BE49-F238E27FC236}">
                <a16:creationId xmlns:a16="http://schemas.microsoft.com/office/drawing/2014/main" id="{24625A7D-0D08-F148-8716-E5CF2E0E79E2}"/>
              </a:ext>
            </a:extLst>
          </p:cNvPr>
          <p:cNvSpPr>
            <a:spLocks noGrp="1" noChangeArrowheads="1"/>
          </p:cNvSpPr>
          <p:nvPr>
            <p:ph type="body" sz="quarter" idx="3"/>
          </p:nvPr>
        </p:nvSpPr>
        <p:spPr bwMode="auto">
          <a:xfrm>
            <a:off x="914400" y="4343400"/>
            <a:ext cx="50292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1030">
            <a:extLst>
              <a:ext uri="{FF2B5EF4-FFF2-40B4-BE49-F238E27FC236}">
                <a16:creationId xmlns:a16="http://schemas.microsoft.com/office/drawing/2014/main" id="{59F9A683-FC99-964D-962D-72675AB85951}"/>
              </a:ext>
            </a:extLst>
          </p:cNvPr>
          <p:cNvSpPr>
            <a:spLocks noGrp="1" noChangeArrowheads="1"/>
          </p:cNvSpPr>
          <p:nvPr>
            <p:ph type="ftr" sz="quarter" idx="4"/>
          </p:nvPr>
        </p:nvSpPr>
        <p:spPr bwMode="auto">
          <a:xfrm>
            <a:off x="0" y="86106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9703" name="Rectangle 1031">
            <a:extLst>
              <a:ext uri="{FF2B5EF4-FFF2-40B4-BE49-F238E27FC236}">
                <a16:creationId xmlns:a16="http://schemas.microsoft.com/office/drawing/2014/main" id="{FECD5F0B-36A1-B640-B3E0-FD54EC163E1C}"/>
              </a:ext>
            </a:extLst>
          </p:cNvPr>
          <p:cNvSpPr>
            <a:spLocks noGrp="1" noChangeArrowheads="1"/>
          </p:cNvSpPr>
          <p:nvPr>
            <p:ph type="sldNum" sz="quarter" idx="5"/>
          </p:nvPr>
        </p:nvSpPr>
        <p:spPr bwMode="auto">
          <a:xfrm>
            <a:off x="3886200" y="86106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C5CEA632-0B11-B841-9809-DBA4BE22E64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25983166-612C-4249-9B0C-210460BFBA2A}"/>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2" name="Rectangle 2"/>
          <p:cNvSpPr>
            <a:spLocks noGrp="1" noChangeArrowheads="1"/>
          </p:cNvSpPr>
          <p:nvPr>
            <p:ph type="ctrTitle"/>
          </p:nvPr>
        </p:nvSpPr>
        <p:spPr>
          <a:xfrm>
            <a:off x="2133600" y="1371600"/>
            <a:ext cx="6477000" cy="1752600"/>
          </a:xfrm>
        </p:spPr>
        <p:txBody>
          <a:bodyPr/>
          <a:lstStyle>
            <a:lvl1pPr>
              <a:defRPr sz="5400"/>
            </a:lvl1pPr>
          </a:lstStyle>
          <a:p>
            <a:pPr lvl="0"/>
            <a:r>
              <a:rPr lang="en-US" noProof="0"/>
              <a:t>Click to edit Master title style</a:t>
            </a:r>
          </a:p>
        </p:txBody>
      </p:sp>
      <p:sp>
        <p:nvSpPr>
          <p:cNvPr id="10243" name="Rectangle 3"/>
          <p:cNvSpPr>
            <a:spLocks noGrp="1" noChangeArrowheads="1"/>
          </p:cNvSpPr>
          <p:nvPr>
            <p:ph type="subTitle" idx="1"/>
          </p:nvPr>
        </p:nvSpPr>
        <p:spPr>
          <a:xfrm>
            <a:off x="2133600" y="3733800"/>
            <a:ext cx="6477000" cy="1981200"/>
          </a:xfrm>
        </p:spPr>
        <p:txBody>
          <a:bodyPr/>
          <a:lstStyle>
            <a:lvl1pPr marL="0" indent="0">
              <a:buFont typeface="Wingdings" charset="0"/>
              <a:buNone/>
              <a:defRPr/>
            </a:lvl1pPr>
          </a:lstStyle>
          <a:p>
            <a:pPr lvl="0"/>
            <a:r>
              <a:rPr lang="en-US" noProof="0"/>
              <a:t>Click to edit Master subtitle style</a:t>
            </a:r>
          </a:p>
        </p:txBody>
      </p:sp>
      <p:sp>
        <p:nvSpPr>
          <p:cNvPr id="6" name="Rectangle 4">
            <a:extLst>
              <a:ext uri="{FF2B5EF4-FFF2-40B4-BE49-F238E27FC236}">
                <a16:creationId xmlns:a16="http://schemas.microsoft.com/office/drawing/2014/main" id="{8E30E760-0449-E643-94DE-1648CAE4390D}"/>
              </a:ext>
            </a:extLst>
          </p:cNvPr>
          <p:cNvSpPr>
            <a:spLocks noGrp="1" noChangeArrowheads="1"/>
          </p:cNvSpPr>
          <p:nvPr>
            <p:ph type="dt" sz="half" idx="10"/>
          </p:nvPr>
        </p:nvSpPr>
        <p:spPr>
          <a:xfrm>
            <a:off x="7086600" y="6248400"/>
            <a:ext cx="1524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22C375F2-BE7E-E64E-8100-7D21434BC431}"/>
              </a:ext>
            </a:extLst>
          </p:cNvPr>
          <p:cNvSpPr>
            <a:spLocks noGrp="1" noChangeArrowheads="1"/>
          </p:cNvSpPr>
          <p:nvPr>
            <p:ph type="ftr" sz="quarter" idx="11"/>
          </p:nvPr>
        </p:nvSpPr>
        <p:spPr>
          <a:xfrm>
            <a:off x="3810000" y="62484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A8E9804-E5F6-B743-9033-961F13321DA3}"/>
              </a:ext>
            </a:extLst>
          </p:cNvPr>
          <p:cNvSpPr>
            <a:spLocks noGrp="1" noChangeArrowheads="1"/>
          </p:cNvSpPr>
          <p:nvPr>
            <p:ph type="sldNum" sz="quarter" idx="12"/>
          </p:nvPr>
        </p:nvSpPr>
        <p:spPr>
          <a:xfrm>
            <a:off x="2209800" y="6248400"/>
            <a:ext cx="12192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1B1261CB-73FF-A446-B501-5B35C8C5AF5A}" type="slidenum">
              <a:rPr lang="en-US" altLang="en-US"/>
              <a:pPr/>
              <a:t>‹#›</a:t>
            </a:fld>
            <a:endParaRPr lang="en-US" altLang="en-US"/>
          </a:p>
        </p:txBody>
      </p:sp>
      <p:pic>
        <p:nvPicPr>
          <p:cNvPr id="3" name="Picture 2" descr="Shape&#10;&#10;Description automatically generated with low confidence">
            <a:extLst>
              <a:ext uri="{FF2B5EF4-FFF2-40B4-BE49-F238E27FC236}">
                <a16:creationId xmlns:a16="http://schemas.microsoft.com/office/drawing/2014/main" id="{FA8DA0CB-5846-6343-873C-2278727ABE47}"/>
              </a:ext>
            </a:extLst>
          </p:cNvPr>
          <p:cNvPicPr>
            <a:picLocks noChangeAspect="1"/>
          </p:cNvPicPr>
          <p:nvPr userDrawn="1"/>
        </p:nvPicPr>
        <p:blipFill>
          <a:blip r:embed="rId2"/>
          <a:stretch>
            <a:fillRect/>
          </a:stretch>
        </p:blipFill>
        <p:spPr>
          <a:xfrm>
            <a:off x="109036" y="1211766"/>
            <a:ext cx="1769944" cy="1769944"/>
          </a:xfrm>
          <a:prstGeom prst="rect">
            <a:avLst/>
          </a:prstGeom>
        </p:spPr>
      </p:pic>
    </p:spTree>
    <p:extLst>
      <p:ext uri="{BB962C8B-B14F-4D97-AF65-F5344CB8AC3E}">
        <p14:creationId xmlns:p14="http://schemas.microsoft.com/office/powerpoint/2010/main" val="303670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0A2497C-4CB0-7346-906E-4429172A9F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4711D1-D9B9-F04B-BE95-4920E0794A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91EE77C-0F73-4B46-9B10-E373B75F48E4}"/>
              </a:ext>
            </a:extLst>
          </p:cNvPr>
          <p:cNvSpPr>
            <a:spLocks noGrp="1" noChangeArrowheads="1"/>
          </p:cNvSpPr>
          <p:nvPr>
            <p:ph type="sldNum" sz="quarter" idx="12"/>
          </p:nvPr>
        </p:nvSpPr>
        <p:spPr>
          <a:ln/>
        </p:spPr>
        <p:txBody>
          <a:bodyPr/>
          <a:lstStyle>
            <a:lvl1pPr>
              <a:defRPr/>
            </a:lvl1pPr>
          </a:lstStyle>
          <a:p>
            <a:fld id="{36D3B05A-19C6-484C-970E-F6AE4425AFE9}" type="slidenum">
              <a:rPr lang="en-US" altLang="en-US"/>
              <a:pPr/>
              <a:t>‹#›</a:t>
            </a:fld>
            <a:endParaRPr lang="en-US" altLang="en-US"/>
          </a:p>
        </p:txBody>
      </p:sp>
    </p:spTree>
    <p:extLst>
      <p:ext uri="{BB962C8B-B14F-4D97-AF65-F5344CB8AC3E}">
        <p14:creationId xmlns:p14="http://schemas.microsoft.com/office/powerpoint/2010/main" val="110436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EFBE63D-17F7-3F44-B64E-700728AF1F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7E940C-C8FE-524F-9B0C-373C2B14C8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4BD4474-6F49-0A40-90A6-6B0248F70080}"/>
              </a:ext>
            </a:extLst>
          </p:cNvPr>
          <p:cNvSpPr>
            <a:spLocks noGrp="1" noChangeArrowheads="1"/>
          </p:cNvSpPr>
          <p:nvPr>
            <p:ph type="sldNum" sz="quarter" idx="12"/>
          </p:nvPr>
        </p:nvSpPr>
        <p:spPr>
          <a:ln/>
        </p:spPr>
        <p:txBody>
          <a:bodyPr/>
          <a:lstStyle>
            <a:lvl1pPr>
              <a:defRPr/>
            </a:lvl1pPr>
          </a:lstStyle>
          <a:p>
            <a:fld id="{BA240FE1-B851-CD45-BF60-568FF345F016}" type="slidenum">
              <a:rPr lang="en-US" altLang="en-US"/>
              <a:pPr/>
              <a:t>‹#›</a:t>
            </a:fld>
            <a:endParaRPr lang="en-US" altLang="en-US"/>
          </a:p>
        </p:txBody>
      </p:sp>
    </p:spTree>
    <p:extLst>
      <p:ext uri="{BB962C8B-B14F-4D97-AF65-F5344CB8AC3E}">
        <p14:creationId xmlns:p14="http://schemas.microsoft.com/office/powerpoint/2010/main" val="3939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A9664D-FC28-1642-B155-7697E76305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194F7D0-02B7-7048-8C76-F0C480852B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B4BA6E-C7D3-C74E-8E5F-87241E99ADCA}"/>
              </a:ext>
            </a:extLst>
          </p:cNvPr>
          <p:cNvSpPr>
            <a:spLocks noGrp="1" noChangeArrowheads="1"/>
          </p:cNvSpPr>
          <p:nvPr>
            <p:ph type="sldNum" sz="quarter" idx="12"/>
          </p:nvPr>
        </p:nvSpPr>
        <p:spPr>
          <a:ln/>
        </p:spPr>
        <p:txBody>
          <a:bodyPr/>
          <a:lstStyle>
            <a:lvl1pPr>
              <a:defRPr/>
            </a:lvl1pPr>
          </a:lstStyle>
          <a:p>
            <a:fld id="{2AA1AAF9-07C7-964F-808A-1A8D0BF28254}" type="slidenum">
              <a:rPr lang="en-US" altLang="en-US"/>
              <a:pPr/>
              <a:t>‹#›</a:t>
            </a:fld>
            <a:endParaRPr lang="en-US" altLang="en-US"/>
          </a:p>
        </p:txBody>
      </p:sp>
    </p:spTree>
    <p:extLst>
      <p:ext uri="{BB962C8B-B14F-4D97-AF65-F5344CB8AC3E}">
        <p14:creationId xmlns:p14="http://schemas.microsoft.com/office/powerpoint/2010/main" val="429404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9177D3-627B-2543-9263-0D62FCE401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CFBE6F-B4B8-B541-8AE6-9FF11B6D0E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8C81C22-E37D-9A4F-B4FD-25E8AD30DEC3}"/>
              </a:ext>
            </a:extLst>
          </p:cNvPr>
          <p:cNvSpPr>
            <a:spLocks noGrp="1" noChangeArrowheads="1"/>
          </p:cNvSpPr>
          <p:nvPr>
            <p:ph type="sldNum" sz="quarter" idx="12"/>
          </p:nvPr>
        </p:nvSpPr>
        <p:spPr>
          <a:ln/>
        </p:spPr>
        <p:txBody>
          <a:bodyPr/>
          <a:lstStyle>
            <a:lvl1pPr>
              <a:defRPr/>
            </a:lvl1pPr>
          </a:lstStyle>
          <a:p>
            <a:fld id="{603D1792-48EB-204B-848C-EEB073141520}" type="slidenum">
              <a:rPr lang="en-US" altLang="en-US"/>
              <a:pPr/>
              <a:t>‹#›</a:t>
            </a:fld>
            <a:endParaRPr lang="en-US" altLang="en-US"/>
          </a:p>
        </p:txBody>
      </p:sp>
    </p:spTree>
    <p:extLst>
      <p:ext uri="{BB962C8B-B14F-4D97-AF65-F5344CB8AC3E}">
        <p14:creationId xmlns:p14="http://schemas.microsoft.com/office/powerpoint/2010/main" val="358225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1CB0D25-8CA6-D94C-A6A2-543FF957DEF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E7A6C58-27B7-4943-8430-63BE26615C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5161BD-7231-6843-BA15-44345C63FE6B}"/>
              </a:ext>
            </a:extLst>
          </p:cNvPr>
          <p:cNvSpPr>
            <a:spLocks noGrp="1" noChangeArrowheads="1"/>
          </p:cNvSpPr>
          <p:nvPr>
            <p:ph type="sldNum" sz="quarter" idx="12"/>
          </p:nvPr>
        </p:nvSpPr>
        <p:spPr>
          <a:ln/>
        </p:spPr>
        <p:txBody>
          <a:bodyPr/>
          <a:lstStyle>
            <a:lvl1pPr>
              <a:defRPr/>
            </a:lvl1pPr>
          </a:lstStyle>
          <a:p>
            <a:fld id="{D0EA946B-FB25-C84A-9B00-8605B2F960A5}" type="slidenum">
              <a:rPr lang="en-US" altLang="en-US"/>
              <a:pPr/>
              <a:t>‹#›</a:t>
            </a:fld>
            <a:endParaRPr lang="en-US" altLang="en-US"/>
          </a:p>
        </p:txBody>
      </p:sp>
    </p:spTree>
    <p:extLst>
      <p:ext uri="{BB962C8B-B14F-4D97-AF65-F5344CB8AC3E}">
        <p14:creationId xmlns:p14="http://schemas.microsoft.com/office/powerpoint/2010/main" val="39221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D4A17F6-7A15-0947-8338-81591BD225B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FCFF883-B6CB-3540-BDF5-0147BC09EE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B322376-4EE7-2C44-97DA-E1255868CD1B}"/>
              </a:ext>
            </a:extLst>
          </p:cNvPr>
          <p:cNvSpPr>
            <a:spLocks noGrp="1" noChangeArrowheads="1"/>
          </p:cNvSpPr>
          <p:nvPr>
            <p:ph type="sldNum" sz="quarter" idx="12"/>
          </p:nvPr>
        </p:nvSpPr>
        <p:spPr>
          <a:ln/>
        </p:spPr>
        <p:txBody>
          <a:bodyPr/>
          <a:lstStyle>
            <a:lvl1pPr>
              <a:defRPr/>
            </a:lvl1pPr>
          </a:lstStyle>
          <a:p>
            <a:fld id="{127BDCF3-4403-EC4C-8788-0E070BC86138}" type="slidenum">
              <a:rPr lang="en-US" altLang="en-US"/>
              <a:pPr/>
              <a:t>‹#›</a:t>
            </a:fld>
            <a:endParaRPr lang="en-US" altLang="en-US"/>
          </a:p>
        </p:txBody>
      </p:sp>
    </p:spTree>
    <p:extLst>
      <p:ext uri="{BB962C8B-B14F-4D97-AF65-F5344CB8AC3E}">
        <p14:creationId xmlns:p14="http://schemas.microsoft.com/office/powerpoint/2010/main" val="373708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1FE781A-365C-474A-8021-C43CD6EAF67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E2879CB-6E9E-FF44-8490-F82CBEB4D8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E03B564-5CBC-884F-9232-16C44E33A8CD}"/>
              </a:ext>
            </a:extLst>
          </p:cNvPr>
          <p:cNvSpPr>
            <a:spLocks noGrp="1" noChangeArrowheads="1"/>
          </p:cNvSpPr>
          <p:nvPr>
            <p:ph type="sldNum" sz="quarter" idx="12"/>
          </p:nvPr>
        </p:nvSpPr>
        <p:spPr>
          <a:ln/>
        </p:spPr>
        <p:txBody>
          <a:bodyPr/>
          <a:lstStyle>
            <a:lvl1pPr>
              <a:defRPr/>
            </a:lvl1pPr>
          </a:lstStyle>
          <a:p>
            <a:fld id="{091E33C0-448A-E14E-A50D-F87FB1C14F7C}" type="slidenum">
              <a:rPr lang="en-US" altLang="en-US"/>
              <a:pPr/>
              <a:t>‹#›</a:t>
            </a:fld>
            <a:endParaRPr lang="en-US" altLang="en-US"/>
          </a:p>
        </p:txBody>
      </p:sp>
    </p:spTree>
    <p:extLst>
      <p:ext uri="{BB962C8B-B14F-4D97-AF65-F5344CB8AC3E}">
        <p14:creationId xmlns:p14="http://schemas.microsoft.com/office/powerpoint/2010/main" val="26080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47BB43D-9109-B642-8491-8C8D27CDA91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C50EB10-0E2E-0B4C-A83F-36C5BC11F1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671C779-6C83-944C-8F5F-08B4444D8087}"/>
              </a:ext>
            </a:extLst>
          </p:cNvPr>
          <p:cNvSpPr>
            <a:spLocks noGrp="1" noChangeArrowheads="1"/>
          </p:cNvSpPr>
          <p:nvPr>
            <p:ph type="sldNum" sz="quarter" idx="12"/>
          </p:nvPr>
        </p:nvSpPr>
        <p:spPr>
          <a:ln/>
        </p:spPr>
        <p:txBody>
          <a:bodyPr/>
          <a:lstStyle>
            <a:lvl1pPr>
              <a:defRPr/>
            </a:lvl1pPr>
          </a:lstStyle>
          <a:p>
            <a:fld id="{5E3E2D9E-3F9B-EA46-AB69-39E8790913CE}" type="slidenum">
              <a:rPr lang="en-US" altLang="en-US"/>
              <a:pPr/>
              <a:t>‹#›</a:t>
            </a:fld>
            <a:endParaRPr lang="en-US" altLang="en-US"/>
          </a:p>
        </p:txBody>
      </p:sp>
    </p:spTree>
    <p:extLst>
      <p:ext uri="{BB962C8B-B14F-4D97-AF65-F5344CB8AC3E}">
        <p14:creationId xmlns:p14="http://schemas.microsoft.com/office/powerpoint/2010/main" val="37945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5F86D2-706F-D64D-BC39-4162CB6DBF2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D2F3B8D-D0CD-3248-BE10-8DC1CB089A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6C3C186-C408-E643-BB6A-1ACE8E7400BB}"/>
              </a:ext>
            </a:extLst>
          </p:cNvPr>
          <p:cNvSpPr>
            <a:spLocks noGrp="1" noChangeArrowheads="1"/>
          </p:cNvSpPr>
          <p:nvPr>
            <p:ph type="sldNum" sz="quarter" idx="12"/>
          </p:nvPr>
        </p:nvSpPr>
        <p:spPr>
          <a:ln/>
        </p:spPr>
        <p:txBody>
          <a:bodyPr/>
          <a:lstStyle>
            <a:lvl1pPr>
              <a:defRPr/>
            </a:lvl1pPr>
          </a:lstStyle>
          <a:p>
            <a:fld id="{9B654018-1327-DE45-8A9C-FF24D6FFF8B6}" type="slidenum">
              <a:rPr lang="en-US" altLang="en-US"/>
              <a:pPr/>
              <a:t>‹#›</a:t>
            </a:fld>
            <a:endParaRPr lang="en-US" altLang="en-US"/>
          </a:p>
        </p:txBody>
      </p:sp>
    </p:spTree>
    <p:extLst>
      <p:ext uri="{BB962C8B-B14F-4D97-AF65-F5344CB8AC3E}">
        <p14:creationId xmlns:p14="http://schemas.microsoft.com/office/powerpoint/2010/main" val="234510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A28205B-4943-7C42-BF5B-9D22083231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F0DD882-514B-7346-9CD2-782A44C07B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8BD855B-6799-0A4D-9E56-79B065E554B2}"/>
              </a:ext>
            </a:extLst>
          </p:cNvPr>
          <p:cNvSpPr>
            <a:spLocks noGrp="1" noChangeArrowheads="1"/>
          </p:cNvSpPr>
          <p:nvPr>
            <p:ph type="sldNum" sz="quarter" idx="12"/>
          </p:nvPr>
        </p:nvSpPr>
        <p:spPr>
          <a:ln/>
        </p:spPr>
        <p:txBody>
          <a:bodyPr/>
          <a:lstStyle>
            <a:lvl1pPr>
              <a:defRPr/>
            </a:lvl1pPr>
          </a:lstStyle>
          <a:p>
            <a:fld id="{124489B9-BE37-0448-80C4-08B63EF7C4B0}" type="slidenum">
              <a:rPr lang="en-US" altLang="en-US"/>
              <a:pPr/>
              <a:t>‹#›</a:t>
            </a:fld>
            <a:endParaRPr lang="en-US" altLang="en-US"/>
          </a:p>
        </p:txBody>
      </p:sp>
    </p:spTree>
    <p:extLst>
      <p:ext uri="{BB962C8B-B14F-4D97-AF65-F5344CB8AC3E}">
        <p14:creationId xmlns:p14="http://schemas.microsoft.com/office/powerpoint/2010/main" val="421797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7BD28E0-EEBD-1341-9CC9-7E5A9B72195A}"/>
              </a:ext>
            </a:extLst>
          </p:cNvPr>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a:extLst>
              <a:ext uri="{FF2B5EF4-FFF2-40B4-BE49-F238E27FC236}">
                <a16:creationId xmlns:a16="http://schemas.microsoft.com/office/drawing/2014/main" id="{C22934EB-43DC-F144-9442-E72A3CED31BB}"/>
              </a:ext>
            </a:extLst>
          </p:cNvPr>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a:extLst>
              <a:ext uri="{FF2B5EF4-FFF2-40B4-BE49-F238E27FC236}">
                <a16:creationId xmlns:a16="http://schemas.microsoft.com/office/drawing/2014/main" id="{AD1CCD31-6C23-224D-991E-294B81397281}"/>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ＭＳ Ｐゴシック" charset="0"/>
                <a:cs typeface="+mn-cs"/>
              </a:defRPr>
            </a:lvl1pPr>
          </a:lstStyle>
          <a:p>
            <a:pPr>
              <a:defRPr/>
            </a:pPr>
            <a:endParaRPr lang="en-US"/>
          </a:p>
        </p:txBody>
      </p:sp>
      <p:sp>
        <p:nvSpPr>
          <p:cNvPr id="9221" name="Rectangle 5">
            <a:extLst>
              <a:ext uri="{FF2B5EF4-FFF2-40B4-BE49-F238E27FC236}">
                <a16:creationId xmlns:a16="http://schemas.microsoft.com/office/drawing/2014/main" id="{84AEFBAB-42A5-DD48-A9B7-F1ACB26BA1D3}"/>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ＭＳ Ｐゴシック" charset="0"/>
                <a:cs typeface="+mn-cs"/>
              </a:defRPr>
            </a:lvl1pPr>
          </a:lstStyle>
          <a:p>
            <a:pPr>
              <a:defRPr/>
            </a:pPr>
            <a:endParaRPr lang="en-US"/>
          </a:p>
        </p:txBody>
      </p:sp>
      <p:sp>
        <p:nvSpPr>
          <p:cNvPr id="9222" name="Rectangle 6">
            <a:extLst>
              <a:ext uri="{FF2B5EF4-FFF2-40B4-BE49-F238E27FC236}">
                <a16:creationId xmlns:a16="http://schemas.microsoft.com/office/drawing/2014/main" id="{C1D32A43-823E-F34F-A7A3-9C43CB440786}"/>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vl1pPr>
          </a:lstStyle>
          <a:p>
            <a:fld id="{7296B42F-6A35-3E48-8C14-DADCD438EE14}" type="slidenum">
              <a:rPr lang="en-US" altLang="en-US"/>
              <a:pPr/>
              <a:t>‹#›</a:t>
            </a:fld>
            <a:endParaRPr lang="en-US" altLang="en-US"/>
          </a:p>
        </p:txBody>
      </p:sp>
      <p:sp>
        <p:nvSpPr>
          <p:cNvPr id="9223" name="Line 7">
            <a:extLst>
              <a:ext uri="{FF2B5EF4-FFF2-40B4-BE49-F238E27FC236}">
                <a16:creationId xmlns:a16="http://schemas.microsoft.com/office/drawing/2014/main" id="{A1083733-C0E4-5249-BF5C-5577E08DB0BB}"/>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3" name="Picture 2" descr="Shape&#10;&#10;Description automatically generated with low confidence">
            <a:extLst>
              <a:ext uri="{FF2B5EF4-FFF2-40B4-BE49-F238E27FC236}">
                <a16:creationId xmlns:a16="http://schemas.microsoft.com/office/drawing/2014/main" id="{F9B1DF3C-50BD-0E43-B98F-EF9716314091}"/>
              </a:ext>
            </a:extLst>
          </p:cNvPr>
          <p:cNvPicPr>
            <a:picLocks noChangeAspect="1"/>
          </p:cNvPicPr>
          <p:nvPr userDrawn="1"/>
        </p:nvPicPr>
        <p:blipFill>
          <a:blip r:embed="rId13"/>
          <a:stretch>
            <a:fillRect/>
          </a:stretch>
        </p:blipFill>
        <p:spPr>
          <a:xfrm>
            <a:off x="0" y="304808"/>
            <a:ext cx="1295392" cy="1295392"/>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fontAlgn="base" hangingPunct="1">
        <a:spcBef>
          <a:spcPct val="0"/>
        </a:spcBef>
        <a:spcAft>
          <a:spcPct val="0"/>
        </a:spcAft>
        <a:defRPr sz="4200">
          <a:solidFill>
            <a:schemeClr val="tx2"/>
          </a:solidFill>
          <a:latin typeface="+mj-lt"/>
          <a:ea typeface="+mj-ea"/>
          <a:cs typeface="ＭＳ Ｐゴシック" charset="0"/>
        </a:defRPr>
      </a:lvl1pPr>
      <a:lvl2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chemeClr val="tx2"/>
          </a:solidFill>
          <a:latin typeface="Arial" charset="0"/>
          <a:ea typeface="ＭＳ Ｐゴシック" charset="0"/>
        </a:defRPr>
      </a:lvl6pPr>
      <a:lvl7pPr marL="914400" algn="l" rtl="0" eaLnBrk="1" fontAlgn="base" hangingPunct="1">
        <a:spcBef>
          <a:spcPct val="0"/>
        </a:spcBef>
        <a:spcAft>
          <a:spcPct val="0"/>
        </a:spcAft>
        <a:defRPr sz="4200">
          <a:solidFill>
            <a:schemeClr val="tx2"/>
          </a:solidFill>
          <a:latin typeface="Arial" charset="0"/>
          <a:ea typeface="ＭＳ Ｐゴシック" charset="0"/>
        </a:defRPr>
      </a:lvl7pPr>
      <a:lvl8pPr marL="1371600" algn="l" rtl="0" eaLnBrk="1" fontAlgn="base" hangingPunct="1">
        <a:spcBef>
          <a:spcPct val="0"/>
        </a:spcBef>
        <a:spcAft>
          <a:spcPct val="0"/>
        </a:spcAft>
        <a:defRPr sz="4200">
          <a:solidFill>
            <a:schemeClr val="tx2"/>
          </a:solidFill>
          <a:latin typeface="Arial" charset="0"/>
          <a:ea typeface="ＭＳ Ｐゴシック" charset="0"/>
        </a:defRPr>
      </a:lvl8pPr>
      <a:lvl9pPr marL="1828800" algn="l" rtl="0" eaLnBrk="1" fontAlgn="base" hangingPunct="1">
        <a:spcBef>
          <a:spcPct val="0"/>
        </a:spcBef>
        <a:spcAft>
          <a:spcPct val="0"/>
        </a:spcAft>
        <a:defRPr sz="42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1"/>
        </a:buClr>
        <a:buSzPct val="70000"/>
        <a:buFont typeface="Wingdings" pitchFamily="2" charset="2"/>
        <a:buChar char="¢"/>
        <a:defRPr sz="3000">
          <a:solidFill>
            <a:schemeClr val="tx2"/>
          </a:solidFill>
          <a:latin typeface="+mn-lt"/>
          <a:ea typeface="+mn-ea"/>
          <a:cs typeface="ＭＳ Ｐゴシック" charset="0"/>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sz="2800">
          <a:solidFill>
            <a:schemeClr val="tx2"/>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tx2"/>
          </a:solidFill>
          <a:latin typeface="+mn-lt"/>
          <a:ea typeface="+mn-ea"/>
        </a:defRPr>
      </a:lvl4pPr>
      <a:lvl5pPr marL="2057400" indent="-228600" algn="l" rtl="0" eaLnBrk="1" fontAlgn="base" hangingPunct="1">
        <a:spcBef>
          <a:spcPct val="20000"/>
        </a:spcBef>
        <a:spcAft>
          <a:spcPct val="0"/>
        </a:spcAft>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steroid-lang.readthedocs.io/en/latest/User%20Guide.html#pattern-matching" TargetMode="External"/><Relationship Id="rId2" Type="http://schemas.openxmlformats.org/officeDocument/2006/relationships/hyperlink" Target="https://asteroid-lang.readthedocs.io/en/latest/User%20Guide.html#fun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Lambda_calcul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1C0-44AC-6241-BAC1-947DAD0329FE}"/>
              </a:ext>
            </a:extLst>
          </p:cNvPr>
          <p:cNvSpPr>
            <a:spLocks noGrp="1"/>
          </p:cNvSpPr>
          <p:nvPr>
            <p:ph type="title"/>
          </p:nvPr>
        </p:nvSpPr>
        <p:spPr/>
        <p:txBody>
          <a:bodyPr/>
          <a:lstStyle/>
          <a:p>
            <a:r>
              <a:rPr lang="en-US" dirty="0"/>
              <a:t>Asteroid Functions</a:t>
            </a:r>
          </a:p>
        </p:txBody>
      </p:sp>
      <p:pic>
        <p:nvPicPr>
          <p:cNvPr id="4" name="Picture 3">
            <a:extLst>
              <a:ext uri="{FF2B5EF4-FFF2-40B4-BE49-F238E27FC236}">
                <a16:creationId xmlns:a16="http://schemas.microsoft.com/office/drawing/2014/main" id="{FDA63802-2D1E-0A46-BD7B-B7A83881E3E2}"/>
              </a:ext>
            </a:extLst>
          </p:cNvPr>
          <p:cNvPicPr>
            <a:picLocks noChangeAspect="1"/>
          </p:cNvPicPr>
          <p:nvPr/>
        </p:nvPicPr>
        <p:blipFill>
          <a:blip r:embed="rId2"/>
          <a:stretch>
            <a:fillRect/>
          </a:stretch>
        </p:blipFill>
        <p:spPr>
          <a:xfrm>
            <a:off x="2514600" y="2286000"/>
            <a:ext cx="3398520" cy="1752600"/>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A9318E56-5042-F74E-9AF1-3EC388FF698A}"/>
              </a:ext>
            </a:extLst>
          </p:cNvPr>
          <p:cNvCxnSpPr/>
          <p:nvPr/>
        </p:nvCxnSpPr>
        <p:spPr bwMode="auto">
          <a:xfrm flipV="1">
            <a:off x="3581400" y="3962400"/>
            <a:ext cx="4572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0D4D7879-720A-A544-8E02-575E598A5DBA}"/>
              </a:ext>
            </a:extLst>
          </p:cNvPr>
          <p:cNvSpPr txBox="1"/>
          <p:nvPr/>
        </p:nvSpPr>
        <p:spPr>
          <a:xfrm>
            <a:off x="2438400" y="4724400"/>
            <a:ext cx="3185487" cy="369332"/>
          </a:xfrm>
          <a:prstGeom prst="rect">
            <a:avLst/>
          </a:prstGeom>
          <a:noFill/>
        </p:spPr>
        <p:txBody>
          <a:bodyPr wrap="none" rtlCol="0">
            <a:spAutoFit/>
          </a:bodyPr>
          <a:lstStyle/>
          <a:p>
            <a:r>
              <a:rPr lang="en-US" sz="1800" dirty="0"/>
              <a:t>Function call via juxtaposition</a:t>
            </a:r>
          </a:p>
        </p:txBody>
      </p:sp>
      <p:sp>
        <p:nvSpPr>
          <p:cNvPr id="8" name="TextBox 7">
            <a:extLst>
              <a:ext uri="{FF2B5EF4-FFF2-40B4-BE49-F238E27FC236}">
                <a16:creationId xmlns:a16="http://schemas.microsoft.com/office/drawing/2014/main" id="{38A01F00-03FE-CA40-B184-7BA2BE248CED}"/>
              </a:ext>
            </a:extLst>
          </p:cNvPr>
          <p:cNvSpPr txBox="1"/>
          <p:nvPr/>
        </p:nvSpPr>
        <p:spPr>
          <a:xfrm>
            <a:off x="6224954" y="3575538"/>
            <a:ext cx="1289135" cy="307777"/>
          </a:xfrm>
          <a:prstGeom prst="rect">
            <a:avLst/>
          </a:prstGeom>
          <a:noFill/>
        </p:spPr>
        <p:txBody>
          <a:bodyPr wrap="none" rtlCol="0">
            <a:spAutoFit/>
          </a:bodyPr>
          <a:lstStyle/>
          <a:p>
            <a:r>
              <a:rPr lang="en-US" sz="1400" dirty="0"/>
              <a:t>ln006/inc1.ast</a:t>
            </a:r>
          </a:p>
        </p:txBody>
      </p:sp>
    </p:spTree>
    <p:extLst>
      <p:ext uri="{BB962C8B-B14F-4D97-AF65-F5344CB8AC3E}">
        <p14:creationId xmlns:p14="http://schemas.microsoft.com/office/powerpoint/2010/main" val="291620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FDB-B17A-6A42-99BA-A4BFC65AD923}"/>
              </a:ext>
            </a:extLst>
          </p:cNvPr>
          <p:cNvSpPr>
            <a:spLocks noGrp="1"/>
          </p:cNvSpPr>
          <p:nvPr>
            <p:ph type="title"/>
          </p:nvPr>
        </p:nvSpPr>
        <p:spPr/>
        <p:txBody>
          <a:bodyPr/>
          <a:lstStyle/>
          <a:p>
            <a:r>
              <a:rPr lang="en-US" dirty="0"/>
              <a:t>Function Calls &amp; the None Type</a:t>
            </a:r>
          </a:p>
        </p:txBody>
      </p:sp>
      <p:sp>
        <p:nvSpPr>
          <p:cNvPr id="3" name="Content Placeholder 2">
            <a:extLst>
              <a:ext uri="{FF2B5EF4-FFF2-40B4-BE49-F238E27FC236}">
                <a16:creationId xmlns:a16="http://schemas.microsoft.com/office/drawing/2014/main" id="{18857CB7-CA94-7E4D-871D-CDA67D6F6657}"/>
              </a:ext>
            </a:extLst>
          </p:cNvPr>
          <p:cNvSpPr>
            <a:spLocks noGrp="1"/>
          </p:cNvSpPr>
          <p:nvPr>
            <p:ph idx="1"/>
          </p:nvPr>
        </p:nvSpPr>
        <p:spPr>
          <a:xfrm>
            <a:off x="1524000" y="1905000"/>
            <a:ext cx="7010400" cy="1219200"/>
          </a:xfrm>
        </p:spPr>
        <p:txBody>
          <a:bodyPr>
            <a:normAutofit fontScale="92500" lnSpcReduction="20000"/>
          </a:bodyPr>
          <a:lstStyle/>
          <a:p>
            <a:r>
              <a:rPr lang="en-US" dirty="0"/>
              <a:t>For example, a function that asks the user for input and returns that input as an integer value.</a:t>
            </a:r>
          </a:p>
          <a:p>
            <a:endParaRPr lang="en-US" dirty="0"/>
          </a:p>
        </p:txBody>
      </p:sp>
      <p:pic>
        <p:nvPicPr>
          <p:cNvPr id="4" name="Picture 3">
            <a:extLst>
              <a:ext uri="{FF2B5EF4-FFF2-40B4-BE49-F238E27FC236}">
                <a16:creationId xmlns:a16="http://schemas.microsoft.com/office/drawing/2014/main" id="{B3AFD87C-5820-1C4D-9656-791F36703D59}"/>
              </a:ext>
            </a:extLst>
          </p:cNvPr>
          <p:cNvPicPr>
            <a:picLocks noChangeAspect="1"/>
          </p:cNvPicPr>
          <p:nvPr/>
        </p:nvPicPr>
        <p:blipFill>
          <a:blip r:embed="rId2"/>
          <a:stretch>
            <a:fillRect/>
          </a:stretch>
        </p:blipFill>
        <p:spPr>
          <a:xfrm>
            <a:off x="304800" y="3124200"/>
            <a:ext cx="6359430" cy="1527175"/>
          </a:xfrm>
          <a:prstGeom prst="rect">
            <a:avLst/>
          </a:prstGeom>
          <a:ln>
            <a:solidFill>
              <a:schemeClr val="tx2"/>
            </a:solidFill>
          </a:ln>
        </p:spPr>
      </p:pic>
      <p:sp>
        <p:nvSpPr>
          <p:cNvPr id="5" name="TextBox 4">
            <a:extLst>
              <a:ext uri="{FF2B5EF4-FFF2-40B4-BE49-F238E27FC236}">
                <a16:creationId xmlns:a16="http://schemas.microsoft.com/office/drawing/2014/main" id="{5D96FC86-5D75-7F4E-97A6-46D6D6F2481D}"/>
              </a:ext>
            </a:extLst>
          </p:cNvPr>
          <p:cNvSpPr txBox="1"/>
          <p:nvPr/>
        </p:nvSpPr>
        <p:spPr>
          <a:xfrm>
            <a:off x="6951785" y="4188023"/>
            <a:ext cx="1447832" cy="307777"/>
          </a:xfrm>
          <a:prstGeom prst="rect">
            <a:avLst/>
          </a:prstGeom>
          <a:noFill/>
        </p:spPr>
        <p:txBody>
          <a:bodyPr wrap="none" rtlCol="0">
            <a:spAutoFit/>
          </a:bodyPr>
          <a:lstStyle/>
          <a:p>
            <a:r>
              <a:rPr lang="en-US" sz="1400" dirty="0"/>
              <a:t>ln006/input1.ast</a:t>
            </a:r>
          </a:p>
        </p:txBody>
      </p:sp>
      <p:pic>
        <p:nvPicPr>
          <p:cNvPr id="6" name="Picture 5">
            <a:extLst>
              <a:ext uri="{FF2B5EF4-FFF2-40B4-BE49-F238E27FC236}">
                <a16:creationId xmlns:a16="http://schemas.microsoft.com/office/drawing/2014/main" id="{C5E9B698-828E-7747-9074-E6C4BFB7CA31}"/>
              </a:ext>
            </a:extLst>
          </p:cNvPr>
          <p:cNvPicPr>
            <a:picLocks noChangeAspect="1"/>
          </p:cNvPicPr>
          <p:nvPr/>
        </p:nvPicPr>
        <p:blipFill>
          <a:blip r:embed="rId3"/>
          <a:stretch>
            <a:fillRect/>
          </a:stretch>
        </p:blipFill>
        <p:spPr>
          <a:xfrm>
            <a:off x="512715" y="4959152"/>
            <a:ext cx="6477000" cy="1555409"/>
          </a:xfrm>
          <a:prstGeom prst="rect">
            <a:avLst/>
          </a:prstGeom>
          <a:ln>
            <a:solidFill>
              <a:schemeClr val="tx2"/>
            </a:solidFill>
          </a:ln>
        </p:spPr>
      </p:pic>
      <p:sp>
        <p:nvSpPr>
          <p:cNvPr id="7" name="TextBox 6">
            <a:extLst>
              <a:ext uri="{FF2B5EF4-FFF2-40B4-BE49-F238E27FC236}">
                <a16:creationId xmlns:a16="http://schemas.microsoft.com/office/drawing/2014/main" id="{0D77B9BD-3F99-0146-BCFB-BCBB75CEE778}"/>
              </a:ext>
            </a:extLst>
          </p:cNvPr>
          <p:cNvSpPr txBox="1"/>
          <p:nvPr/>
        </p:nvSpPr>
        <p:spPr>
          <a:xfrm>
            <a:off x="7177591" y="5426392"/>
            <a:ext cx="1447832" cy="307777"/>
          </a:xfrm>
          <a:prstGeom prst="rect">
            <a:avLst/>
          </a:prstGeom>
          <a:noFill/>
        </p:spPr>
        <p:txBody>
          <a:bodyPr wrap="none" rtlCol="0">
            <a:spAutoFit/>
          </a:bodyPr>
          <a:lstStyle/>
          <a:p>
            <a:r>
              <a:rPr lang="en-US" sz="1400" dirty="0"/>
              <a:t>ln006/input2.ast</a:t>
            </a:r>
          </a:p>
        </p:txBody>
      </p:sp>
      <p:sp>
        <p:nvSpPr>
          <p:cNvPr id="8" name="TextBox 7">
            <a:extLst>
              <a:ext uri="{FF2B5EF4-FFF2-40B4-BE49-F238E27FC236}">
                <a16:creationId xmlns:a16="http://schemas.microsoft.com/office/drawing/2014/main" id="{20CC0B02-565F-5A4F-8364-E6B838C4ADE7}"/>
              </a:ext>
            </a:extLst>
          </p:cNvPr>
          <p:cNvSpPr txBox="1"/>
          <p:nvPr/>
        </p:nvSpPr>
        <p:spPr>
          <a:xfrm>
            <a:off x="6857682" y="2935069"/>
            <a:ext cx="2133918" cy="923330"/>
          </a:xfrm>
          <a:prstGeom prst="rect">
            <a:avLst/>
          </a:prstGeom>
          <a:noFill/>
        </p:spPr>
        <p:txBody>
          <a:bodyPr wrap="none" rtlCol="0">
            <a:spAutoFit/>
          </a:bodyPr>
          <a:lstStyle/>
          <a:p>
            <a:r>
              <a:rPr lang="en-US" sz="1800" dirty="0"/>
              <a:t>Pattern matching</a:t>
            </a:r>
          </a:p>
          <a:p>
            <a:r>
              <a:rPr lang="en-US" sz="1800" dirty="0"/>
              <a:t>none type constant</a:t>
            </a:r>
            <a:br>
              <a:rPr lang="en-US" sz="1800" dirty="0"/>
            </a:br>
            <a:r>
              <a:rPr lang="en-US" sz="1800" dirty="0"/>
              <a:t>     none = ()</a:t>
            </a:r>
          </a:p>
        </p:txBody>
      </p:sp>
      <p:cxnSp>
        <p:nvCxnSpPr>
          <p:cNvPr id="10" name="Straight Arrow Connector 9">
            <a:extLst>
              <a:ext uri="{FF2B5EF4-FFF2-40B4-BE49-F238E27FC236}">
                <a16:creationId xmlns:a16="http://schemas.microsoft.com/office/drawing/2014/main" id="{C04FE322-FF6B-4D45-883C-EF626C8AA721}"/>
              </a:ext>
            </a:extLst>
          </p:cNvPr>
          <p:cNvCxnSpPr>
            <a:cxnSpLocks/>
          </p:cNvCxnSpPr>
          <p:nvPr/>
        </p:nvCxnSpPr>
        <p:spPr bwMode="auto">
          <a:xfrm flipH="1">
            <a:off x="2895600" y="3300733"/>
            <a:ext cx="3950518" cy="556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1B851C91-0420-DD4C-BB3B-9FB8E89A5EFA}"/>
              </a:ext>
            </a:extLst>
          </p:cNvPr>
          <p:cNvCxnSpPr>
            <a:cxnSpLocks/>
          </p:cNvCxnSpPr>
          <p:nvPr/>
        </p:nvCxnSpPr>
        <p:spPr bwMode="auto">
          <a:xfrm flipH="1">
            <a:off x="3200400" y="3311525"/>
            <a:ext cx="3645718" cy="24226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1000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A63-7844-B640-8D75-996969FD1CD3}"/>
              </a:ext>
            </a:extLst>
          </p:cNvPr>
          <p:cNvSpPr>
            <a:spLocks noGrp="1"/>
          </p:cNvSpPr>
          <p:nvPr>
            <p:ph type="title"/>
          </p:nvPr>
        </p:nvSpPr>
        <p:spPr/>
        <p:txBody>
          <a:bodyPr/>
          <a:lstStyle/>
          <a:p>
            <a:r>
              <a:rPr lang="en-US" dirty="0"/>
              <a:t>Pattern Matching in Functions</a:t>
            </a:r>
          </a:p>
        </p:txBody>
      </p:sp>
      <p:sp>
        <p:nvSpPr>
          <p:cNvPr id="3" name="Content Placeholder 2">
            <a:extLst>
              <a:ext uri="{FF2B5EF4-FFF2-40B4-BE49-F238E27FC236}">
                <a16:creationId xmlns:a16="http://schemas.microsoft.com/office/drawing/2014/main" id="{2246D305-8855-BA4B-B9AA-31FB5DAF07A5}"/>
              </a:ext>
            </a:extLst>
          </p:cNvPr>
          <p:cNvSpPr>
            <a:spLocks noGrp="1"/>
          </p:cNvSpPr>
          <p:nvPr>
            <p:ph idx="1"/>
          </p:nvPr>
        </p:nvSpPr>
        <p:spPr>
          <a:xfrm>
            <a:off x="1524000" y="1717675"/>
            <a:ext cx="7010400" cy="1219200"/>
          </a:xfrm>
        </p:spPr>
        <p:txBody>
          <a:bodyPr>
            <a:normAutofit fontScale="70000" lnSpcReduction="20000"/>
          </a:bodyPr>
          <a:lstStyle/>
          <a:p>
            <a:r>
              <a:rPr lang="en-US" dirty="0"/>
              <a:t>As we have seen, we can pattern match on the function argument</a:t>
            </a:r>
          </a:p>
          <a:p>
            <a:r>
              <a:rPr lang="en-US" dirty="0"/>
              <a:t>That means we can use all the patterns we have learned so far</a:t>
            </a:r>
          </a:p>
          <a:p>
            <a:endParaRPr lang="en-US" dirty="0"/>
          </a:p>
        </p:txBody>
      </p:sp>
      <p:pic>
        <p:nvPicPr>
          <p:cNvPr id="4" name="Picture 3">
            <a:extLst>
              <a:ext uri="{FF2B5EF4-FFF2-40B4-BE49-F238E27FC236}">
                <a16:creationId xmlns:a16="http://schemas.microsoft.com/office/drawing/2014/main" id="{FC4BF3EA-030F-554B-898B-A3B20CA04FDB}"/>
              </a:ext>
            </a:extLst>
          </p:cNvPr>
          <p:cNvPicPr>
            <a:picLocks noChangeAspect="1"/>
          </p:cNvPicPr>
          <p:nvPr/>
        </p:nvPicPr>
        <p:blipFill>
          <a:blip r:embed="rId2"/>
          <a:stretch>
            <a:fillRect/>
          </a:stretch>
        </p:blipFill>
        <p:spPr>
          <a:xfrm>
            <a:off x="685800" y="2851901"/>
            <a:ext cx="7010400" cy="1850407"/>
          </a:xfrm>
          <a:prstGeom prst="rect">
            <a:avLst/>
          </a:prstGeom>
          <a:ln>
            <a:solidFill>
              <a:schemeClr val="tx1"/>
            </a:solidFill>
          </a:ln>
        </p:spPr>
      </p:pic>
      <p:pic>
        <p:nvPicPr>
          <p:cNvPr id="7" name="Picture 6">
            <a:extLst>
              <a:ext uri="{FF2B5EF4-FFF2-40B4-BE49-F238E27FC236}">
                <a16:creationId xmlns:a16="http://schemas.microsoft.com/office/drawing/2014/main" id="{C1230464-8F27-9548-B427-BB32218E5FE8}"/>
              </a:ext>
            </a:extLst>
          </p:cNvPr>
          <p:cNvPicPr>
            <a:picLocks noChangeAspect="1"/>
          </p:cNvPicPr>
          <p:nvPr/>
        </p:nvPicPr>
        <p:blipFill>
          <a:blip r:embed="rId3"/>
          <a:stretch>
            <a:fillRect/>
          </a:stretch>
        </p:blipFill>
        <p:spPr>
          <a:xfrm>
            <a:off x="611554" y="5013107"/>
            <a:ext cx="7389446" cy="1692493"/>
          </a:xfrm>
          <a:prstGeom prst="rect">
            <a:avLst/>
          </a:prstGeom>
          <a:ln>
            <a:solidFill>
              <a:schemeClr val="tx1"/>
            </a:solidFill>
          </a:ln>
        </p:spPr>
      </p:pic>
      <p:sp>
        <p:nvSpPr>
          <p:cNvPr id="8" name="TextBox 7">
            <a:extLst>
              <a:ext uri="{FF2B5EF4-FFF2-40B4-BE49-F238E27FC236}">
                <a16:creationId xmlns:a16="http://schemas.microsoft.com/office/drawing/2014/main" id="{0BF95096-66AD-2445-BB17-362DF9874344}"/>
              </a:ext>
            </a:extLst>
          </p:cNvPr>
          <p:cNvSpPr txBox="1"/>
          <p:nvPr/>
        </p:nvSpPr>
        <p:spPr>
          <a:xfrm>
            <a:off x="6880855" y="2514600"/>
            <a:ext cx="1478290" cy="307777"/>
          </a:xfrm>
          <a:prstGeom prst="rect">
            <a:avLst/>
          </a:prstGeom>
          <a:noFill/>
        </p:spPr>
        <p:txBody>
          <a:bodyPr wrap="none" rtlCol="0">
            <a:spAutoFit/>
          </a:bodyPr>
          <a:lstStyle/>
          <a:p>
            <a:r>
              <a:rPr lang="en-US" sz="1400" dirty="0"/>
              <a:t>ln006/scale3.ast</a:t>
            </a:r>
          </a:p>
        </p:txBody>
      </p:sp>
      <p:sp>
        <p:nvSpPr>
          <p:cNvPr id="9" name="TextBox 8">
            <a:extLst>
              <a:ext uri="{FF2B5EF4-FFF2-40B4-BE49-F238E27FC236}">
                <a16:creationId xmlns:a16="http://schemas.microsoft.com/office/drawing/2014/main" id="{C408CAB7-15EA-BE40-9046-514F3B7F64EC}"/>
              </a:ext>
            </a:extLst>
          </p:cNvPr>
          <p:cNvSpPr txBox="1"/>
          <p:nvPr/>
        </p:nvSpPr>
        <p:spPr>
          <a:xfrm>
            <a:off x="7050248" y="4702308"/>
            <a:ext cx="1497526" cy="307777"/>
          </a:xfrm>
          <a:prstGeom prst="rect">
            <a:avLst/>
          </a:prstGeom>
          <a:noFill/>
        </p:spPr>
        <p:txBody>
          <a:bodyPr wrap="none" rtlCol="0">
            <a:spAutoFit/>
          </a:bodyPr>
          <a:lstStyle/>
          <a:p>
            <a:r>
              <a:rPr lang="en-US" sz="1400" dirty="0"/>
              <a:t>ln006/string1.ast</a:t>
            </a:r>
          </a:p>
        </p:txBody>
      </p:sp>
    </p:spTree>
    <p:extLst>
      <p:ext uri="{BB962C8B-B14F-4D97-AF65-F5344CB8AC3E}">
        <p14:creationId xmlns:p14="http://schemas.microsoft.com/office/powerpoint/2010/main" val="301662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07C-5D0B-1B49-AC02-65310BEF7FFA}"/>
              </a:ext>
            </a:extLst>
          </p:cNvPr>
          <p:cNvSpPr>
            <a:spLocks noGrp="1"/>
          </p:cNvSpPr>
          <p:nvPr>
            <p:ph type="title"/>
          </p:nvPr>
        </p:nvSpPr>
        <p:spPr/>
        <p:txBody>
          <a:bodyPr/>
          <a:lstStyle/>
          <a:p>
            <a:r>
              <a:rPr lang="en-US" dirty="0"/>
              <a:t>Function Calls in Python</a:t>
            </a:r>
          </a:p>
        </p:txBody>
      </p:sp>
      <p:sp>
        <p:nvSpPr>
          <p:cNvPr id="3" name="Content Placeholder 2">
            <a:extLst>
              <a:ext uri="{FF2B5EF4-FFF2-40B4-BE49-F238E27FC236}">
                <a16:creationId xmlns:a16="http://schemas.microsoft.com/office/drawing/2014/main" id="{E54BB541-9D8C-8D47-BBC8-AE6BE22E2C45}"/>
              </a:ext>
            </a:extLst>
          </p:cNvPr>
          <p:cNvSpPr>
            <a:spLocks noGrp="1"/>
          </p:cNvSpPr>
          <p:nvPr>
            <p:ph idx="1"/>
          </p:nvPr>
        </p:nvSpPr>
        <p:spPr>
          <a:xfrm>
            <a:off x="1524000" y="1447800"/>
            <a:ext cx="7010400" cy="1752600"/>
          </a:xfrm>
        </p:spPr>
        <p:txBody>
          <a:bodyPr>
            <a:normAutofit fontScale="77500" lnSpcReduction="20000"/>
          </a:bodyPr>
          <a:lstStyle/>
          <a:p>
            <a:r>
              <a:rPr lang="en-US" dirty="0"/>
              <a:t>The interpretation of function arguments as a list of values has unexpected implications in Python</a:t>
            </a:r>
          </a:p>
          <a:p>
            <a:pPr lvl="1"/>
            <a:r>
              <a:rPr lang="en-US" dirty="0"/>
              <a:t>foo (1,2) ≠ foo ((1,2)), but</a:t>
            </a:r>
          </a:p>
          <a:p>
            <a:pPr lvl="1"/>
            <a:r>
              <a:rPr lang="en-US" dirty="0"/>
              <a:t>(1,2) = ((1,2))</a:t>
            </a:r>
          </a:p>
          <a:p>
            <a:r>
              <a:rPr lang="en-US" dirty="0"/>
              <a:t>Inconsistent handling of parenthesized tuples!</a:t>
            </a:r>
          </a:p>
        </p:txBody>
      </p:sp>
      <p:sp>
        <p:nvSpPr>
          <p:cNvPr id="6" name="TextBox 5">
            <a:extLst>
              <a:ext uri="{FF2B5EF4-FFF2-40B4-BE49-F238E27FC236}">
                <a16:creationId xmlns:a16="http://schemas.microsoft.com/office/drawing/2014/main" id="{56BD07D0-EA65-BD41-8973-3E0FDACCDEB6}"/>
              </a:ext>
            </a:extLst>
          </p:cNvPr>
          <p:cNvSpPr txBox="1"/>
          <p:nvPr/>
        </p:nvSpPr>
        <p:spPr>
          <a:xfrm>
            <a:off x="5257800" y="5871762"/>
            <a:ext cx="612668" cy="307777"/>
          </a:xfrm>
          <a:prstGeom prst="rect">
            <a:avLst/>
          </a:prstGeom>
          <a:noFill/>
        </p:spPr>
        <p:txBody>
          <a:bodyPr wrap="none" rtlCol="0">
            <a:spAutoFit/>
          </a:bodyPr>
          <a:lstStyle/>
          <a:p>
            <a:r>
              <a:rPr lang="en-US" sz="1400" dirty="0"/>
              <a:t>but…</a:t>
            </a:r>
          </a:p>
        </p:txBody>
      </p:sp>
      <p:pic>
        <p:nvPicPr>
          <p:cNvPr id="7" name="Picture 6">
            <a:extLst>
              <a:ext uri="{FF2B5EF4-FFF2-40B4-BE49-F238E27FC236}">
                <a16:creationId xmlns:a16="http://schemas.microsoft.com/office/drawing/2014/main" id="{749DF90B-12ED-2146-B252-8EB44DB2E549}"/>
              </a:ext>
            </a:extLst>
          </p:cNvPr>
          <p:cNvPicPr>
            <a:picLocks noChangeAspect="1"/>
          </p:cNvPicPr>
          <p:nvPr/>
        </p:nvPicPr>
        <p:blipFill>
          <a:blip r:embed="rId2"/>
          <a:stretch>
            <a:fillRect/>
          </a:stretch>
        </p:blipFill>
        <p:spPr>
          <a:xfrm>
            <a:off x="283921" y="3429000"/>
            <a:ext cx="5814314" cy="2133600"/>
          </a:xfrm>
          <a:prstGeom prst="rect">
            <a:avLst/>
          </a:prstGeom>
        </p:spPr>
      </p:pic>
      <p:pic>
        <p:nvPicPr>
          <p:cNvPr id="8" name="Picture 7">
            <a:extLst>
              <a:ext uri="{FF2B5EF4-FFF2-40B4-BE49-F238E27FC236}">
                <a16:creationId xmlns:a16="http://schemas.microsoft.com/office/drawing/2014/main" id="{6D6F4617-50A6-8C4B-BFCE-52ABFD3B2FAF}"/>
              </a:ext>
            </a:extLst>
          </p:cNvPr>
          <p:cNvPicPr>
            <a:picLocks noChangeAspect="1"/>
          </p:cNvPicPr>
          <p:nvPr/>
        </p:nvPicPr>
        <p:blipFill rotWithShape="1">
          <a:blip r:embed="rId3"/>
          <a:srcRect t="60369" r="64443"/>
          <a:stretch/>
        </p:blipFill>
        <p:spPr>
          <a:xfrm>
            <a:off x="5955591" y="5719362"/>
            <a:ext cx="2926344" cy="833838"/>
          </a:xfrm>
          <a:prstGeom prst="rect">
            <a:avLst/>
          </a:prstGeom>
        </p:spPr>
      </p:pic>
    </p:spTree>
    <p:extLst>
      <p:ext uri="{BB962C8B-B14F-4D97-AF65-F5344CB8AC3E}">
        <p14:creationId xmlns:p14="http://schemas.microsoft.com/office/powerpoint/2010/main" val="209179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07C-5D0B-1B49-AC02-65310BEF7FFA}"/>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a16="http://schemas.microsoft.com/office/drawing/2014/main" id="{E54BB541-9D8C-8D47-BBC8-AE6BE22E2C45}"/>
              </a:ext>
            </a:extLst>
          </p:cNvPr>
          <p:cNvSpPr>
            <a:spLocks noGrp="1"/>
          </p:cNvSpPr>
          <p:nvPr>
            <p:ph idx="1"/>
          </p:nvPr>
        </p:nvSpPr>
        <p:spPr>
          <a:xfrm>
            <a:off x="1524000" y="1447800"/>
            <a:ext cx="7010400" cy="1752600"/>
          </a:xfrm>
        </p:spPr>
        <p:txBody>
          <a:bodyPr>
            <a:normAutofit/>
          </a:bodyPr>
          <a:lstStyle/>
          <a:p>
            <a:r>
              <a:rPr lang="en-US" dirty="0"/>
              <a:t>But it works fine in Asteroid,</a:t>
            </a:r>
          </a:p>
        </p:txBody>
      </p:sp>
      <p:pic>
        <p:nvPicPr>
          <p:cNvPr id="4" name="Picture 3">
            <a:extLst>
              <a:ext uri="{FF2B5EF4-FFF2-40B4-BE49-F238E27FC236}">
                <a16:creationId xmlns:a16="http://schemas.microsoft.com/office/drawing/2014/main" id="{4E7BB509-5D10-3D46-ADC6-AAB9E44FAE48}"/>
              </a:ext>
            </a:extLst>
          </p:cNvPr>
          <p:cNvPicPr>
            <a:picLocks noChangeAspect="1"/>
          </p:cNvPicPr>
          <p:nvPr/>
        </p:nvPicPr>
        <p:blipFill>
          <a:blip r:embed="rId2"/>
          <a:stretch>
            <a:fillRect/>
          </a:stretch>
        </p:blipFill>
        <p:spPr>
          <a:xfrm>
            <a:off x="1553308" y="2701925"/>
            <a:ext cx="4983956" cy="2971800"/>
          </a:xfrm>
          <a:prstGeom prst="rect">
            <a:avLst/>
          </a:prstGeom>
          <a:ln>
            <a:solidFill>
              <a:schemeClr val="tx1"/>
            </a:solidFill>
          </a:ln>
        </p:spPr>
      </p:pic>
    </p:spTree>
    <p:extLst>
      <p:ext uri="{BB962C8B-B14F-4D97-AF65-F5344CB8AC3E}">
        <p14:creationId xmlns:p14="http://schemas.microsoft.com/office/powerpoint/2010/main" val="143013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EA71-F88F-EC43-A9DC-02C651C25764}"/>
              </a:ext>
            </a:extLst>
          </p:cNvPr>
          <p:cNvSpPr>
            <a:spLocks noGrp="1"/>
          </p:cNvSpPr>
          <p:nvPr>
            <p:ph type="title"/>
          </p:nvPr>
        </p:nvSpPr>
        <p:spPr/>
        <p:txBody>
          <a:bodyPr/>
          <a:lstStyle/>
          <a:p>
            <a:r>
              <a:rPr lang="en-US" dirty="0"/>
              <a:t>Functions are Multi-Dispatch</a:t>
            </a:r>
          </a:p>
        </p:txBody>
      </p:sp>
      <p:sp>
        <p:nvSpPr>
          <p:cNvPr id="3" name="Content Placeholder 2">
            <a:extLst>
              <a:ext uri="{FF2B5EF4-FFF2-40B4-BE49-F238E27FC236}">
                <a16:creationId xmlns:a16="http://schemas.microsoft.com/office/drawing/2014/main" id="{C2E9E9CC-B88C-2046-A833-DADAD5774E42}"/>
              </a:ext>
            </a:extLst>
          </p:cNvPr>
          <p:cNvSpPr>
            <a:spLocks noGrp="1"/>
          </p:cNvSpPr>
          <p:nvPr>
            <p:ph idx="1"/>
          </p:nvPr>
        </p:nvSpPr>
        <p:spPr>
          <a:xfrm>
            <a:off x="1524000" y="1905000"/>
            <a:ext cx="7010400" cy="3733800"/>
          </a:xfrm>
        </p:spPr>
        <p:txBody>
          <a:bodyPr>
            <a:normAutofit fontScale="92500"/>
          </a:bodyPr>
          <a:lstStyle/>
          <a:p>
            <a:r>
              <a:rPr lang="en-US" b="0" i="0" dirty="0">
                <a:solidFill>
                  <a:srgbClr val="404040"/>
                </a:solidFill>
                <a:effectLst/>
                <a:latin typeface="Lato" panose="020F0502020204030203" pitchFamily="34" charset="0"/>
              </a:rPr>
              <a:t>In Asteroid functions are multi-dispatch:</a:t>
            </a:r>
          </a:p>
          <a:p>
            <a:pPr lvl="1"/>
            <a:r>
              <a:rPr lang="en-US" b="0" i="0" dirty="0">
                <a:solidFill>
                  <a:srgbClr val="404040"/>
                </a:solidFill>
                <a:effectLst/>
                <a:latin typeface="Lato" panose="020F0502020204030203" pitchFamily="34" charset="0"/>
              </a:rPr>
              <a:t>a single function can have multiple bodies each attached to a different pattern matching the actual argument.</a:t>
            </a:r>
          </a:p>
          <a:p>
            <a:r>
              <a:rPr lang="en-US" dirty="0">
                <a:solidFill>
                  <a:srgbClr val="404040"/>
                </a:solidFill>
                <a:latin typeface="Lato" panose="020F0502020204030203" pitchFamily="34" charset="0"/>
              </a:rPr>
              <a:t>This is along the line of declarative programming</a:t>
            </a:r>
          </a:p>
          <a:p>
            <a:pPr lvl="1"/>
            <a:r>
              <a:rPr lang="en-US" b="0" i="0" dirty="0">
                <a:solidFill>
                  <a:srgbClr val="404040"/>
                </a:solidFill>
                <a:effectLst/>
                <a:latin typeface="Lato" panose="020F0502020204030203" pitchFamily="34" charset="0"/>
              </a:rPr>
              <a:t>Highlight programmer’s intention instead of  computational logic</a:t>
            </a:r>
          </a:p>
          <a:p>
            <a:pPr lvl="1"/>
            <a:endParaRPr lang="en-US" dirty="0"/>
          </a:p>
        </p:txBody>
      </p:sp>
    </p:spTree>
    <p:extLst>
      <p:ext uri="{BB962C8B-B14F-4D97-AF65-F5344CB8AC3E}">
        <p14:creationId xmlns:p14="http://schemas.microsoft.com/office/powerpoint/2010/main" val="49711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0F8E-6ADD-D84E-A38A-A940FE2807BE}"/>
              </a:ext>
            </a:extLst>
          </p:cNvPr>
          <p:cNvSpPr>
            <a:spLocks noGrp="1"/>
          </p:cNvSpPr>
          <p:nvPr>
            <p:ph type="title"/>
          </p:nvPr>
        </p:nvSpPr>
        <p:spPr/>
        <p:txBody>
          <a:bodyPr/>
          <a:lstStyle/>
          <a:p>
            <a:r>
              <a:rPr lang="en-US" dirty="0"/>
              <a:t>Functions are Multi-Dispatch</a:t>
            </a:r>
          </a:p>
        </p:txBody>
      </p:sp>
      <p:pic>
        <p:nvPicPr>
          <p:cNvPr id="4" name="Picture 3">
            <a:extLst>
              <a:ext uri="{FF2B5EF4-FFF2-40B4-BE49-F238E27FC236}">
                <a16:creationId xmlns:a16="http://schemas.microsoft.com/office/drawing/2014/main" id="{02BB3B77-3F12-E944-B772-C4A0D8261EDD}"/>
              </a:ext>
            </a:extLst>
          </p:cNvPr>
          <p:cNvPicPr>
            <a:picLocks noChangeAspect="1"/>
          </p:cNvPicPr>
          <p:nvPr/>
        </p:nvPicPr>
        <p:blipFill>
          <a:blip r:embed="rId2"/>
          <a:stretch>
            <a:fillRect/>
          </a:stretch>
        </p:blipFill>
        <p:spPr>
          <a:xfrm>
            <a:off x="304800" y="3248917"/>
            <a:ext cx="3370600" cy="2618483"/>
          </a:xfrm>
          <a:prstGeom prst="rect">
            <a:avLst/>
          </a:prstGeom>
          <a:ln>
            <a:solidFill>
              <a:schemeClr val="tx1"/>
            </a:solid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F33299-BBA6-4445-8183-9913EE89FB0E}"/>
                  </a:ext>
                </a:extLst>
              </p:cNvPr>
              <p:cNvSpPr txBox="1"/>
              <p:nvPr/>
            </p:nvSpPr>
            <p:spPr>
              <a:xfrm>
                <a:off x="2438400" y="1600200"/>
                <a:ext cx="5417252" cy="982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&gt;0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&lt;0</m:t>
                                </m:r>
                              </m:e>
                            </m:mr>
                          </m:m>
                          <m:r>
                            <a:rPr lang="en-US" b="0" i="1" smtClean="0">
                              <a:latin typeface="Cambria Math" panose="02040503050406030204" pitchFamily="18" charset="0"/>
                            </a:rPr>
                            <m:t>  </m:t>
                          </m:r>
                          <m:r>
                            <m:rPr>
                              <m:nor/>
                            </m:rPr>
                            <a:rPr lang="en-US" b="0" i="0" smtClean="0">
                              <a:latin typeface="Cambria Math" panose="02040503050406030204" pitchFamily="18" charset="0"/>
                            </a:rPr>
                            <m:t>only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defined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𝐼𝑛𝑡</m:t>
                          </m:r>
                        </m:e>
                      </m:d>
                    </m:oMath>
                  </m:oMathPara>
                </a14:m>
                <a:endParaRPr lang="en-US" dirty="0"/>
              </a:p>
            </p:txBody>
          </p:sp>
        </mc:Choice>
        <mc:Fallback xmlns="">
          <p:sp>
            <p:nvSpPr>
              <p:cNvPr id="5" name="TextBox 4">
                <a:extLst>
                  <a:ext uri="{FF2B5EF4-FFF2-40B4-BE49-F238E27FC236}">
                    <a16:creationId xmlns:a16="http://schemas.microsoft.com/office/drawing/2014/main" id="{EEF33299-BBA6-4445-8183-9913EE89FB0E}"/>
                  </a:ext>
                </a:extLst>
              </p:cNvPr>
              <p:cNvSpPr txBox="1">
                <a:spLocks noRot="1" noChangeAspect="1" noMove="1" noResize="1" noEditPoints="1" noAdjustHandles="1" noChangeArrowheads="1" noChangeShapeType="1" noTextEdit="1"/>
              </p:cNvSpPr>
              <p:nvPr/>
            </p:nvSpPr>
            <p:spPr>
              <a:xfrm>
                <a:off x="2438400" y="1600200"/>
                <a:ext cx="5417252" cy="982577"/>
              </a:xfrm>
              <a:prstGeom prst="rect">
                <a:avLst/>
              </a:prstGeom>
              <a:blipFill>
                <a:blip r:embed="rId3"/>
                <a:stretch>
                  <a:fillRect l="-11710" t="-235897" r="-468" b="-33076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423A9E7-C232-1343-84A2-CBC2F8842118}"/>
              </a:ext>
            </a:extLst>
          </p:cNvPr>
          <p:cNvPicPr>
            <a:picLocks noChangeAspect="1"/>
          </p:cNvPicPr>
          <p:nvPr/>
        </p:nvPicPr>
        <p:blipFill>
          <a:blip r:embed="rId4"/>
          <a:stretch>
            <a:fillRect/>
          </a:stretch>
        </p:blipFill>
        <p:spPr>
          <a:xfrm>
            <a:off x="4999892" y="3657600"/>
            <a:ext cx="3276600" cy="2276267"/>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AA9F7309-E6E0-384E-8B80-CF9D05DA60BA}"/>
              </a:ext>
            </a:extLst>
          </p:cNvPr>
          <p:cNvCxnSpPr/>
          <p:nvPr/>
        </p:nvCxnSpPr>
        <p:spPr bwMode="auto">
          <a:xfrm>
            <a:off x="4876800" y="3200400"/>
            <a:ext cx="387502" cy="1143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6D87F20A-A900-8A47-99EF-9F89312B81DD}"/>
              </a:ext>
            </a:extLst>
          </p:cNvPr>
          <p:cNvSpPr txBox="1"/>
          <p:nvPr/>
        </p:nvSpPr>
        <p:spPr>
          <a:xfrm>
            <a:off x="4343400" y="2895600"/>
            <a:ext cx="1646605" cy="369332"/>
          </a:xfrm>
          <a:prstGeom prst="rect">
            <a:avLst/>
          </a:prstGeom>
          <a:noFill/>
        </p:spPr>
        <p:txBody>
          <a:bodyPr wrap="none" rtlCol="0">
            <a:spAutoFit/>
          </a:bodyPr>
          <a:lstStyle/>
          <a:p>
            <a:r>
              <a:rPr lang="en-US" sz="1800" dirty="0"/>
              <a:t>Multi-Dispatch</a:t>
            </a:r>
          </a:p>
        </p:txBody>
      </p:sp>
      <p:sp>
        <p:nvSpPr>
          <p:cNvPr id="10" name="TextBox 9">
            <a:extLst>
              <a:ext uri="{FF2B5EF4-FFF2-40B4-BE49-F238E27FC236}">
                <a16:creationId xmlns:a16="http://schemas.microsoft.com/office/drawing/2014/main" id="{2FA1EE77-2E6E-0E44-8F84-792AD55DC2A0}"/>
              </a:ext>
            </a:extLst>
          </p:cNvPr>
          <p:cNvSpPr txBox="1"/>
          <p:nvPr/>
        </p:nvSpPr>
        <p:spPr>
          <a:xfrm>
            <a:off x="738554" y="5955323"/>
            <a:ext cx="1487908" cy="307777"/>
          </a:xfrm>
          <a:prstGeom prst="rect">
            <a:avLst/>
          </a:prstGeom>
          <a:noFill/>
        </p:spPr>
        <p:txBody>
          <a:bodyPr wrap="none" rtlCol="0">
            <a:spAutoFit/>
          </a:bodyPr>
          <a:lstStyle/>
          <a:p>
            <a:r>
              <a:rPr lang="en-US" sz="1400" dirty="0"/>
              <a:t>ln006/sign1a.ast</a:t>
            </a:r>
          </a:p>
        </p:txBody>
      </p:sp>
      <p:sp>
        <p:nvSpPr>
          <p:cNvPr id="11" name="TextBox 10">
            <a:extLst>
              <a:ext uri="{FF2B5EF4-FFF2-40B4-BE49-F238E27FC236}">
                <a16:creationId xmlns:a16="http://schemas.microsoft.com/office/drawing/2014/main" id="{97E31D70-8C71-3646-AFE7-0A9C424B2360}"/>
              </a:ext>
            </a:extLst>
          </p:cNvPr>
          <p:cNvSpPr txBox="1"/>
          <p:nvPr/>
        </p:nvSpPr>
        <p:spPr>
          <a:xfrm>
            <a:off x="5185453" y="5988759"/>
            <a:ext cx="1487908" cy="307777"/>
          </a:xfrm>
          <a:prstGeom prst="rect">
            <a:avLst/>
          </a:prstGeom>
          <a:noFill/>
        </p:spPr>
        <p:txBody>
          <a:bodyPr wrap="none" rtlCol="0">
            <a:spAutoFit/>
          </a:bodyPr>
          <a:lstStyle/>
          <a:p>
            <a:r>
              <a:rPr lang="en-US" sz="1400" dirty="0"/>
              <a:t>ln006/sign1b.ast</a:t>
            </a:r>
          </a:p>
        </p:txBody>
      </p:sp>
    </p:spTree>
    <p:extLst>
      <p:ext uri="{BB962C8B-B14F-4D97-AF65-F5344CB8AC3E}">
        <p14:creationId xmlns:p14="http://schemas.microsoft.com/office/powerpoint/2010/main" val="190478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4" name="Content Placeholder 3">
            <a:extLst>
              <a:ext uri="{FF2B5EF4-FFF2-40B4-BE49-F238E27FC236}">
                <a16:creationId xmlns:a16="http://schemas.microsoft.com/office/drawing/2014/main" id="{2F78931C-977F-054C-ACC0-0A168D3E28D7}"/>
              </a:ext>
            </a:extLst>
          </p:cNvPr>
          <p:cNvSpPr>
            <a:spLocks noGrp="1"/>
          </p:cNvSpPr>
          <p:nvPr>
            <p:ph idx="1"/>
          </p:nvPr>
        </p:nvSpPr>
        <p:spPr>
          <a:xfrm>
            <a:off x="1524000" y="1905000"/>
            <a:ext cx="7010400" cy="1447800"/>
          </a:xfrm>
        </p:spPr>
        <p:txBody>
          <a:bodyPr>
            <a:normAutofit fontScale="85000" lnSpcReduction="20000"/>
          </a:bodyPr>
          <a:lstStyle/>
          <a:p>
            <a:r>
              <a:rPr lang="en-US" dirty="0"/>
              <a:t>Multi-dispatch works exceptionally well with recursive functions</a:t>
            </a:r>
          </a:p>
          <a:p>
            <a:pPr lvl="1"/>
            <a:r>
              <a:rPr lang="en-US" dirty="0"/>
              <a:t>Separate ‘with’ clauses for base- and recursive cases</a:t>
            </a:r>
          </a:p>
        </p:txBody>
      </p:sp>
      <p:sp>
        <p:nvSpPr>
          <p:cNvPr id="5" name="TextBox 4">
            <a:extLst>
              <a:ext uri="{FF2B5EF4-FFF2-40B4-BE49-F238E27FC236}">
                <a16:creationId xmlns:a16="http://schemas.microsoft.com/office/drawing/2014/main" id="{238D89D2-0C2A-F14D-8F1E-5403C301ABE7}"/>
              </a:ext>
            </a:extLst>
          </p:cNvPr>
          <p:cNvSpPr txBox="1"/>
          <p:nvPr/>
        </p:nvSpPr>
        <p:spPr>
          <a:xfrm>
            <a:off x="2203938" y="3429000"/>
            <a:ext cx="4882662" cy="3139321"/>
          </a:xfrm>
          <a:prstGeom prst="rect">
            <a:avLst/>
          </a:prstGeom>
          <a:noFill/>
          <a:ln>
            <a:solidFill>
              <a:schemeClr val="tx1"/>
            </a:solidFill>
          </a:ln>
        </p:spPr>
        <p:txBody>
          <a:bodyPr wrap="square" rtlCol="0">
            <a:spAutoFit/>
          </a:bodyPr>
          <a:lstStyle/>
          <a:p>
            <a:r>
              <a:rPr lang="en-US" sz="1800" b="0" i="0" dirty="0">
                <a:solidFill>
                  <a:srgbClr val="374151"/>
                </a:solidFill>
                <a:effectLst/>
                <a:latin typeface="Söhne"/>
              </a:rPr>
              <a:t>Recursion is a technique in programming where a function calls itself in order to solve a problem. The function defines a base case, which is the point at which the recursion stops, and a set of rules for reducing the problem to a simpler version of itself. Each time the function calls itself, it applies these rules to the problem in order to make progress towards the base case. Eventually, the problem is simplified enough that the base case is reached and the function stops calling itself, returning a final result.</a:t>
            </a:r>
            <a:endParaRPr lang="en-US" sz="1800" dirty="0"/>
          </a:p>
        </p:txBody>
      </p:sp>
    </p:spTree>
    <p:extLst>
      <p:ext uri="{BB962C8B-B14F-4D97-AF65-F5344CB8AC3E}">
        <p14:creationId xmlns:p14="http://schemas.microsoft.com/office/powerpoint/2010/main" val="360076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4" name="Content Placeholder 3">
            <a:extLst>
              <a:ext uri="{FF2B5EF4-FFF2-40B4-BE49-F238E27FC236}">
                <a16:creationId xmlns:a16="http://schemas.microsoft.com/office/drawing/2014/main" id="{2F78931C-977F-054C-ACC0-0A168D3E28D7}"/>
              </a:ext>
            </a:extLst>
          </p:cNvPr>
          <p:cNvSpPr>
            <a:spLocks noGrp="1"/>
          </p:cNvSpPr>
          <p:nvPr>
            <p:ph idx="1"/>
          </p:nvPr>
        </p:nvSpPr>
        <p:spPr>
          <a:xfrm>
            <a:off x="1524000" y="1905000"/>
            <a:ext cx="7010400" cy="1524000"/>
          </a:xfrm>
        </p:spPr>
        <p:txBody>
          <a:bodyPr>
            <a:normAutofit fontScale="85000" lnSpcReduction="20000"/>
          </a:bodyPr>
          <a:lstStyle/>
          <a:p>
            <a:r>
              <a:rPr lang="en-US" dirty="0"/>
              <a:t>Example: Recursive function that sums the elements of an integer list.</a:t>
            </a:r>
          </a:p>
          <a:p>
            <a:pPr lvl="1"/>
            <a:r>
              <a:rPr lang="en-US" dirty="0"/>
              <a:t>Observation: multi-dispatch preserves the declarative nature of pattern matching</a:t>
            </a:r>
          </a:p>
        </p:txBody>
      </p:sp>
      <p:pic>
        <p:nvPicPr>
          <p:cNvPr id="2" name="Picture 1">
            <a:extLst>
              <a:ext uri="{FF2B5EF4-FFF2-40B4-BE49-F238E27FC236}">
                <a16:creationId xmlns:a16="http://schemas.microsoft.com/office/drawing/2014/main" id="{F4283897-3484-EB45-8C44-592DC06A1639}"/>
              </a:ext>
            </a:extLst>
          </p:cNvPr>
          <p:cNvPicPr>
            <a:picLocks noChangeAspect="1"/>
          </p:cNvPicPr>
          <p:nvPr/>
        </p:nvPicPr>
        <p:blipFill>
          <a:blip r:embed="rId2"/>
          <a:stretch>
            <a:fillRect/>
          </a:stretch>
        </p:blipFill>
        <p:spPr>
          <a:xfrm>
            <a:off x="381000" y="3959423"/>
            <a:ext cx="3400297" cy="2362200"/>
          </a:xfrm>
          <a:prstGeom prst="rect">
            <a:avLst/>
          </a:prstGeom>
          <a:ln>
            <a:solidFill>
              <a:schemeClr val="tx1"/>
            </a:solidFill>
          </a:ln>
        </p:spPr>
      </p:pic>
      <p:pic>
        <p:nvPicPr>
          <p:cNvPr id="5" name="Picture 4">
            <a:extLst>
              <a:ext uri="{FF2B5EF4-FFF2-40B4-BE49-F238E27FC236}">
                <a16:creationId xmlns:a16="http://schemas.microsoft.com/office/drawing/2014/main" id="{D47302E3-AAD1-AD45-A2BD-FA23EDC617A9}"/>
              </a:ext>
            </a:extLst>
          </p:cNvPr>
          <p:cNvPicPr>
            <a:picLocks noChangeAspect="1"/>
          </p:cNvPicPr>
          <p:nvPr/>
        </p:nvPicPr>
        <p:blipFill>
          <a:blip r:embed="rId3"/>
          <a:stretch>
            <a:fillRect/>
          </a:stretch>
        </p:blipFill>
        <p:spPr>
          <a:xfrm>
            <a:off x="5029200" y="4267200"/>
            <a:ext cx="3505200" cy="2009211"/>
          </a:xfrm>
          <a:prstGeom prst="rect">
            <a:avLst/>
          </a:prstGeom>
          <a:ln>
            <a:solidFill>
              <a:schemeClr val="tx1"/>
            </a:solidFill>
          </a:ln>
        </p:spPr>
      </p:pic>
      <p:sp>
        <p:nvSpPr>
          <p:cNvPr id="6" name="TextBox 5">
            <a:extLst>
              <a:ext uri="{FF2B5EF4-FFF2-40B4-BE49-F238E27FC236}">
                <a16:creationId xmlns:a16="http://schemas.microsoft.com/office/drawing/2014/main" id="{E61F4A51-282B-064C-B1FE-813717E529D3}"/>
              </a:ext>
            </a:extLst>
          </p:cNvPr>
          <p:cNvSpPr txBox="1"/>
          <p:nvPr/>
        </p:nvSpPr>
        <p:spPr>
          <a:xfrm>
            <a:off x="738554" y="6321623"/>
            <a:ext cx="1717137" cy="307777"/>
          </a:xfrm>
          <a:prstGeom prst="rect">
            <a:avLst/>
          </a:prstGeom>
          <a:noFill/>
        </p:spPr>
        <p:txBody>
          <a:bodyPr wrap="none" rtlCol="0">
            <a:spAutoFit/>
          </a:bodyPr>
          <a:lstStyle/>
          <a:p>
            <a:r>
              <a:rPr lang="en-US" sz="1400" dirty="0"/>
              <a:t>ln006/sumlist1a.ast</a:t>
            </a:r>
          </a:p>
        </p:txBody>
      </p:sp>
      <p:sp>
        <p:nvSpPr>
          <p:cNvPr id="7" name="TextBox 6">
            <a:extLst>
              <a:ext uri="{FF2B5EF4-FFF2-40B4-BE49-F238E27FC236}">
                <a16:creationId xmlns:a16="http://schemas.microsoft.com/office/drawing/2014/main" id="{DBC90BBC-7DBA-E941-9104-6E9EA7B62D1A}"/>
              </a:ext>
            </a:extLst>
          </p:cNvPr>
          <p:cNvSpPr txBox="1"/>
          <p:nvPr/>
        </p:nvSpPr>
        <p:spPr>
          <a:xfrm>
            <a:off x="5903492" y="6245423"/>
            <a:ext cx="1717137" cy="307777"/>
          </a:xfrm>
          <a:prstGeom prst="rect">
            <a:avLst/>
          </a:prstGeom>
          <a:noFill/>
        </p:spPr>
        <p:txBody>
          <a:bodyPr wrap="none" rtlCol="0">
            <a:spAutoFit/>
          </a:bodyPr>
          <a:lstStyle/>
          <a:p>
            <a:r>
              <a:rPr lang="en-US" sz="1400" dirty="0"/>
              <a:t>ln006/sumlist1b.ast</a:t>
            </a:r>
          </a:p>
        </p:txBody>
      </p:sp>
      <p:sp>
        <p:nvSpPr>
          <p:cNvPr id="8" name="TextBox 7">
            <a:extLst>
              <a:ext uri="{FF2B5EF4-FFF2-40B4-BE49-F238E27FC236}">
                <a16:creationId xmlns:a16="http://schemas.microsoft.com/office/drawing/2014/main" id="{4CE116BA-9146-9545-9BCB-3643F3C63CAD}"/>
              </a:ext>
            </a:extLst>
          </p:cNvPr>
          <p:cNvSpPr txBox="1"/>
          <p:nvPr/>
        </p:nvSpPr>
        <p:spPr>
          <a:xfrm>
            <a:off x="4572000" y="3642983"/>
            <a:ext cx="1608133" cy="369332"/>
          </a:xfrm>
          <a:prstGeom prst="rect">
            <a:avLst/>
          </a:prstGeom>
          <a:noFill/>
        </p:spPr>
        <p:txBody>
          <a:bodyPr wrap="none" rtlCol="0">
            <a:spAutoFit/>
          </a:bodyPr>
          <a:lstStyle/>
          <a:p>
            <a:r>
              <a:rPr lang="en-US" sz="1800" dirty="0"/>
              <a:t>Multi-dispatch</a:t>
            </a:r>
          </a:p>
        </p:txBody>
      </p:sp>
      <p:cxnSp>
        <p:nvCxnSpPr>
          <p:cNvPr id="10" name="Straight Arrow Connector 9">
            <a:extLst>
              <a:ext uri="{FF2B5EF4-FFF2-40B4-BE49-F238E27FC236}">
                <a16:creationId xmlns:a16="http://schemas.microsoft.com/office/drawing/2014/main" id="{305CBC2B-DF9F-0E4F-AE3B-3302DC9903FA}"/>
              </a:ext>
            </a:extLst>
          </p:cNvPr>
          <p:cNvCxnSpPr/>
          <p:nvPr/>
        </p:nvCxnSpPr>
        <p:spPr bwMode="auto">
          <a:xfrm>
            <a:off x="4800600" y="4101535"/>
            <a:ext cx="457200" cy="8514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1153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7" name="TextBox 6">
            <a:extLst>
              <a:ext uri="{FF2B5EF4-FFF2-40B4-BE49-F238E27FC236}">
                <a16:creationId xmlns:a16="http://schemas.microsoft.com/office/drawing/2014/main" id="{DBC90BBC-7DBA-E941-9104-6E9EA7B62D1A}"/>
              </a:ext>
            </a:extLst>
          </p:cNvPr>
          <p:cNvSpPr txBox="1"/>
          <p:nvPr/>
        </p:nvSpPr>
        <p:spPr>
          <a:xfrm>
            <a:off x="5638800" y="6202904"/>
            <a:ext cx="1348446" cy="307777"/>
          </a:xfrm>
          <a:prstGeom prst="rect">
            <a:avLst/>
          </a:prstGeom>
          <a:noFill/>
        </p:spPr>
        <p:txBody>
          <a:bodyPr wrap="none" rtlCol="0">
            <a:spAutoFit/>
          </a:bodyPr>
          <a:lstStyle/>
          <a:p>
            <a:r>
              <a:rPr lang="en-US" sz="1400" dirty="0"/>
              <a:t>ln006/fact1.ast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89CD02F-A560-7142-B580-216138A35648}"/>
                  </a:ext>
                </a:extLst>
              </p:cNvPr>
              <p:cNvSpPr txBox="1"/>
              <p:nvPr/>
            </p:nvSpPr>
            <p:spPr>
              <a:xfrm>
                <a:off x="2743200" y="1717675"/>
                <a:ext cx="3017173" cy="1208279"/>
              </a:xfrm>
              <a:prstGeom prst="rect">
                <a:avLst/>
              </a:prstGeom>
              <a:noFill/>
            </p:spPr>
            <p:txBody>
              <a:bodyPr wrap="none" lIns="0" tIns="0" rIns="0" bIns="0" rtlCol="0">
                <a:spAutoFit/>
              </a:bodyPr>
              <a:lstStyle/>
              <a:p>
                <a:r>
                  <a:rPr lang="en-US" b="0" dirty="0"/>
                  <a:t>x! </a:t>
                </a:r>
                <a14:m>
                  <m:oMath xmlns:m="http://schemas.openxmlformats.org/officeDocument/2006/math">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r>
                                <m:rPr>
                                  <m:nor/>
                                  <m:brk m:alnAt="7"/>
                                </m:rPr>
                                <a:rPr lang="en-US" b="0" i="0" smtClean="0">
                                  <a:latin typeface="Cambria Math" panose="02040503050406030204" pitchFamily="18" charset="0"/>
                                </a:rPr>
                                <m:t>i</m:t>
                              </m:r>
                              <m:r>
                                <m:rPr>
                                  <m:nor/>
                                </m:rPr>
                                <a:rPr lang="en-US" b="0" i="0" smtClean="0">
                                  <a:latin typeface="Cambria Math" panose="02040503050406030204" pitchFamily="18" charset="0"/>
                                </a:rPr>
                                <m:t>f</m:t>
                              </m:r>
                              <m:r>
                                <m:rPr>
                                  <m:brk m:alnAt="7"/>
                                </m:rP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                   </m:t>
                              </m:r>
                            </m:e>
                          </m:mr>
                          <m:mr>
                            <m:e>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r>
                                <a:rPr lang="en-US" b="0" i="1" smtClean="0">
                                  <a:latin typeface="Cambria Math" panose="02040503050406030204" pitchFamily="18" charset="0"/>
                                </a:rPr>
                                <m:t>!</m:t>
                              </m:r>
                              <m:r>
                                <m:rPr>
                                  <m:nor/>
                                </m:rPr>
                                <a:rPr lang="en-US" b="0" i="0" smtClean="0">
                                  <a:latin typeface="Cambria Math" panose="02040503050406030204" pitchFamily="18" charset="0"/>
                                </a:rPr>
                                <m:t>otherwise</m:t>
                              </m:r>
                            </m:e>
                          </m:mr>
                        </m:m>
                        <m:r>
                          <a:rPr lang="en-US" b="0" i="1" smtClean="0">
                            <a:latin typeface="Cambria Math" panose="02040503050406030204" pitchFamily="18" charset="0"/>
                          </a:rPr>
                          <m:t> </m:t>
                        </m:r>
                      </m:e>
                    </m:d>
                  </m:oMath>
                </a14:m>
                <a:endParaRPr lang="en-US" b="0" dirty="0"/>
              </a:p>
              <a:p>
                <a:endParaRPr lang="en-US" dirty="0"/>
              </a:p>
              <a:p>
                <a:r>
                  <a:rPr lang="en-US" dirty="0"/>
                  <a:t>for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𝐼𝑛𝑡</m:t>
                    </m:r>
                  </m:oMath>
                </a14:m>
                <a:r>
                  <a:rPr lang="en-US" dirty="0"/>
                  <a:t> and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12" name="TextBox 11">
                <a:extLst>
                  <a:ext uri="{FF2B5EF4-FFF2-40B4-BE49-F238E27FC236}">
                    <a16:creationId xmlns:a16="http://schemas.microsoft.com/office/drawing/2014/main" id="{089CD02F-A560-7142-B580-216138A35648}"/>
                  </a:ext>
                </a:extLst>
              </p:cNvPr>
              <p:cNvSpPr txBox="1">
                <a:spLocks noRot="1" noChangeAspect="1" noMove="1" noResize="1" noEditPoints="1" noAdjustHandles="1" noChangeArrowheads="1" noChangeShapeType="1" noTextEdit="1"/>
              </p:cNvSpPr>
              <p:nvPr/>
            </p:nvSpPr>
            <p:spPr>
              <a:xfrm>
                <a:off x="2743200" y="1717675"/>
                <a:ext cx="3017173" cy="1208279"/>
              </a:xfrm>
              <a:prstGeom prst="rect">
                <a:avLst/>
              </a:prstGeom>
              <a:blipFill>
                <a:blip r:embed="rId2"/>
                <a:stretch>
                  <a:fillRect l="-14706" t="-102083" r="-1681" b="-9166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3D6248C4-A888-C14F-AEDF-98946F5D59C6}"/>
              </a:ext>
            </a:extLst>
          </p:cNvPr>
          <p:cNvPicPr>
            <a:picLocks noChangeAspect="1"/>
          </p:cNvPicPr>
          <p:nvPr/>
        </p:nvPicPr>
        <p:blipFill>
          <a:blip r:embed="rId3"/>
          <a:stretch>
            <a:fillRect/>
          </a:stretch>
        </p:blipFill>
        <p:spPr>
          <a:xfrm>
            <a:off x="2090761" y="3244850"/>
            <a:ext cx="4216400" cy="2349500"/>
          </a:xfrm>
          <a:prstGeom prst="rect">
            <a:avLst/>
          </a:prstGeom>
          <a:ln>
            <a:solidFill>
              <a:schemeClr val="tx1"/>
            </a:solidFill>
          </a:ln>
        </p:spPr>
      </p:pic>
    </p:spTree>
    <p:extLst>
      <p:ext uri="{BB962C8B-B14F-4D97-AF65-F5344CB8AC3E}">
        <p14:creationId xmlns:p14="http://schemas.microsoft.com/office/powerpoint/2010/main" val="266840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DF5A-4F4A-0241-A550-8EC3BCC7C8CF}"/>
              </a:ext>
            </a:extLst>
          </p:cNvPr>
          <p:cNvSpPr>
            <a:spLocks noGrp="1"/>
          </p:cNvSpPr>
          <p:nvPr>
            <p:ph type="title"/>
          </p:nvPr>
        </p:nvSpPr>
        <p:spPr/>
        <p:txBody>
          <a:bodyPr/>
          <a:lstStyle/>
          <a:p>
            <a:r>
              <a:rPr lang="en-US" dirty="0"/>
              <a:t>Multi-Dispatch and Recursion</a:t>
            </a:r>
          </a:p>
        </p:txBody>
      </p:sp>
      <p:sp>
        <p:nvSpPr>
          <p:cNvPr id="3" name="Content Placeholder 2">
            <a:extLst>
              <a:ext uri="{FF2B5EF4-FFF2-40B4-BE49-F238E27FC236}">
                <a16:creationId xmlns:a16="http://schemas.microsoft.com/office/drawing/2014/main" id="{CCA0EF8A-4A36-6A41-AE76-AF94B48F700B}"/>
              </a:ext>
            </a:extLst>
          </p:cNvPr>
          <p:cNvSpPr>
            <a:spLocks noGrp="1"/>
          </p:cNvSpPr>
          <p:nvPr>
            <p:ph idx="1"/>
          </p:nvPr>
        </p:nvSpPr>
        <p:spPr>
          <a:xfrm>
            <a:off x="5174458" y="1905000"/>
            <a:ext cx="3359942" cy="4114800"/>
          </a:xfrm>
        </p:spPr>
        <p:txBody>
          <a:bodyPr/>
          <a:lstStyle/>
          <a:p>
            <a:r>
              <a:rPr lang="en-US" dirty="0"/>
              <a:t>The </a:t>
            </a:r>
            <a:r>
              <a:rPr lang="en-US" dirty="0" err="1"/>
              <a:t>QuickSort</a:t>
            </a:r>
            <a:endParaRPr lang="en-US" dirty="0"/>
          </a:p>
          <a:p>
            <a:r>
              <a:rPr lang="en-US" dirty="0"/>
              <a:t>Recursion with multiple base cases</a:t>
            </a:r>
          </a:p>
        </p:txBody>
      </p:sp>
      <p:pic>
        <p:nvPicPr>
          <p:cNvPr id="4" name="Picture 3">
            <a:extLst>
              <a:ext uri="{FF2B5EF4-FFF2-40B4-BE49-F238E27FC236}">
                <a16:creationId xmlns:a16="http://schemas.microsoft.com/office/drawing/2014/main" id="{ABA236D8-EEDF-6A44-A32F-029C689A87E3}"/>
              </a:ext>
            </a:extLst>
          </p:cNvPr>
          <p:cNvPicPr>
            <a:picLocks noChangeAspect="1"/>
          </p:cNvPicPr>
          <p:nvPr/>
        </p:nvPicPr>
        <p:blipFill>
          <a:blip r:embed="rId2"/>
          <a:stretch>
            <a:fillRect/>
          </a:stretch>
        </p:blipFill>
        <p:spPr>
          <a:xfrm>
            <a:off x="304800" y="1904999"/>
            <a:ext cx="4114800" cy="4461199"/>
          </a:xfrm>
          <a:prstGeom prst="rect">
            <a:avLst/>
          </a:prstGeom>
          <a:ln>
            <a:solidFill>
              <a:schemeClr val="tx1"/>
            </a:solidFill>
          </a:ln>
        </p:spPr>
      </p:pic>
    </p:spTree>
    <p:extLst>
      <p:ext uri="{BB962C8B-B14F-4D97-AF65-F5344CB8AC3E}">
        <p14:creationId xmlns:p14="http://schemas.microsoft.com/office/powerpoint/2010/main" val="5495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1125-692B-7744-B388-3A0EFB12F452}"/>
              </a:ext>
            </a:extLst>
          </p:cNvPr>
          <p:cNvSpPr>
            <a:spLocks noGrp="1"/>
          </p:cNvSpPr>
          <p:nvPr>
            <p:ph type="title"/>
          </p:nvPr>
        </p:nvSpPr>
        <p:spPr/>
        <p:txBody>
          <a:bodyPr/>
          <a:lstStyle/>
          <a:p>
            <a:r>
              <a:rPr lang="en-US" dirty="0"/>
              <a:t>Asteroid Functions</a:t>
            </a:r>
          </a:p>
        </p:txBody>
      </p:sp>
      <p:sp>
        <p:nvSpPr>
          <p:cNvPr id="3" name="Content Placeholder 2">
            <a:extLst>
              <a:ext uri="{FF2B5EF4-FFF2-40B4-BE49-F238E27FC236}">
                <a16:creationId xmlns:a16="http://schemas.microsoft.com/office/drawing/2014/main" id="{7D37E68D-B4DD-134F-AB71-90BE9B8782E7}"/>
              </a:ext>
            </a:extLst>
          </p:cNvPr>
          <p:cNvSpPr>
            <a:spLocks noGrp="1"/>
          </p:cNvSpPr>
          <p:nvPr>
            <p:ph idx="1"/>
          </p:nvPr>
        </p:nvSpPr>
        <p:spPr/>
        <p:txBody>
          <a:bodyPr>
            <a:normAutofit fontScale="55000" lnSpcReduction="20000"/>
          </a:bodyPr>
          <a:lstStyle/>
          <a:p>
            <a:r>
              <a:rPr lang="en-US" dirty="0"/>
              <a:t>In the functional programming tradition, Asteroid’s function calls are constructed by juxtaposing a function with a value, e.g.</a:t>
            </a:r>
            <a:br>
              <a:rPr lang="en-US" dirty="0"/>
            </a:br>
            <a:br>
              <a:rPr lang="en-US" dirty="0"/>
            </a:br>
            <a:r>
              <a:rPr lang="en-US" dirty="0"/>
              <a:t>    &lt;</a:t>
            </a:r>
            <a:r>
              <a:rPr lang="en-US" dirty="0" err="1"/>
              <a:t>fname</a:t>
            </a:r>
            <a:r>
              <a:rPr lang="en-US" dirty="0"/>
              <a:t>&gt; &lt;</a:t>
            </a:r>
            <a:r>
              <a:rPr lang="en-US" dirty="0" err="1"/>
              <a:t>arg</a:t>
            </a:r>
            <a:r>
              <a:rPr lang="en-US" dirty="0"/>
              <a:t> value&gt;</a:t>
            </a:r>
            <a:br>
              <a:rPr lang="en-US" dirty="0"/>
            </a:br>
            <a:endParaRPr lang="en-US" dirty="0"/>
          </a:p>
          <a:p>
            <a:r>
              <a:rPr lang="en-US" dirty="0"/>
              <a:t>The implication is that all </a:t>
            </a:r>
            <a:r>
              <a:rPr lang="en-US" b="1" dirty="0"/>
              <a:t>functions have only a single argument</a:t>
            </a:r>
            <a:r>
              <a:rPr lang="en-US" dirty="0"/>
              <a:t>.  If you want to pass more than one value to a function you have to construct a </a:t>
            </a:r>
            <a:r>
              <a:rPr lang="en-US" b="1" dirty="0"/>
              <a:t>tuple of values</a:t>
            </a:r>
            <a:r>
              <a:rPr lang="en-US" dirty="0"/>
              <a:t>, e.g.</a:t>
            </a:r>
            <a:br>
              <a:rPr lang="en-US" dirty="0"/>
            </a:br>
            <a:br>
              <a:rPr lang="en-US" dirty="0"/>
            </a:br>
            <a:r>
              <a:rPr lang="en-US" dirty="0"/>
              <a:t>   foo (1,2).</a:t>
            </a:r>
            <a:br>
              <a:rPr lang="en-US" dirty="0"/>
            </a:br>
            <a:endParaRPr lang="en-US" dirty="0"/>
          </a:p>
          <a:p>
            <a:r>
              <a:rPr lang="en-US" dirty="0"/>
              <a:t>Syntactically this looks the same as a function call to foo in Python but semantically it is very different – call foo with the </a:t>
            </a:r>
            <a:r>
              <a:rPr lang="en-US" b="1" dirty="0"/>
              <a:t>value</a:t>
            </a:r>
            <a:r>
              <a:rPr lang="en-US" dirty="0"/>
              <a:t> (1,2) in Asteroid as apposed to call foo with the </a:t>
            </a:r>
            <a:r>
              <a:rPr lang="en-US" b="1" dirty="0"/>
              <a:t>list of values </a:t>
            </a:r>
            <a:r>
              <a:rPr lang="en-US" dirty="0"/>
              <a:t>(1,2) in Python.</a:t>
            </a:r>
          </a:p>
          <a:p>
            <a:r>
              <a:rPr lang="en-US" dirty="0"/>
              <a:t>As we will see, this slight change of perspective enables effective pattern matching within function definitions in Asteroid.</a:t>
            </a:r>
          </a:p>
        </p:txBody>
      </p:sp>
    </p:spTree>
    <p:extLst>
      <p:ext uri="{BB962C8B-B14F-4D97-AF65-F5344CB8AC3E}">
        <p14:creationId xmlns:p14="http://schemas.microsoft.com/office/powerpoint/2010/main" val="3525108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D980-89C2-784D-82DA-E9E20289D710}"/>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F25B1C53-3AE6-0948-BC77-14512193AF54}"/>
              </a:ext>
            </a:extLst>
          </p:cNvPr>
          <p:cNvSpPr>
            <a:spLocks noGrp="1"/>
          </p:cNvSpPr>
          <p:nvPr>
            <p:ph idx="1"/>
          </p:nvPr>
        </p:nvSpPr>
        <p:spPr>
          <a:xfrm>
            <a:off x="609600" y="1905000"/>
            <a:ext cx="8382000" cy="4114800"/>
          </a:xfrm>
        </p:spPr>
        <p:txBody>
          <a:bodyPr/>
          <a:lstStyle/>
          <a:p>
            <a:r>
              <a:rPr lang="en-US" sz="1800" dirty="0">
                <a:hlinkClick r:id="rId2"/>
              </a:rPr>
              <a:t>asteroid-lang.readthedocs.io/en/latest/User%20Guide.html#functions</a:t>
            </a:r>
            <a:endParaRPr lang="en-US" sz="1800" dirty="0"/>
          </a:p>
          <a:p>
            <a:r>
              <a:rPr lang="en-US" sz="1800" dirty="0">
                <a:hlinkClick r:id="rId3"/>
              </a:rPr>
              <a:t>asteroid-lang.readthedocs.io/en/latest/User%20Guide.html#pattern-matching</a:t>
            </a:r>
            <a:endParaRPr lang="en-US" sz="1800" dirty="0"/>
          </a:p>
          <a:p>
            <a:endParaRPr lang="en-US" sz="1800" dirty="0"/>
          </a:p>
          <a:p>
            <a:endParaRPr lang="en-US" dirty="0"/>
          </a:p>
        </p:txBody>
      </p:sp>
    </p:spTree>
    <p:extLst>
      <p:ext uri="{BB962C8B-B14F-4D97-AF65-F5344CB8AC3E}">
        <p14:creationId xmlns:p14="http://schemas.microsoft.com/office/powerpoint/2010/main" val="325116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066800" y="2922022"/>
            <a:ext cx="7010400" cy="3173977"/>
          </a:xfrm>
        </p:spPr>
        <p:txBody>
          <a:bodyPr>
            <a:normAutofit fontScale="62500" lnSpcReduction="20000"/>
          </a:bodyPr>
          <a:lstStyle/>
          <a:p>
            <a:r>
              <a:rPr lang="en-US" dirty="0"/>
              <a:t>The mathematical idea of function application to values was used by the logician Alonzo Church to create the lambda calculus as a computational foundation of mathematics in the 1930’s.</a:t>
            </a:r>
          </a:p>
          <a:p>
            <a:r>
              <a:rPr lang="en-US" dirty="0"/>
              <a:t>It can be considered as an alternative to the Turing machine</a:t>
            </a:r>
          </a:p>
          <a:p>
            <a:r>
              <a:rPr lang="en-US" dirty="0"/>
              <a:t>It is Turing-complete</a:t>
            </a:r>
          </a:p>
          <a:p>
            <a:pPr lvl="1"/>
            <a:r>
              <a:rPr lang="en-US" dirty="0"/>
              <a:t>Anything a TM can compute can also be computed with the lambda calculus</a:t>
            </a:r>
          </a:p>
          <a:p>
            <a:r>
              <a:rPr lang="en-US" dirty="0"/>
              <a:t>It is considered the semantic foundation of our modern functional languages such as Haskell, </a:t>
            </a:r>
            <a:r>
              <a:rPr lang="en-US" dirty="0" err="1"/>
              <a:t>Ocaml</a:t>
            </a:r>
            <a:r>
              <a:rPr lang="en-US" dirty="0"/>
              <a:t>, Clojure, </a:t>
            </a:r>
            <a:r>
              <a:rPr lang="en-US" dirty="0" err="1"/>
              <a:t>etc</a:t>
            </a:r>
            <a:endParaRPr lang="en-US" dirty="0"/>
          </a:p>
          <a:p>
            <a:r>
              <a:rPr lang="en-US" dirty="0"/>
              <a:t>We have more to say about the lambda calculus when we look at the functional paradigm.</a:t>
            </a:r>
          </a:p>
          <a:p>
            <a:endParaRPr lang="en-US" dirty="0"/>
          </a:p>
        </p:txBody>
      </p:sp>
      <p:sp>
        <p:nvSpPr>
          <p:cNvPr id="4" name="TextBox 3">
            <a:extLst>
              <a:ext uri="{FF2B5EF4-FFF2-40B4-BE49-F238E27FC236}">
                <a16:creationId xmlns:a16="http://schemas.microsoft.com/office/drawing/2014/main" id="{268C4945-6F1F-D144-B624-1C0B9AEFA434}"/>
              </a:ext>
            </a:extLst>
          </p:cNvPr>
          <p:cNvSpPr txBox="1"/>
          <p:nvPr/>
        </p:nvSpPr>
        <p:spPr>
          <a:xfrm>
            <a:off x="1254369" y="6236677"/>
            <a:ext cx="3807453" cy="307777"/>
          </a:xfrm>
          <a:prstGeom prst="rect">
            <a:avLst/>
          </a:prstGeom>
          <a:noFill/>
        </p:spPr>
        <p:txBody>
          <a:bodyPr wrap="none" rtlCol="0">
            <a:spAutoFit/>
          </a:bodyPr>
          <a:lstStyle/>
          <a:p>
            <a:r>
              <a:rPr lang="en-US" sz="1400" dirty="0">
                <a:hlinkClick r:id="rId2"/>
              </a:rPr>
              <a:t>https://en.wikipedia.org/wiki/Lambda_calculus</a:t>
            </a:r>
            <a:endParaRPr lang="en-US" sz="1400" dirty="0"/>
          </a:p>
        </p:txBody>
      </p:sp>
      <p:pic>
        <p:nvPicPr>
          <p:cNvPr id="1026" name="Picture 2">
            <a:extLst>
              <a:ext uri="{FF2B5EF4-FFF2-40B4-BE49-F238E27FC236}">
                <a16:creationId xmlns:a16="http://schemas.microsoft.com/office/drawing/2014/main" id="{3427F355-CF0D-A34A-BB77-C1ACE496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979" y="190501"/>
            <a:ext cx="1454021"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10D4CB-D3D5-E341-A590-316455A0C8D8}"/>
              </a:ext>
            </a:extLst>
          </p:cNvPr>
          <p:cNvSpPr txBox="1"/>
          <p:nvPr/>
        </p:nvSpPr>
        <p:spPr>
          <a:xfrm>
            <a:off x="6400800" y="2215662"/>
            <a:ext cx="2521844" cy="523220"/>
          </a:xfrm>
          <a:prstGeom prst="rect">
            <a:avLst/>
          </a:prstGeom>
          <a:noFill/>
        </p:spPr>
        <p:txBody>
          <a:bodyPr wrap="none" rtlCol="0">
            <a:spAutoFit/>
          </a:bodyPr>
          <a:lstStyle/>
          <a:p>
            <a:r>
              <a:rPr lang="en-US" sz="1400" dirty="0"/>
              <a:t>Alonzo Church (1903–1995), </a:t>
            </a:r>
          </a:p>
          <a:p>
            <a:r>
              <a:rPr lang="en-US" sz="1400" dirty="0"/>
              <a:t>mathematician, logician.</a:t>
            </a:r>
          </a:p>
        </p:txBody>
      </p:sp>
    </p:spTree>
    <p:extLst>
      <p:ext uri="{BB962C8B-B14F-4D97-AF65-F5344CB8AC3E}">
        <p14:creationId xmlns:p14="http://schemas.microsoft.com/office/powerpoint/2010/main" val="298872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524000" y="1905000"/>
            <a:ext cx="7010400" cy="1143000"/>
          </a:xfrm>
        </p:spPr>
        <p:txBody>
          <a:bodyPr>
            <a:normAutofit fontScale="92500" lnSpcReduction="20000"/>
          </a:bodyPr>
          <a:lstStyle/>
          <a:p>
            <a:r>
              <a:rPr lang="en-US" dirty="0"/>
              <a:t>Here is an example of an increment function as a lambda expression applied to a value,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B98DCC-AFDB-054A-B3E5-15FB1101A2F3}"/>
                  </a:ext>
                </a:extLst>
              </p:cNvPr>
              <p:cNvSpPr txBox="1"/>
              <p:nvPr/>
            </p:nvSpPr>
            <p:spPr>
              <a:xfrm>
                <a:off x="1524000" y="3810001"/>
                <a:ext cx="6858000" cy="430887"/>
              </a:xfrm>
              <a:prstGeom prst="rect">
                <a:avLst/>
              </a:prstGeom>
              <a:noFill/>
            </p:spPr>
            <p:txBody>
              <a:bodyPr wrap="square" lIns="0" tIns="0" rIns="0" bIns="0" rtlCol="0">
                <a:spAutoFit/>
              </a:bodyPr>
              <a:lstStyle/>
              <a:p>
                <a14:m>
                  <m:oMath xmlns:m="http://schemas.openxmlformats.org/officeDocument/2006/math">
                    <m:d>
                      <m:dPr>
                        <m:ctrlPr>
                          <a:rPr lang="en-US" sz="2800" i="1" smtClean="0">
                            <a:latin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rPr>
                      <m:t> 1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oMath>
                </a14:m>
                <a:r>
                  <a:rPr lang="en-US" sz="2800" dirty="0"/>
                  <a:t> 1+1</a:t>
                </a: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oMath>
                </a14:m>
                <a:r>
                  <a:rPr lang="en-US" sz="2800" dirty="0"/>
                  <a:t>2</a:t>
                </a:r>
              </a:p>
            </p:txBody>
          </p:sp>
        </mc:Choice>
        <mc:Fallback xmlns="">
          <p:sp>
            <p:nvSpPr>
              <p:cNvPr id="5" name="TextBox 4">
                <a:extLst>
                  <a:ext uri="{FF2B5EF4-FFF2-40B4-BE49-F238E27FC236}">
                    <a16:creationId xmlns:a16="http://schemas.microsoft.com/office/drawing/2014/main" id="{40B98DCC-AFDB-054A-B3E5-15FB1101A2F3}"/>
                  </a:ext>
                </a:extLst>
              </p:cNvPr>
              <p:cNvSpPr txBox="1">
                <a:spLocks noRot="1" noChangeAspect="1" noMove="1" noResize="1" noEditPoints="1" noAdjustHandles="1" noChangeArrowheads="1" noChangeShapeType="1" noTextEdit="1"/>
              </p:cNvSpPr>
              <p:nvPr/>
            </p:nvSpPr>
            <p:spPr>
              <a:xfrm>
                <a:off x="1524000" y="3810001"/>
                <a:ext cx="6858000" cy="430887"/>
              </a:xfrm>
              <a:prstGeom prst="rect">
                <a:avLst/>
              </a:prstGeom>
              <a:blipFill>
                <a:blip r:embed="rId2"/>
                <a:stretch>
                  <a:fillRect t="-25714" b="-45714"/>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93B96C31-AF4D-AE47-BFD4-B501D4431037}"/>
              </a:ext>
            </a:extLst>
          </p:cNvPr>
          <p:cNvCxnSpPr/>
          <p:nvPr/>
        </p:nvCxnSpPr>
        <p:spPr bwMode="auto">
          <a:xfrm flipV="1">
            <a:off x="1371600" y="4240888"/>
            <a:ext cx="457200" cy="5597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Left Brace 6">
            <a:extLst>
              <a:ext uri="{FF2B5EF4-FFF2-40B4-BE49-F238E27FC236}">
                <a16:creationId xmlns:a16="http://schemas.microsoft.com/office/drawing/2014/main" id="{67BD9760-C41E-5848-A1BF-F2A007C8D67D}"/>
              </a:ext>
            </a:extLst>
          </p:cNvPr>
          <p:cNvSpPr/>
          <p:nvPr/>
        </p:nvSpPr>
        <p:spPr bwMode="auto">
          <a:xfrm rot="16200000">
            <a:off x="2559278" y="4070122"/>
            <a:ext cx="63044" cy="762000"/>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a typeface="ＭＳ Ｐゴシック" charset="0"/>
            </a:endParaRPr>
          </a:p>
        </p:txBody>
      </p:sp>
      <p:sp>
        <p:nvSpPr>
          <p:cNvPr id="8" name="TextBox 7">
            <a:extLst>
              <a:ext uri="{FF2B5EF4-FFF2-40B4-BE49-F238E27FC236}">
                <a16:creationId xmlns:a16="http://schemas.microsoft.com/office/drawing/2014/main" id="{184A544E-C0FD-F24B-A564-7448D70DD623}"/>
              </a:ext>
            </a:extLst>
          </p:cNvPr>
          <p:cNvSpPr txBox="1"/>
          <p:nvPr/>
        </p:nvSpPr>
        <p:spPr>
          <a:xfrm>
            <a:off x="533400" y="4800600"/>
            <a:ext cx="1734770" cy="307777"/>
          </a:xfrm>
          <a:prstGeom prst="rect">
            <a:avLst/>
          </a:prstGeom>
          <a:noFill/>
        </p:spPr>
        <p:txBody>
          <a:bodyPr wrap="none" rtlCol="0">
            <a:spAutoFit/>
          </a:bodyPr>
          <a:lstStyle/>
          <a:p>
            <a:r>
              <a:rPr lang="en-US" sz="1400" dirty="0"/>
              <a:t>Function parameter</a:t>
            </a:r>
          </a:p>
        </p:txBody>
      </p:sp>
      <p:sp>
        <p:nvSpPr>
          <p:cNvPr id="9" name="TextBox 8">
            <a:extLst>
              <a:ext uri="{FF2B5EF4-FFF2-40B4-BE49-F238E27FC236}">
                <a16:creationId xmlns:a16="http://schemas.microsoft.com/office/drawing/2014/main" id="{BC73537D-AFF7-D840-BA3A-EA2B39B7B978}"/>
              </a:ext>
            </a:extLst>
          </p:cNvPr>
          <p:cNvSpPr txBox="1"/>
          <p:nvPr/>
        </p:nvSpPr>
        <p:spPr>
          <a:xfrm>
            <a:off x="2286000" y="4495800"/>
            <a:ext cx="572593" cy="307777"/>
          </a:xfrm>
          <a:prstGeom prst="rect">
            <a:avLst/>
          </a:prstGeom>
          <a:noFill/>
        </p:spPr>
        <p:txBody>
          <a:bodyPr wrap="none" rtlCol="0">
            <a:spAutoFit/>
          </a:bodyPr>
          <a:lstStyle/>
          <a:p>
            <a:r>
              <a:rPr lang="en-US" sz="1400" dirty="0"/>
              <a:t>body</a:t>
            </a:r>
          </a:p>
        </p:txBody>
      </p:sp>
      <p:sp>
        <p:nvSpPr>
          <p:cNvPr id="10" name="Left Brace 9">
            <a:extLst>
              <a:ext uri="{FF2B5EF4-FFF2-40B4-BE49-F238E27FC236}">
                <a16:creationId xmlns:a16="http://schemas.microsoft.com/office/drawing/2014/main" id="{9E7D944F-69F0-7D4B-B5BC-0DED0D1247CE}"/>
              </a:ext>
            </a:extLst>
          </p:cNvPr>
          <p:cNvSpPr/>
          <p:nvPr/>
        </p:nvSpPr>
        <p:spPr bwMode="auto">
          <a:xfrm rot="5400000">
            <a:off x="2416880" y="2738409"/>
            <a:ext cx="119240" cy="1905000"/>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a typeface="ＭＳ Ｐゴシック" charset="0"/>
            </a:endParaRPr>
          </a:p>
        </p:txBody>
      </p:sp>
      <p:sp>
        <p:nvSpPr>
          <p:cNvPr id="11" name="TextBox 10">
            <a:extLst>
              <a:ext uri="{FF2B5EF4-FFF2-40B4-BE49-F238E27FC236}">
                <a16:creationId xmlns:a16="http://schemas.microsoft.com/office/drawing/2014/main" id="{E4CC3E9B-C291-4242-A973-6D17A62E9BD3}"/>
              </a:ext>
            </a:extLst>
          </p:cNvPr>
          <p:cNvSpPr txBox="1"/>
          <p:nvPr/>
        </p:nvSpPr>
        <p:spPr>
          <a:xfrm>
            <a:off x="1600200" y="3276600"/>
            <a:ext cx="1835759" cy="307777"/>
          </a:xfrm>
          <a:prstGeom prst="rect">
            <a:avLst/>
          </a:prstGeom>
          <a:noFill/>
        </p:spPr>
        <p:txBody>
          <a:bodyPr wrap="none" rtlCol="0">
            <a:spAutoFit/>
          </a:bodyPr>
          <a:lstStyle/>
          <a:p>
            <a:r>
              <a:rPr lang="en-US" sz="1400" dirty="0"/>
              <a:t>Function application</a:t>
            </a:r>
          </a:p>
        </p:txBody>
      </p:sp>
      <p:cxnSp>
        <p:nvCxnSpPr>
          <p:cNvPr id="13" name="Straight Arrow Connector 12">
            <a:extLst>
              <a:ext uri="{FF2B5EF4-FFF2-40B4-BE49-F238E27FC236}">
                <a16:creationId xmlns:a16="http://schemas.microsoft.com/office/drawing/2014/main" id="{3E25F3DD-6677-074B-AAE7-664CB0C2BF94}"/>
              </a:ext>
            </a:extLst>
          </p:cNvPr>
          <p:cNvCxnSpPr/>
          <p:nvPr/>
        </p:nvCxnSpPr>
        <p:spPr bwMode="auto">
          <a:xfrm flipH="1" flipV="1">
            <a:off x="3352800" y="4240888"/>
            <a:ext cx="304800" cy="712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2459C7A2-7393-5046-9C0E-DF4C69F7ED18}"/>
              </a:ext>
            </a:extLst>
          </p:cNvPr>
          <p:cNvSpPr txBox="1"/>
          <p:nvPr/>
        </p:nvSpPr>
        <p:spPr>
          <a:xfrm>
            <a:off x="3332612" y="4953000"/>
            <a:ext cx="629788" cy="307777"/>
          </a:xfrm>
          <a:prstGeom prst="rect">
            <a:avLst/>
          </a:prstGeom>
          <a:noFill/>
        </p:spPr>
        <p:txBody>
          <a:bodyPr wrap="none" rtlCol="0">
            <a:spAutoFit/>
          </a:bodyPr>
          <a:lstStyle/>
          <a:p>
            <a:r>
              <a:rPr lang="en-US" sz="1400" dirty="0"/>
              <a:t>Value</a:t>
            </a:r>
          </a:p>
        </p:txBody>
      </p:sp>
      <p:sp>
        <p:nvSpPr>
          <p:cNvPr id="15" name="Left Brace 14">
            <a:extLst>
              <a:ext uri="{FF2B5EF4-FFF2-40B4-BE49-F238E27FC236}">
                <a16:creationId xmlns:a16="http://schemas.microsoft.com/office/drawing/2014/main" id="{09CF757B-9037-1B4A-B707-EB93AE35C2E5}"/>
              </a:ext>
            </a:extLst>
          </p:cNvPr>
          <p:cNvSpPr/>
          <p:nvPr/>
        </p:nvSpPr>
        <p:spPr bwMode="auto">
          <a:xfrm rot="5400000">
            <a:off x="5076921" y="2738409"/>
            <a:ext cx="119240" cy="1905000"/>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a typeface="ＭＳ Ｐゴシック" charset="0"/>
            </a:endParaRPr>
          </a:p>
        </p:txBody>
      </p:sp>
      <p:sp>
        <p:nvSpPr>
          <p:cNvPr id="16" name="TextBox 15">
            <a:extLst>
              <a:ext uri="{FF2B5EF4-FFF2-40B4-BE49-F238E27FC236}">
                <a16:creationId xmlns:a16="http://schemas.microsoft.com/office/drawing/2014/main" id="{E15B0DBB-C009-CC48-987F-E3ECE8E60259}"/>
              </a:ext>
            </a:extLst>
          </p:cNvPr>
          <p:cNvSpPr txBox="1"/>
          <p:nvPr/>
        </p:nvSpPr>
        <p:spPr>
          <a:xfrm>
            <a:off x="4267200" y="3276600"/>
            <a:ext cx="1736373" cy="307777"/>
          </a:xfrm>
          <a:prstGeom prst="rect">
            <a:avLst/>
          </a:prstGeom>
          <a:noFill/>
        </p:spPr>
        <p:txBody>
          <a:bodyPr wrap="none" rtlCol="0">
            <a:spAutoFit/>
          </a:bodyPr>
          <a:lstStyle/>
          <a:p>
            <a:r>
              <a:rPr lang="en-US" sz="1400" dirty="0"/>
              <a:t>Function evaluation</a:t>
            </a:r>
          </a:p>
        </p:txBody>
      </p:sp>
      <p:cxnSp>
        <p:nvCxnSpPr>
          <p:cNvPr id="17" name="Straight Arrow Connector 16">
            <a:extLst>
              <a:ext uri="{FF2B5EF4-FFF2-40B4-BE49-F238E27FC236}">
                <a16:creationId xmlns:a16="http://schemas.microsoft.com/office/drawing/2014/main" id="{1F5B5FBC-C96C-DF41-B859-8376367F8041}"/>
              </a:ext>
            </a:extLst>
          </p:cNvPr>
          <p:cNvCxnSpPr/>
          <p:nvPr/>
        </p:nvCxnSpPr>
        <p:spPr bwMode="auto">
          <a:xfrm flipH="1" flipV="1">
            <a:off x="5486400" y="4267200"/>
            <a:ext cx="304800" cy="712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B8FA18B2-3924-814A-9E10-F4B677827D02}"/>
              </a:ext>
            </a:extLst>
          </p:cNvPr>
          <p:cNvSpPr txBox="1"/>
          <p:nvPr/>
        </p:nvSpPr>
        <p:spPr>
          <a:xfrm>
            <a:off x="5203780" y="4979312"/>
            <a:ext cx="1120820" cy="307777"/>
          </a:xfrm>
          <a:prstGeom prst="rect">
            <a:avLst/>
          </a:prstGeom>
          <a:noFill/>
        </p:spPr>
        <p:txBody>
          <a:bodyPr wrap="none" rtlCol="0">
            <a:spAutoFit/>
          </a:bodyPr>
          <a:lstStyle/>
          <a:p>
            <a:r>
              <a:rPr lang="en-US" sz="1400" dirty="0"/>
              <a:t>Substitution</a:t>
            </a:r>
          </a:p>
        </p:txBody>
      </p:sp>
    </p:spTree>
    <p:extLst>
      <p:ext uri="{BB962C8B-B14F-4D97-AF65-F5344CB8AC3E}">
        <p14:creationId xmlns:p14="http://schemas.microsoft.com/office/powerpoint/2010/main" val="196817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1C0-44AC-6241-BAC1-947DAD0329FE}"/>
              </a:ext>
            </a:extLst>
          </p:cNvPr>
          <p:cNvSpPr>
            <a:spLocks noGrp="1"/>
          </p:cNvSpPr>
          <p:nvPr>
            <p:ph type="title"/>
          </p:nvPr>
        </p:nvSpPr>
        <p:spPr/>
        <p:txBody>
          <a:bodyPr/>
          <a:lstStyle/>
          <a:p>
            <a:r>
              <a:rPr lang="en-US" dirty="0"/>
              <a:t>Asteroid Functions</a:t>
            </a:r>
          </a:p>
        </p:txBody>
      </p:sp>
      <p:pic>
        <p:nvPicPr>
          <p:cNvPr id="4" name="Picture 3">
            <a:extLst>
              <a:ext uri="{FF2B5EF4-FFF2-40B4-BE49-F238E27FC236}">
                <a16:creationId xmlns:a16="http://schemas.microsoft.com/office/drawing/2014/main" id="{FDA63802-2D1E-0A46-BD7B-B7A83881E3E2}"/>
              </a:ext>
            </a:extLst>
          </p:cNvPr>
          <p:cNvPicPr>
            <a:picLocks noChangeAspect="1"/>
          </p:cNvPicPr>
          <p:nvPr/>
        </p:nvPicPr>
        <p:blipFill>
          <a:blip r:embed="rId2"/>
          <a:stretch>
            <a:fillRect/>
          </a:stretch>
        </p:blipFill>
        <p:spPr>
          <a:xfrm>
            <a:off x="2514600" y="2286000"/>
            <a:ext cx="3398520" cy="1752600"/>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A9318E56-5042-F74E-9AF1-3EC388FF698A}"/>
              </a:ext>
            </a:extLst>
          </p:cNvPr>
          <p:cNvCxnSpPr/>
          <p:nvPr/>
        </p:nvCxnSpPr>
        <p:spPr bwMode="auto">
          <a:xfrm flipV="1">
            <a:off x="3581400" y="3962400"/>
            <a:ext cx="4572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0D4D7879-720A-A544-8E02-575E598A5DBA}"/>
              </a:ext>
            </a:extLst>
          </p:cNvPr>
          <p:cNvSpPr txBox="1"/>
          <p:nvPr/>
        </p:nvSpPr>
        <p:spPr>
          <a:xfrm>
            <a:off x="2438400" y="4724400"/>
            <a:ext cx="2800767" cy="369332"/>
          </a:xfrm>
          <a:prstGeom prst="rect">
            <a:avLst/>
          </a:prstGeom>
          <a:noFill/>
        </p:spPr>
        <p:txBody>
          <a:bodyPr wrap="none" rtlCol="0">
            <a:spAutoFit/>
          </a:bodyPr>
          <a:lstStyle/>
          <a:p>
            <a:r>
              <a:rPr lang="en-US" sz="1800" dirty="0" err="1"/>
              <a:t>inc</a:t>
            </a:r>
            <a:r>
              <a:rPr lang="en-US" sz="1800" dirty="0"/>
              <a:t> </a:t>
            </a:r>
            <a:r>
              <a:rPr lang="en-US" sz="1800" b="1" dirty="0"/>
              <a:t>applied</a:t>
            </a:r>
            <a:r>
              <a:rPr lang="en-US" sz="1800" dirty="0"/>
              <a:t> to the value 1</a:t>
            </a:r>
          </a:p>
        </p:txBody>
      </p:sp>
      <p:sp>
        <p:nvSpPr>
          <p:cNvPr id="8" name="TextBox 7">
            <a:extLst>
              <a:ext uri="{FF2B5EF4-FFF2-40B4-BE49-F238E27FC236}">
                <a16:creationId xmlns:a16="http://schemas.microsoft.com/office/drawing/2014/main" id="{38A01F00-03FE-CA40-B184-7BA2BE248CED}"/>
              </a:ext>
            </a:extLst>
          </p:cNvPr>
          <p:cNvSpPr txBox="1"/>
          <p:nvPr/>
        </p:nvSpPr>
        <p:spPr>
          <a:xfrm>
            <a:off x="6224954" y="3575538"/>
            <a:ext cx="1289135" cy="307777"/>
          </a:xfrm>
          <a:prstGeom prst="rect">
            <a:avLst/>
          </a:prstGeom>
          <a:noFill/>
        </p:spPr>
        <p:txBody>
          <a:bodyPr wrap="none" rtlCol="0">
            <a:spAutoFit/>
          </a:bodyPr>
          <a:lstStyle/>
          <a:p>
            <a:r>
              <a:rPr lang="en-US" sz="1400" dirty="0"/>
              <a:t>ln006/inc1.ast</a:t>
            </a:r>
          </a:p>
        </p:txBody>
      </p:sp>
    </p:spTree>
    <p:extLst>
      <p:ext uri="{BB962C8B-B14F-4D97-AF65-F5344CB8AC3E}">
        <p14:creationId xmlns:p14="http://schemas.microsoft.com/office/powerpoint/2010/main" val="398144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524000" y="1905000"/>
            <a:ext cx="7010400" cy="1143000"/>
          </a:xfrm>
        </p:spPr>
        <p:txBody>
          <a:bodyPr>
            <a:normAutofit/>
          </a:bodyPr>
          <a:lstStyle/>
          <a:p>
            <a:r>
              <a:rPr lang="en-US" dirty="0"/>
              <a:t>Another example that scales a point in 2D space (a pair of values),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B98DCC-AFDB-054A-B3E5-15FB1101A2F3}"/>
                  </a:ext>
                </a:extLst>
              </p:cNvPr>
              <p:cNvSpPr txBox="1"/>
              <p:nvPr/>
            </p:nvSpPr>
            <p:spPr>
              <a:xfrm>
                <a:off x="609600" y="3962400"/>
                <a:ext cx="79248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𝑦</m:t>
                          </m:r>
                        </m:e>
                      </m:d>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←2</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2,6)</m:t>
                      </m:r>
                      <m:r>
                        <a:rPr lang="en-US" sz="2400" b="0" i="1" smtClean="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40B98DCC-AFDB-054A-B3E5-15FB1101A2F3}"/>
                  </a:ext>
                </a:extLst>
              </p:cNvPr>
              <p:cNvSpPr txBox="1">
                <a:spLocks noRot="1" noChangeAspect="1" noMove="1" noResize="1" noEditPoints="1" noAdjustHandles="1" noChangeArrowheads="1" noChangeShapeType="1" noTextEdit="1"/>
              </p:cNvSpPr>
              <p:nvPr/>
            </p:nvSpPr>
            <p:spPr>
              <a:xfrm>
                <a:off x="609600" y="3962400"/>
                <a:ext cx="7924800" cy="369332"/>
              </a:xfrm>
              <a:prstGeom prst="rect">
                <a:avLst/>
              </a:prstGeom>
              <a:blipFill>
                <a:blip r:embed="rId2"/>
                <a:stretch>
                  <a:fillRect t="-6667" r="-481" b="-3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613BE31-C6E0-7E4B-A11F-9DCE32309FD3}"/>
              </a:ext>
            </a:extLst>
          </p:cNvPr>
          <p:cNvCxnSpPr/>
          <p:nvPr/>
        </p:nvCxnSpPr>
        <p:spPr bwMode="auto">
          <a:xfrm flipH="1" flipV="1">
            <a:off x="1371600" y="4331732"/>
            <a:ext cx="152400" cy="6974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D10345EB-2669-D64B-972F-55C348A974C2}"/>
              </a:ext>
            </a:extLst>
          </p:cNvPr>
          <p:cNvSpPr txBox="1"/>
          <p:nvPr/>
        </p:nvSpPr>
        <p:spPr>
          <a:xfrm>
            <a:off x="1371600" y="5029200"/>
            <a:ext cx="1596912" cy="307777"/>
          </a:xfrm>
          <a:prstGeom prst="rect">
            <a:avLst/>
          </a:prstGeom>
          <a:noFill/>
        </p:spPr>
        <p:txBody>
          <a:bodyPr wrap="none" rtlCol="0">
            <a:spAutoFit/>
          </a:bodyPr>
          <a:lstStyle/>
          <a:p>
            <a:r>
              <a:rPr lang="en-US" sz="1400" dirty="0"/>
              <a:t>Single parameter!</a:t>
            </a:r>
          </a:p>
        </p:txBody>
      </p:sp>
    </p:spTree>
    <p:extLst>
      <p:ext uri="{BB962C8B-B14F-4D97-AF65-F5344CB8AC3E}">
        <p14:creationId xmlns:p14="http://schemas.microsoft.com/office/powerpoint/2010/main" val="22805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6278D-FF51-1545-B21A-D26C5E51F4F8}"/>
              </a:ext>
            </a:extLst>
          </p:cNvPr>
          <p:cNvSpPr>
            <a:spLocks noGrp="1"/>
          </p:cNvSpPr>
          <p:nvPr>
            <p:ph type="title"/>
          </p:nvPr>
        </p:nvSpPr>
        <p:spPr/>
        <p:txBody>
          <a:bodyPr/>
          <a:lstStyle/>
          <a:p>
            <a:r>
              <a:rPr lang="en-US" dirty="0"/>
              <a:t>Asteroid Functions</a:t>
            </a:r>
          </a:p>
        </p:txBody>
      </p:sp>
      <p:sp>
        <p:nvSpPr>
          <p:cNvPr id="4" name="Content Placeholder 3">
            <a:extLst>
              <a:ext uri="{FF2B5EF4-FFF2-40B4-BE49-F238E27FC236}">
                <a16:creationId xmlns:a16="http://schemas.microsoft.com/office/drawing/2014/main" id="{D7F2703B-BBA9-854C-9FD7-D9E20EF939D7}"/>
              </a:ext>
            </a:extLst>
          </p:cNvPr>
          <p:cNvSpPr>
            <a:spLocks noGrp="1"/>
          </p:cNvSpPr>
          <p:nvPr>
            <p:ph idx="1"/>
          </p:nvPr>
        </p:nvSpPr>
        <p:spPr>
          <a:xfrm>
            <a:off x="1524000" y="1905000"/>
            <a:ext cx="7010400" cy="990600"/>
          </a:xfrm>
        </p:spPr>
        <p:txBody>
          <a:bodyPr>
            <a:normAutofit fontScale="77500" lnSpcReduction="20000"/>
          </a:bodyPr>
          <a:lstStyle/>
          <a:p>
            <a:r>
              <a:rPr lang="en-US" dirty="0"/>
              <a:t>Due to its foundation in Lambda calculus, Asteroid functions have only a single formal parameter,</a:t>
            </a:r>
          </a:p>
          <a:p>
            <a:endParaRPr lang="en-US" dirty="0"/>
          </a:p>
        </p:txBody>
      </p:sp>
      <p:pic>
        <p:nvPicPr>
          <p:cNvPr id="5" name="Picture 4">
            <a:extLst>
              <a:ext uri="{FF2B5EF4-FFF2-40B4-BE49-F238E27FC236}">
                <a16:creationId xmlns:a16="http://schemas.microsoft.com/office/drawing/2014/main" id="{43253776-833D-AC4F-9757-E911567678FE}"/>
              </a:ext>
            </a:extLst>
          </p:cNvPr>
          <p:cNvPicPr>
            <a:picLocks noChangeAspect="1"/>
          </p:cNvPicPr>
          <p:nvPr/>
        </p:nvPicPr>
        <p:blipFill>
          <a:blip r:embed="rId2"/>
          <a:stretch>
            <a:fillRect/>
          </a:stretch>
        </p:blipFill>
        <p:spPr>
          <a:xfrm>
            <a:off x="1676400" y="3723327"/>
            <a:ext cx="5791200" cy="2160896"/>
          </a:xfrm>
          <a:prstGeom prst="rect">
            <a:avLst/>
          </a:prstGeom>
          <a:ln>
            <a:solidFill>
              <a:schemeClr val="tx1"/>
            </a:solidFill>
          </a:ln>
        </p:spPr>
      </p:pic>
      <p:sp>
        <p:nvSpPr>
          <p:cNvPr id="6" name="TextBox 5">
            <a:extLst>
              <a:ext uri="{FF2B5EF4-FFF2-40B4-BE49-F238E27FC236}">
                <a16:creationId xmlns:a16="http://schemas.microsoft.com/office/drawing/2014/main" id="{DA3C573A-91B1-CD41-9DCD-6048F37B6F11}"/>
              </a:ext>
            </a:extLst>
          </p:cNvPr>
          <p:cNvSpPr txBox="1"/>
          <p:nvPr/>
        </p:nvSpPr>
        <p:spPr>
          <a:xfrm>
            <a:off x="5410200" y="6178550"/>
            <a:ext cx="1478290" cy="307777"/>
          </a:xfrm>
          <a:prstGeom prst="rect">
            <a:avLst/>
          </a:prstGeom>
          <a:noFill/>
        </p:spPr>
        <p:txBody>
          <a:bodyPr wrap="none" rtlCol="0">
            <a:spAutoFit/>
          </a:bodyPr>
          <a:lstStyle/>
          <a:p>
            <a:r>
              <a:rPr lang="en-US" sz="1400" dirty="0"/>
              <a:t>ln006/scale1.ast</a:t>
            </a:r>
          </a:p>
        </p:txBody>
      </p:sp>
      <p:cxnSp>
        <p:nvCxnSpPr>
          <p:cNvPr id="8" name="Straight Arrow Connector 7">
            <a:extLst>
              <a:ext uri="{FF2B5EF4-FFF2-40B4-BE49-F238E27FC236}">
                <a16:creationId xmlns:a16="http://schemas.microsoft.com/office/drawing/2014/main" id="{40724188-BCBF-0845-A0E4-42615A2C9717}"/>
              </a:ext>
            </a:extLst>
          </p:cNvPr>
          <p:cNvCxnSpPr/>
          <p:nvPr/>
        </p:nvCxnSpPr>
        <p:spPr bwMode="auto">
          <a:xfrm flipH="1">
            <a:off x="3657600" y="3429000"/>
            <a:ext cx="30480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D80E4F35-D4EB-DE43-BE59-2228199B9145}"/>
              </a:ext>
            </a:extLst>
          </p:cNvPr>
          <p:cNvSpPr txBox="1"/>
          <p:nvPr/>
        </p:nvSpPr>
        <p:spPr>
          <a:xfrm>
            <a:off x="3827585" y="3124200"/>
            <a:ext cx="2710999" cy="369332"/>
          </a:xfrm>
          <a:prstGeom prst="rect">
            <a:avLst/>
          </a:prstGeom>
          <a:noFill/>
        </p:spPr>
        <p:txBody>
          <a:bodyPr wrap="none" rtlCol="0">
            <a:spAutoFit/>
          </a:bodyPr>
          <a:lstStyle/>
          <a:p>
            <a:r>
              <a:rPr lang="en-US" sz="1800" dirty="0"/>
              <a:t>Single, formal parameter</a:t>
            </a:r>
          </a:p>
        </p:txBody>
      </p:sp>
    </p:spTree>
    <p:extLst>
      <p:ext uri="{BB962C8B-B14F-4D97-AF65-F5344CB8AC3E}">
        <p14:creationId xmlns:p14="http://schemas.microsoft.com/office/powerpoint/2010/main" val="170511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6278D-FF51-1545-B21A-D26C5E51F4F8}"/>
              </a:ext>
            </a:extLst>
          </p:cNvPr>
          <p:cNvSpPr>
            <a:spLocks noGrp="1"/>
          </p:cNvSpPr>
          <p:nvPr>
            <p:ph type="title"/>
          </p:nvPr>
        </p:nvSpPr>
        <p:spPr/>
        <p:txBody>
          <a:bodyPr/>
          <a:lstStyle/>
          <a:p>
            <a:r>
              <a:rPr lang="en-US" dirty="0"/>
              <a:t>Asteroid Functions</a:t>
            </a:r>
          </a:p>
        </p:txBody>
      </p:sp>
      <p:sp>
        <p:nvSpPr>
          <p:cNvPr id="4" name="Content Placeholder 3">
            <a:extLst>
              <a:ext uri="{FF2B5EF4-FFF2-40B4-BE49-F238E27FC236}">
                <a16:creationId xmlns:a16="http://schemas.microsoft.com/office/drawing/2014/main" id="{D7F2703B-BBA9-854C-9FD7-D9E20EF939D7}"/>
              </a:ext>
            </a:extLst>
          </p:cNvPr>
          <p:cNvSpPr>
            <a:spLocks noGrp="1"/>
          </p:cNvSpPr>
          <p:nvPr>
            <p:ph idx="1"/>
          </p:nvPr>
        </p:nvSpPr>
        <p:spPr>
          <a:xfrm>
            <a:off x="1524000" y="1905000"/>
            <a:ext cx="7010400" cy="990600"/>
          </a:xfrm>
        </p:spPr>
        <p:txBody>
          <a:bodyPr/>
          <a:lstStyle/>
          <a:p>
            <a:r>
              <a:rPr lang="en-US" dirty="0"/>
              <a:t>We can pattern match on the single formal parameter,</a:t>
            </a:r>
          </a:p>
          <a:p>
            <a:endParaRPr lang="en-US" dirty="0"/>
          </a:p>
        </p:txBody>
      </p:sp>
      <p:sp>
        <p:nvSpPr>
          <p:cNvPr id="6" name="TextBox 5">
            <a:extLst>
              <a:ext uri="{FF2B5EF4-FFF2-40B4-BE49-F238E27FC236}">
                <a16:creationId xmlns:a16="http://schemas.microsoft.com/office/drawing/2014/main" id="{DA3C573A-91B1-CD41-9DCD-6048F37B6F11}"/>
              </a:ext>
            </a:extLst>
          </p:cNvPr>
          <p:cNvSpPr txBox="1"/>
          <p:nvPr/>
        </p:nvSpPr>
        <p:spPr>
          <a:xfrm>
            <a:off x="3364523" y="5562600"/>
            <a:ext cx="1478290" cy="307777"/>
          </a:xfrm>
          <a:prstGeom prst="rect">
            <a:avLst/>
          </a:prstGeom>
          <a:noFill/>
        </p:spPr>
        <p:txBody>
          <a:bodyPr wrap="none" rtlCol="0">
            <a:spAutoFit/>
          </a:bodyPr>
          <a:lstStyle/>
          <a:p>
            <a:r>
              <a:rPr lang="en-US" sz="1400" dirty="0"/>
              <a:t>ln006/scale2.ast</a:t>
            </a:r>
          </a:p>
        </p:txBody>
      </p:sp>
      <p:pic>
        <p:nvPicPr>
          <p:cNvPr id="2" name="Picture 1">
            <a:extLst>
              <a:ext uri="{FF2B5EF4-FFF2-40B4-BE49-F238E27FC236}">
                <a16:creationId xmlns:a16="http://schemas.microsoft.com/office/drawing/2014/main" id="{B8C8FFDC-F225-D045-AA41-9AC1BA373F57}"/>
              </a:ext>
            </a:extLst>
          </p:cNvPr>
          <p:cNvPicPr>
            <a:picLocks noChangeAspect="1"/>
          </p:cNvPicPr>
          <p:nvPr/>
        </p:nvPicPr>
        <p:blipFill>
          <a:blip r:embed="rId2"/>
          <a:stretch>
            <a:fillRect/>
          </a:stretch>
        </p:blipFill>
        <p:spPr>
          <a:xfrm>
            <a:off x="810563" y="3886200"/>
            <a:ext cx="8064500" cy="1435100"/>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40724188-BCBF-0845-A0E4-42615A2C9717}"/>
              </a:ext>
            </a:extLst>
          </p:cNvPr>
          <p:cNvCxnSpPr/>
          <p:nvPr/>
        </p:nvCxnSpPr>
        <p:spPr bwMode="auto">
          <a:xfrm flipH="1">
            <a:off x="3429000" y="3581400"/>
            <a:ext cx="30480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D80E4F35-D4EB-DE43-BE59-2228199B9145}"/>
              </a:ext>
            </a:extLst>
          </p:cNvPr>
          <p:cNvSpPr txBox="1"/>
          <p:nvPr/>
        </p:nvSpPr>
        <p:spPr>
          <a:xfrm>
            <a:off x="3598985" y="3276600"/>
            <a:ext cx="4442242" cy="369332"/>
          </a:xfrm>
          <a:prstGeom prst="rect">
            <a:avLst/>
          </a:prstGeom>
          <a:noFill/>
        </p:spPr>
        <p:txBody>
          <a:bodyPr wrap="none" rtlCol="0">
            <a:spAutoFit/>
          </a:bodyPr>
          <a:lstStyle/>
          <a:p>
            <a:r>
              <a:rPr lang="en-US" sz="1800" dirty="0"/>
              <a:t>Single, formal parameter pattern matched</a:t>
            </a:r>
          </a:p>
        </p:txBody>
      </p:sp>
    </p:spTree>
    <p:extLst>
      <p:ext uri="{BB962C8B-B14F-4D97-AF65-F5344CB8AC3E}">
        <p14:creationId xmlns:p14="http://schemas.microsoft.com/office/powerpoint/2010/main" val="205558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FDB-B17A-6A42-99BA-A4BFC65AD923}"/>
              </a:ext>
            </a:extLst>
          </p:cNvPr>
          <p:cNvSpPr>
            <a:spLocks noGrp="1"/>
          </p:cNvSpPr>
          <p:nvPr>
            <p:ph type="title"/>
          </p:nvPr>
        </p:nvSpPr>
        <p:spPr/>
        <p:txBody>
          <a:bodyPr/>
          <a:lstStyle/>
          <a:p>
            <a:r>
              <a:rPr lang="en-US" dirty="0"/>
              <a:t>Function Calls &amp; the None Type</a:t>
            </a:r>
          </a:p>
        </p:txBody>
      </p:sp>
      <p:sp>
        <p:nvSpPr>
          <p:cNvPr id="3" name="Content Placeholder 2">
            <a:extLst>
              <a:ext uri="{FF2B5EF4-FFF2-40B4-BE49-F238E27FC236}">
                <a16:creationId xmlns:a16="http://schemas.microsoft.com/office/drawing/2014/main" id="{18857CB7-CA94-7E4D-871D-CDA67D6F6657}"/>
              </a:ext>
            </a:extLst>
          </p:cNvPr>
          <p:cNvSpPr>
            <a:spLocks noGrp="1"/>
          </p:cNvSpPr>
          <p:nvPr>
            <p:ph idx="1"/>
          </p:nvPr>
        </p:nvSpPr>
        <p:spPr/>
        <p:txBody>
          <a:bodyPr>
            <a:normAutofit fontScale="62500" lnSpcReduction="20000"/>
          </a:bodyPr>
          <a:lstStyle/>
          <a:p>
            <a:r>
              <a:rPr lang="en-US" dirty="0"/>
              <a:t>What if we have a function f that does not require any input parameters?</a:t>
            </a:r>
          </a:p>
          <a:p>
            <a:r>
              <a:rPr lang="en-US" dirty="0"/>
              <a:t>The problem is that in our function model we need to apply our functions to some sort of value in order to execute the function, e.g.</a:t>
            </a:r>
            <a:br>
              <a:rPr lang="en-US" dirty="0"/>
            </a:br>
            <a:r>
              <a:rPr lang="en-US" dirty="0"/>
              <a:t>           f &lt;value&gt;</a:t>
            </a:r>
          </a:p>
          <a:p>
            <a:r>
              <a:rPr lang="en-US" dirty="0"/>
              <a:t>But our function does not need an input value…</a:t>
            </a:r>
          </a:p>
          <a:p>
            <a:r>
              <a:rPr lang="en-US" dirty="0"/>
              <a:t>Solution: make that value the none value,</a:t>
            </a:r>
            <a:br>
              <a:rPr lang="en-US" dirty="0"/>
            </a:br>
            <a:r>
              <a:rPr lang="en-US" dirty="0"/>
              <a:t>           f none</a:t>
            </a:r>
            <a:br>
              <a:rPr lang="en-US" dirty="0"/>
            </a:br>
            <a:r>
              <a:rPr lang="en-US" dirty="0"/>
              <a:t>or written in the 0-tuple notation</a:t>
            </a:r>
            <a:br>
              <a:rPr lang="en-US" dirty="0"/>
            </a:br>
            <a:r>
              <a:rPr lang="en-US" dirty="0"/>
              <a:t>           f ()</a:t>
            </a:r>
          </a:p>
          <a:p>
            <a:r>
              <a:rPr lang="en-US" dirty="0"/>
              <a:t>Note: here the () does NOT mean the empty parameter list but represents the value none.</a:t>
            </a:r>
          </a:p>
          <a:p>
            <a:r>
              <a:rPr lang="en-US" dirty="0"/>
              <a:t>Since this is a value, we can pattern match it in the function body.</a:t>
            </a:r>
          </a:p>
        </p:txBody>
      </p:sp>
    </p:spTree>
    <p:extLst>
      <p:ext uri="{BB962C8B-B14F-4D97-AF65-F5344CB8AC3E}">
        <p14:creationId xmlns:p14="http://schemas.microsoft.com/office/powerpoint/2010/main" val="739012018"/>
      </p:ext>
    </p:extLst>
  </p:cSld>
  <p:clrMapOvr>
    <a:masterClrMapping/>
  </p:clrMapOvr>
</p:sld>
</file>

<file path=ppt/theme/theme1.xml><?xml version="1.0" encoding="utf-8"?>
<a:theme xmlns:a="http://schemas.openxmlformats.org/drawingml/2006/main" name="quake2">
  <a:themeElements>
    <a:clrScheme name="quake2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quake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quake2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quake2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quake2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quake2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quake2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quake2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quake2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quake2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quake2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quake2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n481-001  -  Compatibility Mode" id="{CC5C7785-3CD8-DD44-834E-0180F42C2822}" vid="{7606F9E3-6FB8-B34F-B19C-D5DF52F7170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quake2</Template>
  <TotalTime>36883</TotalTime>
  <Words>959</Words>
  <Application>Microsoft Macintosh PowerPoint</Application>
  <PresentationFormat>On-screen Show (4:3)</PresentationFormat>
  <Paragraphs>99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Cambria Math</vt:lpstr>
      <vt:lpstr>Lato</vt:lpstr>
      <vt:lpstr>Söhne</vt:lpstr>
      <vt:lpstr>Wingdings</vt:lpstr>
      <vt:lpstr>quake2</vt:lpstr>
      <vt:lpstr>Asteroid Functions</vt:lpstr>
      <vt:lpstr>Asteroid Functions</vt:lpstr>
      <vt:lpstr>Lambda Calculus</vt:lpstr>
      <vt:lpstr>Lambda Calculus</vt:lpstr>
      <vt:lpstr>Asteroid Functions</vt:lpstr>
      <vt:lpstr>Lambda Calculus</vt:lpstr>
      <vt:lpstr>Asteroid Functions</vt:lpstr>
      <vt:lpstr>Asteroid Functions</vt:lpstr>
      <vt:lpstr>Function Calls &amp; the None Type</vt:lpstr>
      <vt:lpstr>Function Calls &amp; the None Type</vt:lpstr>
      <vt:lpstr>Pattern Matching in Functions</vt:lpstr>
      <vt:lpstr>Function Calls in Python</vt:lpstr>
      <vt:lpstr>Function Calls</vt:lpstr>
      <vt:lpstr>Functions are Multi-Dispatch</vt:lpstr>
      <vt:lpstr>Functions are Multi-Dispatch</vt:lpstr>
      <vt:lpstr>Multi-Dispatch and Recursion</vt:lpstr>
      <vt:lpstr>Multi-Dispatch and Recursion</vt:lpstr>
      <vt:lpstr>Multi-Dispatch and Recursion</vt:lpstr>
      <vt:lpstr>Multi-Dispatch and Recursion</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Lutz Hamel</dc:creator>
  <cp:lastModifiedBy>Lutz Hamel</cp:lastModifiedBy>
  <cp:revision>23</cp:revision>
  <cp:lastPrinted>2012-01-23T19:25:49Z</cp:lastPrinted>
  <dcterms:created xsi:type="dcterms:W3CDTF">2023-01-17T13:31:25Z</dcterms:created>
  <dcterms:modified xsi:type="dcterms:W3CDTF">2023-02-24T17:19:45Z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