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280" r:id="rId4"/>
    <p:sldId id="281" r:id="rId5"/>
    <p:sldId id="282" r:id="rId6"/>
    <p:sldId id="283" r:id="rId7"/>
    <p:sldId id="284" r:id="rId8"/>
    <p:sldId id="286" r:id="rId9"/>
    <p:sldId id="313" r:id="rId10"/>
    <p:sldId id="265" r:id="rId11"/>
    <p:sldId id="314" r:id="rId12"/>
    <p:sldId id="266" r:id="rId13"/>
    <p:sldId id="267" r:id="rId14"/>
    <p:sldId id="273" r:id="rId15"/>
    <p:sldId id="316" r:id="rId16"/>
    <p:sldId id="315" r:id="rId17"/>
    <p:sldId id="310" r:id="rId18"/>
    <p:sldId id="317" r:id="rId19"/>
    <p:sldId id="318" r:id="rId20"/>
    <p:sldId id="319" r:id="rId21"/>
    <p:sldId id="258" r:id="rId22"/>
    <p:sldId id="259" r:id="rId23"/>
    <p:sldId id="260" r:id="rId24"/>
    <p:sldId id="261" r:id="rId25"/>
    <p:sldId id="262" r:id="rId26"/>
    <p:sldId id="263" r:id="rId27"/>
    <p:sldId id="279" r:id="rId28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09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5D67A7B-D89D-BC44-B152-1A7528511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8E30E-3941-B74D-A6C9-59C86E7B28B0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221AB2-D06F-2C4A-8B6F-603914A8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2D1420-D5B2-E24C-818A-B245985F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A795E28-433E-9C42-BE5A-879ECCFA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86174-79AE-364A-BF48-8E6A6583474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0E1E35-FBCA-4D43-9A03-E986E095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3FBCD-5888-CE43-867D-7CD9F04C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C0ACDA6-F9EB-564F-8D35-1746CCC4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C5CBD-210F-F84C-985A-58782DD102DB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A5F8E2-03A5-264C-94FE-D4F904F9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39026D-1557-C843-8786-0F23071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8495BC2-A232-4A4D-83D2-482B4C4E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62A5BA-5B8D-2F44-8A97-B0AD5713D212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55BFF4-CF89-6645-98BF-C8FBC7D2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95EB0-BCF1-F44E-80FC-11D3A5F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3CE0060-0557-9246-B842-67D7A9911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7AB0D3-F603-684E-81A9-EDE75D2E9313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C947A-08B5-0C4F-B848-13A77D59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55B1E-81E6-024B-AC26-1D4AF5AC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FC734BC-70B8-724F-837E-01F11DF8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EFD03-F152-F84B-BB2C-18483B5A2D1C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67A3AA7-5E96-0B45-AADD-2F4B4910B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EBE29D-ED5A-C849-B602-648C2D3E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456B10E-9C33-FF4C-8CA0-C8662C35C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206636-9B1E-CA44-8C2C-B51A20EB16F7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250A1A-826D-6845-A36F-AC8F81BA0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760DC43-32E3-3D43-A1C6-257045CA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86F831E-DEB7-2546-96E8-46CB92D5B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0677C-C601-C24B-ADAC-178D2772BDEC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FA22D59-C741-734F-B01C-867510AE0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DA964F-D2F0-004C-8032-B24D1D1B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in Asteroid – the Basics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D9D8D0D-DE10-BC43-8F49-1D1BDAEF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use types?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467FA1C-4147-E849-ACB6-D6EFF20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allow the language system to assist the developer write </a:t>
            </a:r>
            <a:r>
              <a:rPr lang="en-US" altLang="en-US" sz="2800" u="sng" dirty="0"/>
              <a:t>better programs</a:t>
            </a:r>
            <a:r>
              <a:rPr lang="en-US" altLang="en-US" sz="2800" dirty="0"/>
              <a:t>. </a:t>
            </a:r>
            <a:r>
              <a:rPr lang="en-US" altLang="en-US" sz="2800" u="sng" dirty="0"/>
              <a:t>Type mismatches</a:t>
            </a:r>
            <a:r>
              <a:rPr lang="en-US" altLang="en-US" sz="2800" dirty="0"/>
              <a:t> in a program usually indicate some sort of </a:t>
            </a:r>
            <a:r>
              <a:rPr lang="en-US" altLang="en-US" sz="2800" u="sng" dirty="0"/>
              <a:t>programming error</a:t>
            </a:r>
            <a:r>
              <a:rPr lang="en-US" alt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Static type checking</a:t>
            </a:r>
            <a:r>
              <a:rPr lang="en-US" altLang="en-US" sz="2400" dirty="0"/>
              <a:t> – check the types of all statements and expressions at </a:t>
            </a:r>
            <a:r>
              <a:rPr lang="en-US" altLang="en-US" sz="2400" u="sng" dirty="0"/>
              <a:t>compile 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Dynamic type checking</a:t>
            </a:r>
            <a:r>
              <a:rPr lang="en-US" altLang="en-US" sz="2400" dirty="0"/>
              <a:t> – check the types at </a:t>
            </a:r>
            <a:r>
              <a:rPr lang="en-US" altLang="en-US" sz="2400" u="sng" dirty="0"/>
              <a:t>runtime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Asteroid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Python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DD0880C-5303-1947-A8B2-080ED644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	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53AC3C8-B2B2-DD47-8229-EC7AB3B0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Fundamental to type checking is the notion of type equivalence:</a:t>
            </a:r>
          </a:p>
          <a:p>
            <a:pPr lvl="1"/>
            <a:r>
              <a:rPr lang="en-US" altLang="en-US"/>
              <a:t>Figuring out whether two type description are equivalent or not</a:t>
            </a:r>
          </a:p>
          <a:p>
            <a:pPr lvl="1"/>
            <a:r>
              <a:rPr lang="en-US" altLang="en-US"/>
              <a:t>This is especially important for constructed types like class/struct objects.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ADB84E28-0B13-234F-BEB1-8736136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49600"/>
            <a:ext cx="47323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80704-C663-5C42-8928-0255F5C4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24A0547-F57A-554E-9D6E-59DF317C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I. </a:t>
            </a:r>
            <a:r>
              <a:rPr lang="en-US" altLang="en-US" sz="1800" u="sng"/>
              <a:t>Name (nominal) Equivalence</a:t>
            </a:r>
            <a:r>
              <a:rPr lang="en-US" altLang="en-US" sz="1800"/>
              <a:t> – two objects are of the same type if and only</a:t>
            </a:r>
            <a:br>
              <a:rPr lang="en-US" altLang="en-US" sz="1800"/>
            </a:br>
            <a:r>
              <a:rPr lang="en-US" altLang="en-US" sz="1800"/>
              <a:t>   if they share the same </a:t>
            </a:r>
            <a:r>
              <a:rPr lang="en-US" altLang="en-US" sz="1800" u="sng"/>
              <a:t>type name.</a:t>
            </a:r>
            <a:endParaRPr lang="en-US" altLang="en-US" sz="18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6C1964F-E2E7-404C-A778-A03418F6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6670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Example:</a:t>
            </a:r>
            <a:r>
              <a:rPr lang="en-US" altLang="en-US" sz="1800"/>
              <a:t> Rust – constructed type</a:t>
            </a:r>
            <a:endParaRPr lang="en-US" altLang="en-US" sz="1800" u="sng"/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AA5322BF-3AFC-5849-81FB-15CFC158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8663"/>
            <a:ext cx="3392487" cy="131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Error</a:t>
            </a:r>
            <a:r>
              <a:rPr lang="en-US" altLang="en-US" sz="1600"/>
              <a:t>; even though the types look</a:t>
            </a:r>
            <a:br>
              <a:rPr lang="en-US" altLang="en-US" sz="1600"/>
            </a:br>
            <a:r>
              <a:rPr lang="en-US" altLang="en-US" sz="1600"/>
              <a:t>the same, their names are different,</a:t>
            </a:r>
            <a:br>
              <a:rPr lang="en-US" altLang="en-US" sz="1600"/>
            </a:br>
            <a:r>
              <a:rPr lang="en-US" altLang="en-US" sz="1600"/>
              <a:t>therefore, Rust will not compile.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 </a:t>
            </a:r>
            <a:r>
              <a:rPr lang="en-US" altLang="en-US" sz="1600">
                <a:sym typeface="Wingdings" pitchFamily="2" charset="2"/>
              </a:rPr>
              <a:t>Rust uses </a:t>
            </a:r>
            <a:r>
              <a:rPr lang="en-US" altLang="en-US" sz="1600" u="sng">
                <a:sym typeface="Wingdings" pitchFamily="2" charset="2"/>
              </a:rPr>
              <a:t>name equivalence</a:t>
            </a:r>
            <a:endParaRPr lang="en-US" altLang="en-US" sz="16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21CF1076-CC80-6842-9327-9B7D905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29000"/>
            <a:ext cx="5029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8A5F5-5C04-BD44-9481-DCF07C964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B1DB56-EF7E-7742-97DA-2BD35043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755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II. </a:t>
            </a:r>
            <a:r>
              <a:rPr lang="en-US" altLang="en-US" sz="1800" u="sng"/>
              <a:t>Structural Equivalence</a:t>
            </a:r>
            <a:r>
              <a:rPr lang="en-US" altLang="en-US" sz="1800"/>
              <a:t> – two objects are of the same type if and only if</a:t>
            </a:r>
            <a:br>
              <a:rPr lang="en-US" altLang="en-US" sz="1800"/>
            </a:br>
            <a:r>
              <a:rPr lang="en-US" altLang="en-US" sz="1800"/>
              <a:t>    they share the same </a:t>
            </a:r>
            <a:r>
              <a:rPr lang="en-US" altLang="en-US" sz="1800" u="sng"/>
              <a:t>type structure</a:t>
            </a:r>
            <a:r>
              <a:rPr lang="en-US" altLang="en-US" sz="1800"/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FF287C-1F13-A742-A98D-F1AAF29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</a:t>
            </a:r>
            <a:r>
              <a:rPr lang="en-US" altLang="en-US" sz="1800"/>
              <a:t>: Haskell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5109B73-155A-9C4B-8282-92146671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41838"/>
            <a:ext cx="449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 though the type names are different, Haskell correctly recognizes this statement.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 Haskell uses </a:t>
            </a:r>
            <a:r>
              <a:rPr lang="en-US" altLang="en-US" sz="1800" u="sng">
                <a:sym typeface="Wingdings" pitchFamily="2" charset="2"/>
              </a:rPr>
              <a:t>structural equivalence</a:t>
            </a:r>
            <a:r>
              <a:rPr lang="en-US" altLang="en-US" sz="1800">
                <a:sym typeface="Wingdings" pitchFamily="2" charset="2"/>
              </a:rPr>
              <a:t>.</a:t>
            </a:r>
          </a:p>
        </p:txBody>
      </p:sp>
      <p:cxnSp>
        <p:nvCxnSpPr>
          <p:cNvPr id="34822" name="Straight Arrow Connector 3">
            <a:extLst>
              <a:ext uri="{FF2B5EF4-FFF2-40B4-BE49-F238E27FC236}">
                <a16:creationId xmlns:a16="http://schemas.microsoft.com/office/drawing/2014/main" id="{38BE6159-ADDE-2C49-A02C-7A1C9986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5105400"/>
            <a:ext cx="2438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EBC7205-D41C-2745-8ED5-1E16B9F4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1B3811E-31DB-4E40-B54F-47E280F2F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Type checking refers to the process of making sure that all expressions and statements are properly typed.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E4C-86D4-B843-8E47-D3E7560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5D-DB32-1B45-9D57-C7E67F8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1676401"/>
          </a:xfrm>
        </p:spPr>
        <p:txBody>
          <a:bodyPr>
            <a:normAutofit/>
          </a:bodyPr>
          <a:lstStyle/>
          <a:p>
            <a:r>
              <a:rPr lang="en-US" dirty="0"/>
              <a:t>Here is the Python type checker in action</a:t>
            </a:r>
          </a:p>
          <a:p>
            <a:pPr lvl="1"/>
            <a:r>
              <a:rPr lang="en-US" dirty="0"/>
              <a:t>int and str are not related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5BF-611A-8C43-98B6-689B2F9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" y="4301127"/>
            <a:ext cx="7801264" cy="194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2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2F9-2BB3-A741-8C89-873C326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505-3228-B94A-91CD-7B049A4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799"/>
            <a:ext cx="7010400" cy="1238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type checker of the Rust compiler in action</a:t>
            </a:r>
          </a:p>
          <a:p>
            <a:pPr lvl="1"/>
            <a:r>
              <a:rPr lang="en-US" dirty="0"/>
              <a:t>i16 &lt; i32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8D51-D51F-6144-83DC-8F6862F2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685803"/>
            <a:ext cx="27305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51CFB-CECE-1341-9A30-E8660BEB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37053"/>
            <a:ext cx="6553200" cy="29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3F05676-7AB8-E548-9026-2431F1F9A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2EA-4C06-BE48-BC6F-3E358E4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1906785"/>
            <a:ext cx="7924800" cy="14460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Asteroid type checker in action</a:t>
            </a:r>
          </a:p>
          <a:p>
            <a:pPr lvl="1">
              <a:defRPr/>
            </a:pPr>
            <a:r>
              <a:rPr lang="en-US" dirty="0"/>
              <a:t>Integer &lt; 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3CC-B548-A54D-A22F-BC1F53C1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7715"/>
            <a:ext cx="7664450" cy="1640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57-6D20-BE45-AE20-949ABCA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B5CF-16F6-EB40-8F16-830C058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subtype to a supertype (automatically)</a:t>
            </a:r>
          </a:p>
          <a:p>
            <a:pPr lvl="1"/>
            <a:r>
              <a:rPr lang="en-US" dirty="0"/>
              <a:t>Widening conversion</a:t>
            </a:r>
          </a:p>
          <a:p>
            <a:r>
              <a:rPr lang="en-US" dirty="0"/>
              <a:t>This usually happens at the operator level </a:t>
            </a:r>
          </a:p>
        </p:txBody>
      </p:sp>
    </p:spTree>
    <p:extLst>
      <p:ext uri="{BB962C8B-B14F-4D97-AF65-F5344CB8AC3E}">
        <p14:creationId xmlns:p14="http://schemas.microsoft.com/office/powerpoint/2010/main" val="334433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8FD-A330-D34F-AC0C-1FCCCDF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BAB-B1E3-524D-9ADC-AFB8755E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addition operation is only defined for operands of the same type</a:t>
            </a:r>
          </a:p>
          <a:p>
            <a:r>
              <a:rPr lang="en-US" dirty="0"/>
              <a:t>In order to apply the operator in a mixed-type situation one of the operands needs to be promoted</a:t>
            </a:r>
          </a:p>
          <a:p>
            <a:pPr lvl="1"/>
            <a:r>
              <a:rPr lang="en-US" dirty="0"/>
              <a:t>If promotion is not possible then flag a type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55500-5F5E-6445-8FF7-C3647D39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97376"/>
            <a:ext cx="820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85D24-2C1F-7B44-BE7A-09E2C3E71D4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 flipV="1">
            <a:off x="2971800" y="5410200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E9C55-0F68-3A47-992C-06DEF8CF10CB}"/>
              </a:ext>
            </a:extLst>
          </p:cNvPr>
          <p:cNvSpPr txBox="1"/>
          <p:nvPr/>
        </p:nvSpPr>
        <p:spPr>
          <a:xfrm>
            <a:off x="3348842" y="612766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 → float</a:t>
            </a:r>
          </a:p>
        </p:txBody>
      </p:sp>
    </p:spTree>
    <p:extLst>
      <p:ext uri="{BB962C8B-B14F-4D97-AF65-F5344CB8AC3E}">
        <p14:creationId xmlns:p14="http://schemas.microsoft.com/office/powerpoint/2010/main" val="81309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in Asteroid – the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of our programming languages are at their core imperative programming languages.</a:t>
            </a:r>
          </a:p>
          <a:p>
            <a:r>
              <a:rPr lang="en-US" dirty="0"/>
              <a:t>We start by looking at types.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194-B7EB-5C45-93BC-A7AB7BA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Asteroid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1F4-3F5B-6344-9376-BD4B21E4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2050"/>
            <a:ext cx="3962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744AE-5E75-454A-BBD5-32F89F6D081A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4423558" y="3930732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569-4007-8D45-A8A6-9917012B63EF}"/>
              </a:ext>
            </a:extLst>
          </p:cNvPr>
          <p:cNvSpPr txBox="1"/>
          <p:nvPr/>
        </p:nvSpPr>
        <p:spPr>
          <a:xfrm>
            <a:off x="4800600" y="46482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integer → real</a:t>
            </a:r>
          </a:p>
        </p:txBody>
      </p:sp>
    </p:spTree>
    <p:extLst>
      <p:ext uri="{BB962C8B-B14F-4D97-AF65-F5344CB8AC3E}">
        <p14:creationId xmlns:p14="http://schemas.microsoft.com/office/powerpoint/2010/main" val="236282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 we have seen, type hierarchies facilitate automatic type promotion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F20-45CF-D74D-9521-CDFB5C80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1905000" y="4876801"/>
            <a:ext cx="5334000" cy="17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363-929A-494F-ABF3-C04DDD2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BC15-5C51-E145-B86C-7D63633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basic type theory for programming languages</a:t>
            </a:r>
          </a:p>
          <a:p>
            <a:r>
              <a:rPr lang="en-US" dirty="0"/>
              <a:t>This is important in order to understand </a:t>
            </a:r>
          </a:p>
          <a:p>
            <a:pPr lvl="1"/>
            <a:r>
              <a:rPr lang="en-US" dirty="0"/>
              <a:t>Type hierarchies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Type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D26C5AF-EA43-3843-93D4-30B2616F1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5890C10E-FC4A-324D-A2C5-10E8FD65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 Type is a Set of Values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D0CCDD15-ACCA-D345-AFE4-68B13BE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41625"/>
            <a:ext cx="7407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Consider the Rust statement: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let n : i32 =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Here we constrain n to take on any value from the </a:t>
            </a:r>
            <a:r>
              <a:rPr lang="en-US" altLang="en-US" sz="1600" u="sng" dirty="0"/>
              <a:t>set of all 32bit integer values</a:t>
            </a:r>
            <a:r>
              <a:rPr lang="en-US" altLang="en-US" sz="16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2B6162B7-49D4-4D4E-9267-179A132C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DF0A2BA5-DA27-0E49-9A58-62CD1053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58962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type</a:t>
            </a:r>
            <a:r>
              <a:rPr lang="en-US" altLang="en-US" sz="1600" dirty="0"/>
              <a:t> is a set of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 </a:t>
            </a:r>
            <a:r>
              <a:rPr lang="en-US" altLang="en-US" sz="1600" dirty="0"/>
              <a:t>A </a:t>
            </a:r>
            <a:r>
              <a:rPr lang="en-US" altLang="en-US" sz="1600" u="sng" dirty="0"/>
              <a:t>primitive type</a:t>
            </a:r>
            <a:r>
              <a:rPr lang="en-US" altLang="en-US" sz="1600" dirty="0"/>
              <a:t> is a type that is built into the language, e.g., integer, string.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constructed type</a:t>
            </a:r>
            <a:r>
              <a:rPr lang="en-US" altLang="en-US" sz="1600" dirty="0"/>
              <a:t> is a user defined type, e.g., any type introduced by the user.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In Asteroid this is done through the ‘structure’ statement. </a:t>
            </a:r>
            <a:endParaRPr lang="en-US" altLang="en-US" sz="1600" b="1" dirty="0"/>
          </a:p>
        </p:txBody>
      </p:sp>
      <p:grpSp>
        <p:nvGrpSpPr>
          <p:cNvPr id="17411" name="Group 11">
            <a:extLst>
              <a:ext uri="{FF2B5EF4-FFF2-40B4-BE49-F238E27FC236}">
                <a16:creationId xmlns:a16="http://schemas.microsoft.com/office/drawing/2014/main" id="{548560B3-1F84-C140-A1A3-E4237C217F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649663"/>
            <a:ext cx="5486400" cy="1531937"/>
            <a:chOff x="422" y="2299"/>
            <a:chExt cx="3456" cy="965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83B8C261-ADC5-564B-B5EA-186D8019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99"/>
              <a:ext cx="1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 dirty="0"/>
                <a:t>Example:</a:t>
              </a:r>
              <a:r>
                <a:rPr lang="en-US" altLang="en-US" sz="1600" dirty="0"/>
                <a:t> Asteroid, primitive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	q:%real = 1.1;</a:t>
              </a:r>
              <a:endParaRPr lang="en-US" altLang="en-US" sz="1600" u="sng" dirty="0"/>
            </a:p>
          </p:txBody>
        </p:sp>
        <p:sp>
          <p:nvSpPr>
            <p:cNvPr id="17413" name="AutoShape 7">
              <a:extLst>
                <a:ext uri="{FF2B5EF4-FFF2-40B4-BE49-F238E27FC236}">
                  <a16:creationId xmlns:a16="http://schemas.microsoft.com/office/drawing/2014/main" id="{5D6C0DDF-C0A6-2A45-BDED-FD2C547B5F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872BEBE3-F9DC-9B43-8D58-2CAEFB5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938"/>
              <a:ext cx="15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type float </a:t>
              </a:r>
              <a:r>
                <a:rPr lang="en-US" altLang="en-US" sz="1400">
                  <a:sym typeface="Symbol" pitchFamily="2" charset="2"/>
                </a:rPr>
                <a:t> set of all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ym typeface="Symbol" pitchFamily="2" charset="2"/>
                </a:rPr>
                <a:t>possible floating point values</a:t>
              </a:r>
            </a:p>
          </p:txBody>
        </p:sp>
        <p:sp>
          <p:nvSpPr>
            <p:cNvPr id="17415" name="AutoShape 9">
              <a:extLst>
                <a:ext uri="{FF2B5EF4-FFF2-40B4-BE49-F238E27FC236}">
                  <a16:creationId xmlns:a16="http://schemas.microsoft.com/office/drawing/2014/main" id="{E5979433-3E68-4741-97E6-61732B47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6" name="Text Box 10">
              <a:extLst>
                <a:ext uri="{FF2B5EF4-FFF2-40B4-BE49-F238E27FC236}">
                  <a16:creationId xmlns:a16="http://schemas.microsoft.com/office/drawing/2014/main" id="{4FE146B4-BFAF-6542-B6CC-DEFB455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60"/>
              <a:ext cx="1536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q is of type float, only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 value that is a member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of the set of all floating point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values can be assigned to q.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5962-6092-D547-B133-DBE520EB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5200"/>
            <a:ext cx="6430486" cy="2028408"/>
          </a:xfrm>
          <a:prstGeom prst="rect">
            <a:avLst/>
          </a:prstGeom>
        </p:spPr>
      </p:pic>
      <p:sp>
        <p:nvSpPr>
          <p:cNvPr id="19457" name="Rectangle 2">
            <a:extLst>
              <a:ext uri="{FF2B5EF4-FFF2-40B4-BE49-F238E27FC236}">
                <a16:creationId xmlns:a16="http://schemas.microsoft.com/office/drawing/2014/main" id="{B876D0C7-CFB5-BC41-BEBF-EE2C7A84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9458" name="Text Box 4">
            <a:extLst>
              <a:ext uri="{FF2B5EF4-FFF2-40B4-BE49-F238E27FC236}">
                <a16:creationId xmlns:a16="http://schemas.microsoft.com/office/drawing/2014/main" id="{BCE2AC7D-08E2-1944-B41B-1368E26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36725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/>
              <a:t>Example:</a:t>
            </a:r>
            <a:r>
              <a:rPr lang="en-US" altLang="en-US" sz="1600" dirty="0"/>
              <a:t> Rust, constructed type</a:t>
            </a:r>
            <a:endParaRPr lang="en-US" altLang="en-US" sz="16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67D83-F5AC-0246-89FA-A81C28737AE4}"/>
              </a:ext>
            </a:extLst>
          </p:cNvPr>
          <p:cNvGrpSpPr/>
          <p:nvPr/>
        </p:nvGrpSpPr>
        <p:grpSpPr>
          <a:xfrm>
            <a:off x="1524000" y="4123635"/>
            <a:ext cx="6213475" cy="839788"/>
            <a:chOff x="822325" y="3352800"/>
            <a:chExt cx="6213475" cy="839788"/>
          </a:xfrm>
        </p:grpSpPr>
        <p:sp>
          <p:nvSpPr>
            <p:cNvPr id="19460" name="AutoShape 6">
              <a:extLst>
                <a:ext uri="{FF2B5EF4-FFF2-40B4-BE49-F238E27FC236}">
                  <a16:creationId xmlns:a16="http://schemas.microsoft.com/office/drawing/2014/main" id="{C9B00DCE-04A6-1842-BD34-671C5C3518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71588" y="3009900"/>
              <a:ext cx="152400" cy="838200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6C28314D-0E0E-AF48-81CF-9BC0B0CD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3668713"/>
              <a:ext cx="6213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Now the variable r only accepts values that are members of type Rectangle;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Wingdings" pitchFamily="2" charset="2"/>
                </a:rPr>
                <a:t> </a:t>
              </a:r>
              <a:r>
                <a:rPr lang="en-US" altLang="en-US" sz="1400" u="sng" dirty="0">
                  <a:sym typeface="Wingdings" pitchFamily="2" charset="2"/>
                </a:rPr>
                <a:t>object instantiations</a:t>
              </a:r>
              <a:r>
                <a:rPr lang="en-US" altLang="en-US" sz="1400" dirty="0">
                  <a:sym typeface="Wingdings" pitchFamily="2" charset="2"/>
                </a:rPr>
                <a:t> of struct Rectangle.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BB18CD-85ED-D941-A41D-12CB433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F3B569AC-9B7E-014B-8F9C-B36BC30E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84325"/>
            <a:ext cx="345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Asteroid, constructed type</a:t>
            </a:r>
            <a:endParaRPr lang="en-US" altLang="en-US" sz="1600" u="sng"/>
          </a:p>
        </p:txBody>
      </p:sp>
      <p:sp>
        <p:nvSpPr>
          <p:cNvPr id="21507" name="AutoShape 6">
            <a:extLst>
              <a:ext uri="{FF2B5EF4-FFF2-40B4-BE49-F238E27FC236}">
                <a16:creationId xmlns:a16="http://schemas.microsoft.com/office/drawing/2014/main" id="{E8682F57-5337-CD4A-9471-F26D44530D86}"/>
              </a:ext>
            </a:extLst>
          </p:cNvPr>
          <p:cNvSpPr>
            <a:spLocks/>
          </p:cNvSpPr>
          <p:nvPr/>
        </p:nvSpPr>
        <p:spPr bwMode="auto">
          <a:xfrm rot="5400000">
            <a:off x="3621087" y="3087688"/>
            <a:ext cx="288925" cy="2070100"/>
          </a:xfrm>
          <a:prstGeom prst="rightBrace">
            <a:avLst>
              <a:gd name="adj1" fmla="val 45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EA23B4BF-3483-2446-88BF-4AC141BC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76725"/>
            <a:ext cx="352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 element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type Rectangle.</a:t>
            </a:r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2896B447-B356-C24D-A8D9-3AFA0A62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6625"/>
            <a:ext cx="41021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4A88F50-987C-7845-B84C-972F824F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Subtypes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F0F463EE-1276-204C-8CA8-07989913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4325"/>
            <a:ext cx="488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Def:</a:t>
            </a:r>
            <a:r>
              <a:rPr lang="en-US" altLang="en-US" sz="1600"/>
              <a:t> a </a:t>
            </a:r>
            <a:r>
              <a:rPr lang="en-US" altLang="en-US" sz="1600" u="sng"/>
              <a:t>subtype</a:t>
            </a:r>
            <a:r>
              <a:rPr lang="en-US" altLang="en-US" sz="1600"/>
              <a:t> is a </a:t>
            </a:r>
            <a:r>
              <a:rPr lang="en-US" altLang="en-US" sz="1600" u="sng"/>
              <a:t>subset</a:t>
            </a:r>
            <a:r>
              <a:rPr lang="en-US" altLang="en-US" sz="1600"/>
              <a:t> of the elements of a type.</a:t>
            </a:r>
            <a:endParaRPr lang="en-US" altLang="en-US" sz="1600" b="1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23155ED-34D9-BA49-BBE2-2E69AC8269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2325" y="2346325"/>
            <a:ext cx="3529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 is a subtype of int:    </a:t>
            </a:r>
            <a:r>
              <a:rPr lang="en-US" altLang="en-US" sz="1600">
                <a:solidFill>
                  <a:srgbClr val="FF3300"/>
                </a:solidFill>
              </a:rPr>
              <a:t>short &lt;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 int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8547562-06B2-F74D-BBDB-3D307F66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6925"/>
            <a:ext cx="61642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/>
              <a:t>Observations</a:t>
            </a:r>
            <a:r>
              <a:rPr lang="en-US" altLang="en-US"/>
              <a:t>: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subtype to a values of the super-type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widening</a:t>
            </a:r>
            <a:r>
              <a:rPr lang="en-US" altLang="en-US"/>
              <a:t> type conversion. (safe)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supertype to a value of a subtype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narrowing</a:t>
            </a:r>
            <a:r>
              <a:rPr lang="en-US" altLang="en-US"/>
              <a:t> type conversion. (not safe)</a:t>
            </a:r>
            <a:endParaRPr lang="en-US" altLang="en-US" u="sng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C273ACB8-E379-2348-AF6A-697F7CE2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049838"/>
            <a:ext cx="3316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C, partial type hierarchy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 char &lt; short &lt; int &lt; float 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&lt; double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8E3E1101-5375-E442-BFEE-6220FF4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11713"/>
            <a:ext cx="39941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Subtypes give rise to type hierarchies and</a:t>
            </a:r>
            <a:br>
              <a:rPr lang="en-US" altLang="en-US" sz="1600"/>
            </a:br>
            <a:r>
              <a:rPr lang="en-US" altLang="en-US" sz="1600"/>
              <a:t>type hierarchies allow for automatic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coercion – widening conversions!</a:t>
            </a:r>
          </a:p>
        </p:txBody>
      </p:sp>
      <p:sp>
        <p:nvSpPr>
          <p:cNvPr id="25607" name="TextBox 4">
            <a:extLst>
              <a:ext uri="{FF2B5EF4-FFF2-40B4-BE49-F238E27FC236}">
                <a16:creationId xmlns:a16="http://schemas.microsoft.com/office/drawing/2014/main" id="{0E524632-FF46-EE4C-9619-E5B398D5D9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5150" y="2360613"/>
            <a:ext cx="2541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The notation A &lt; B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 is a subtype of 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CB3999F-D7A0-EA4F-AF4A-49D723A3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1F53-FE30-1644-A49D-49882C564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 convenient way to visualize subtypes is using Venn diagrams</a:t>
            </a:r>
          </a:p>
          <a:p>
            <a:pPr>
              <a:defRPr/>
            </a:pPr>
            <a:r>
              <a:rPr lang="en-US" dirty="0"/>
              <a:t>Consider,</a:t>
            </a:r>
            <a:br>
              <a:rPr lang="en-US" dirty="0"/>
            </a:br>
            <a:r>
              <a:rPr lang="en-US" dirty="0"/>
              <a:t>  short &lt; int </a:t>
            </a:r>
          </a:p>
          <a:p>
            <a:pPr>
              <a:defRPr/>
            </a:pPr>
            <a:r>
              <a:rPr lang="en-US" dirty="0"/>
              <a:t>It is easy to see that the shorts are a subset of the integer values</a:t>
            </a:r>
          </a:p>
          <a:p>
            <a:pPr>
              <a:defRPr/>
            </a:pPr>
            <a:r>
              <a:rPr lang="en-US" dirty="0"/>
              <a:t>The green arrow represents a widening type conversion is always safe</a:t>
            </a:r>
          </a:p>
          <a:p>
            <a:pPr>
              <a:defRPr/>
            </a:pPr>
            <a:r>
              <a:rPr lang="en-US" dirty="0"/>
              <a:t>The red arrow represents a narrowing type conversion and is never safe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E3505BDF-9A29-EF4F-9C48-C7960C96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2438400" cy="2438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332B02B1-B970-054D-97B3-097D8A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143000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617297D-EA27-CE49-8BEC-67098259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38400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64C3920B-9EAD-B546-A486-B056D1F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</a:t>
            </a:r>
          </a:p>
        </p:txBody>
      </p:sp>
      <p:cxnSp>
        <p:nvCxnSpPr>
          <p:cNvPr id="27655" name="Curved Connector 9">
            <a:extLst>
              <a:ext uri="{FF2B5EF4-FFF2-40B4-BE49-F238E27FC236}">
                <a16:creationId xmlns:a16="http://schemas.microsoft.com/office/drawing/2014/main" id="{15EF9875-24AD-A345-9342-FE1A63C9489D}"/>
              </a:ext>
            </a:extLst>
          </p:cNvPr>
          <p:cNvCxnSpPr>
            <a:cxnSpLocks noChangeShapeType="1"/>
            <a:stCxn id="27654" idx="0"/>
          </p:cNvCxnSpPr>
          <p:nvPr/>
        </p:nvCxnSpPr>
        <p:spPr bwMode="auto">
          <a:xfrm rot="16200000" flipV="1">
            <a:off x="5472907" y="2866231"/>
            <a:ext cx="652462" cy="473075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Curved Connector 11">
            <a:extLst>
              <a:ext uri="{FF2B5EF4-FFF2-40B4-BE49-F238E27FC236}">
                <a16:creationId xmlns:a16="http://schemas.microsoft.com/office/drawing/2014/main" id="{4FA4B7E3-8B0F-C441-9844-3DAB759935F6}"/>
              </a:ext>
            </a:extLst>
          </p:cNvPr>
          <p:cNvCxnSpPr>
            <a:cxnSpLocks/>
            <a:endCxn id="27654" idx="3"/>
          </p:cNvCxnSpPr>
          <p:nvPr/>
        </p:nvCxnSpPr>
        <p:spPr bwMode="auto">
          <a:xfrm rot="5400000">
            <a:off x="6331743" y="3072607"/>
            <a:ext cx="550863" cy="50165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0E5DC-19ED-B348-B1D5-6F815C52DBC4}"/>
              </a:ext>
            </a:extLst>
          </p:cNvPr>
          <p:cNvSpPr txBox="1"/>
          <p:nvPr/>
        </p:nvSpPr>
        <p:spPr>
          <a:xfrm>
            <a:off x="950026" y="6139543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Rust we have i16 &lt; i32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14136</TotalTime>
  <Words>1168</Words>
  <Application>Microsoft Macintosh PowerPoint</Application>
  <PresentationFormat>On-screen Show (4:3)</PresentationFormat>
  <Paragraphs>160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Lato</vt:lpstr>
      <vt:lpstr>Wingdings</vt:lpstr>
      <vt:lpstr>quake2</vt:lpstr>
      <vt:lpstr>Imperative Programming in Asteroid – the Basics</vt:lpstr>
      <vt:lpstr>Imperative Programming in Asteroid – the Basics</vt:lpstr>
      <vt:lpstr>Types</vt:lpstr>
      <vt:lpstr>Types</vt:lpstr>
      <vt:lpstr>Types</vt:lpstr>
      <vt:lpstr>Types</vt:lpstr>
      <vt:lpstr>Types</vt:lpstr>
      <vt:lpstr>Subtypes</vt:lpstr>
      <vt:lpstr>Subtypes</vt:lpstr>
      <vt:lpstr>Why do we use types?</vt:lpstr>
      <vt:lpstr>Type Equivalence </vt:lpstr>
      <vt:lpstr>Type Equivalence</vt:lpstr>
      <vt:lpstr>Type Equivalence</vt:lpstr>
      <vt:lpstr>Type checking</vt:lpstr>
      <vt:lpstr>Type Checking</vt:lpstr>
      <vt:lpstr>Type Checking</vt:lpstr>
      <vt:lpstr>Type Checking in Asteroid</vt:lpstr>
      <vt:lpstr>Type Promotion</vt:lpstr>
      <vt:lpstr>Type Promotion - Python</vt:lpstr>
      <vt:lpstr>Type Promotion - Asteroid</vt:lpstr>
      <vt:lpstr>Primitive Types &amp; Constants in Asteroid</vt:lpstr>
      <vt:lpstr>Type Hierarchies</vt:lpstr>
      <vt:lpstr>Structured Data Types</vt:lpstr>
      <vt:lpstr>Structured Data Types</vt:lpstr>
      <vt:lpstr>The None Type</vt:lpstr>
      <vt:lpstr>Other Data Types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17</cp:revision>
  <cp:lastPrinted>2012-01-23T19:25:49Z</cp:lastPrinted>
  <dcterms:created xsi:type="dcterms:W3CDTF">2023-01-10T18:07:20Z</dcterms:created>
  <dcterms:modified xsi:type="dcterms:W3CDTF">2023-01-20T13:43:42Z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