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19"/>
  </p:notesMasterIdLst>
  <p:handoutMasterIdLst>
    <p:handoutMasterId r:id="rId20"/>
  </p:handoutMasterIdLst>
  <p:sldIdLst>
    <p:sldId id="281" r:id="rId2"/>
    <p:sldId id="277" r:id="rId3"/>
    <p:sldId id="261" r:id="rId4"/>
    <p:sldId id="279" r:id="rId5"/>
    <p:sldId id="280" r:id="rId6"/>
    <p:sldId id="282" r:id="rId7"/>
    <p:sldId id="283" r:id="rId8"/>
    <p:sldId id="278" r:id="rId9"/>
    <p:sldId id="284" r:id="rId10"/>
    <p:sldId id="285" r:id="rId11"/>
    <p:sldId id="286" r:id="rId12"/>
    <p:sldId id="287" r:id="rId13"/>
    <p:sldId id="288" r:id="rId14"/>
    <p:sldId id="289" r:id="rId15"/>
    <p:sldId id="291" r:id="rId16"/>
    <p:sldId id="292" r:id="rId17"/>
    <p:sldId id="290" r:id="rId18"/>
  </p:sldIdLst>
  <p:sldSz cx="9144000" cy="6858000" type="screen4x3"/>
  <p:notesSz cx="6856413" cy="9083675"/>
  <p:defaultTex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915"/>
  </p:normalViewPr>
  <p:slideViewPr>
    <p:cSldViewPr>
      <p:cViewPr varScale="1">
        <p:scale>
          <a:sx n="109" d="100"/>
          <a:sy n="109" d="100"/>
        </p:scale>
        <p:origin x="70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6" d="100"/>
        <a:sy n="96"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7FAF223-FB72-E645-AB01-3310BFCD5E40}"/>
              </a:ext>
            </a:extLst>
          </p:cNvPr>
          <p:cNvSpPr>
            <a:spLocks noGrp="1" noChangeArrowheads="1"/>
          </p:cNvSpPr>
          <p:nvPr>
            <p:ph type="hdr" sz="quarter"/>
          </p:nvPr>
        </p:nvSpPr>
        <p:spPr bwMode="auto">
          <a:xfrm>
            <a:off x="0" y="0"/>
            <a:ext cx="2971800"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074" tIns="45537" rIns="91074" bIns="45537" numCol="1" anchor="t" anchorCtr="0" compatLnSpc="1">
            <a:prstTxWarp prst="textNoShape">
              <a:avLst/>
            </a:prstTxWarp>
          </a:bodyPr>
          <a:lstStyle>
            <a:lvl1pPr defTabSz="911225" eaLnBrk="1" hangingPunct="1">
              <a:defRPr sz="1200">
                <a:latin typeface="Arial" charset="0"/>
                <a:ea typeface="ＭＳ Ｐゴシック" charset="0"/>
                <a:cs typeface="+mn-cs"/>
              </a:defRPr>
            </a:lvl1pPr>
          </a:lstStyle>
          <a:p>
            <a:pPr>
              <a:defRPr/>
            </a:pPr>
            <a:endParaRPr lang="en-US"/>
          </a:p>
        </p:txBody>
      </p:sp>
      <p:sp>
        <p:nvSpPr>
          <p:cNvPr id="11267" name="Rectangle 3">
            <a:extLst>
              <a:ext uri="{FF2B5EF4-FFF2-40B4-BE49-F238E27FC236}">
                <a16:creationId xmlns:a16="http://schemas.microsoft.com/office/drawing/2014/main" id="{30089BA3-5C24-E942-A63D-2A463F4A954F}"/>
              </a:ext>
            </a:extLst>
          </p:cNvPr>
          <p:cNvSpPr>
            <a:spLocks noGrp="1" noChangeArrowheads="1"/>
          </p:cNvSpPr>
          <p:nvPr>
            <p:ph type="dt" sz="quarter" idx="1"/>
          </p:nvPr>
        </p:nvSpPr>
        <p:spPr bwMode="auto">
          <a:xfrm>
            <a:off x="3883025" y="0"/>
            <a:ext cx="2971800"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074" tIns="45537" rIns="91074" bIns="45537" numCol="1" anchor="t" anchorCtr="0" compatLnSpc="1">
            <a:prstTxWarp prst="textNoShape">
              <a:avLst/>
            </a:prstTxWarp>
          </a:bodyPr>
          <a:lstStyle>
            <a:lvl1pPr algn="r" defTabSz="911225" eaLnBrk="1" hangingPunct="1">
              <a:defRPr sz="1200">
                <a:latin typeface="Arial" charset="0"/>
                <a:ea typeface="ＭＳ Ｐゴシック" charset="0"/>
                <a:cs typeface="+mn-cs"/>
              </a:defRPr>
            </a:lvl1pPr>
          </a:lstStyle>
          <a:p>
            <a:pPr>
              <a:defRPr/>
            </a:pPr>
            <a:endParaRPr lang="en-US"/>
          </a:p>
        </p:txBody>
      </p:sp>
      <p:sp>
        <p:nvSpPr>
          <p:cNvPr id="11268" name="Rectangle 4">
            <a:extLst>
              <a:ext uri="{FF2B5EF4-FFF2-40B4-BE49-F238E27FC236}">
                <a16:creationId xmlns:a16="http://schemas.microsoft.com/office/drawing/2014/main" id="{DF4A1F83-60A7-9C47-A5CF-691045E43BE8}"/>
              </a:ext>
            </a:extLst>
          </p:cNvPr>
          <p:cNvSpPr>
            <a:spLocks noGrp="1" noChangeArrowheads="1"/>
          </p:cNvSpPr>
          <p:nvPr>
            <p:ph type="ftr" sz="quarter" idx="2"/>
          </p:nvPr>
        </p:nvSpPr>
        <p:spPr bwMode="auto">
          <a:xfrm>
            <a:off x="0" y="8628063"/>
            <a:ext cx="2971800"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074" tIns="45537" rIns="91074" bIns="45537" numCol="1" anchor="b" anchorCtr="0" compatLnSpc="1">
            <a:prstTxWarp prst="textNoShape">
              <a:avLst/>
            </a:prstTxWarp>
          </a:bodyPr>
          <a:lstStyle>
            <a:lvl1pPr defTabSz="911225" eaLnBrk="1" hangingPunct="1">
              <a:defRPr sz="1200">
                <a:latin typeface="Arial" charset="0"/>
                <a:ea typeface="ＭＳ Ｐゴシック" charset="0"/>
                <a:cs typeface="+mn-cs"/>
              </a:defRPr>
            </a:lvl1pPr>
          </a:lstStyle>
          <a:p>
            <a:pPr>
              <a:defRPr/>
            </a:pPr>
            <a:endParaRPr lang="en-US"/>
          </a:p>
        </p:txBody>
      </p:sp>
      <p:sp>
        <p:nvSpPr>
          <p:cNvPr id="11269" name="Rectangle 5">
            <a:extLst>
              <a:ext uri="{FF2B5EF4-FFF2-40B4-BE49-F238E27FC236}">
                <a16:creationId xmlns:a16="http://schemas.microsoft.com/office/drawing/2014/main" id="{B93C594E-EB0A-DD44-99B2-67BCA49BB63E}"/>
              </a:ext>
            </a:extLst>
          </p:cNvPr>
          <p:cNvSpPr>
            <a:spLocks noGrp="1" noChangeArrowheads="1"/>
          </p:cNvSpPr>
          <p:nvPr>
            <p:ph type="sldNum" sz="quarter" idx="3"/>
          </p:nvPr>
        </p:nvSpPr>
        <p:spPr bwMode="auto">
          <a:xfrm>
            <a:off x="3883025" y="8628063"/>
            <a:ext cx="2971800"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074" tIns="45537" rIns="91074" bIns="45537" numCol="1" anchor="b" anchorCtr="0" compatLnSpc="1">
            <a:prstTxWarp prst="textNoShape">
              <a:avLst/>
            </a:prstTxWarp>
          </a:bodyPr>
          <a:lstStyle>
            <a:lvl1pPr algn="r" defTabSz="911225" eaLnBrk="1" hangingPunct="1">
              <a:defRPr sz="1200"/>
            </a:lvl1pPr>
          </a:lstStyle>
          <a:p>
            <a:fld id="{C007A701-060F-BF4A-ABBE-ABDC8B5DAE13}"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1026">
            <a:extLst>
              <a:ext uri="{FF2B5EF4-FFF2-40B4-BE49-F238E27FC236}">
                <a16:creationId xmlns:a16="http://schemas.microsoft.com/office/drawing/2014/main" id="{9A7644AC-C752-224D-9257-ED756EBF8F6E}"/>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0"/>
                <a:cs typeface="+mn-cs"/>
              </a:defRPr>
            </a:lvl1pPr>
          </a:lstStyle>
          <a:p>
            <a:pPr>
              <a:defRPr/>
            </a:pPr>
            <a:endParaRPr lang="en-US"/>
          </a:p>
        </p:txBody>
      </p:sp>
      <p:sp>
        <p:nvSpPr>
          <p:cNvPr id="29699" name="Rectangle 1027">
            <a:extLst>
              <a:ext uri="{FF2B5EF4-FFF2-40B4-BE49-F238E27FC236}">
                <a16:creationId xmlns:a16="http://schemas.microsoft.com/office/drawing/2014/main" id="{096B7CC0-6BD7-874B-8B3B-13E737BDBF0C}"/>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0"/>
                <a:cs typeface="+mn-cs"/>
              </a:defRPr>
            </a:lvl1pPr>
          </a:lstStyle>
          <a:p>
            <a:pPr>
              <a:defRPr/>
            </a:pPr>
            <a:endParaRPr lang="en-US"/>
          </a:p>
        </p:txBody>
      </p:sp>
      <p:sp>
        <p:nvSpPr>
          <p:cNvPr id="29700" name="Rectangle 1028">
            <a:extLst>
              <a:ext uri="{FF2B5EF4-FFF2-40B4-BE49-F238E27FC236}">
                <a16:creationId xmlns:a16="http://schemas.microsoft.com/office/drawing/2014/main" id="{F7A0C517-10A5-E34C-8ECA-718195A81B7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9701" name="Rectangle 1029">
            <a:extLst>
              <a:ext uri="{FF2B5EF4-FFF2-40B4-BE49-F238E27FC236}">
                <a16:creationId xmlns:a16="http://schemas.microsoft.com/office/drawing/2014/main" id="{24625A7D-0D08-F148-8716-E5CF2E0E79E2}"/>
              </a:ext>
            </a:extLst>
          </p:cNvPr>
          <p:cNvSpPr>
            <a:spLocks noGrp="1" noChangeArrowheads="1"/>
          </p:cNvSpPr>
          <p:nvPr>
            <p:ph type="body" sz="quarter" idx="3"/>
          </p:nvPr>
        </p:nvSpPr>
        <p:spPr bwMode="auto">
          <a:xfrm>
            <a:off x="914400" y="4343400"/>
            <a:ext cx="5029200" cy="4038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1030">
            <a:extLst>
              <a:ext uri="{FF2B5EF4-FFF2-40B4-BE49-F238E27FC236}">
                <a16:creationId xmlns:a16="http://schemas.microsoft.com/office/drawing/2014/main" id="{59F9A683-FC99-964D-962D-72675AB85951}"/>
              </a:ext>
            </a:extLst>
          </p:cNvPr>
          <p:cNvSpPr>
            <a:spLocks noGrp="1" noChangeArrowheads="1"/>
          </p:cNvSpPr>
          <p:nvPr>
            <p:ph type="ftr" sz="quarter" idx="4"/>
          </p:nvPr>
        </p:nvSpPr>
        <p:spPr bwMode="auto">
          <a:xfrm>
            <a:off x="0" y="86106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0"/>
                <a:cs typeface="+mn-cs"/>
              </a:defRPr>
            </a:lvl1pPr>
          </a:lstStyle>
          <a:p>
            <a:pPr>
              <a:defRPr/>
            </a:pPr>
            <a:endParaRPr lang="en-US"/>
          </a:p>
        </p:txBody>
      </p:sp>
      <p:sp>
        <p:nvSpPr>
          <p:cNvPr id="29703" name="Rectangle 1031">
            <a:extLst>
              <a:ext uri="{FF2B5EF4-FFF2-40B4-BE49-F238E27FC236}">
                <a16:creationId xmlns:a16="http://schemas.microsoft.com/office/drawing/2014/main" id="{FECD5F0B-36A1-B640-B3E0-FD54EC163E1C}"/>
              </a:ext>
            </a:extLst>
          </p:cNvPr>
          <p:cNvSpPr>
            <a:spLocks noGrp="1" noChangeArrowheads="1"/>
          </p:cNvSpPr>
          <p:nvPr>
            <p:ph type="sldNum" sz="quarter" idx="5"/>
          </p:nvPr>
        </p:nvSpPr>
        <p:spPr bwMode="auto">
          <a:xfrm>
            <a:off x="3886200" y="86106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fld id="{C5CEA632-0B11-B841-9809-DBA4BE22E64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a:extLst>
              <a:ext uri="{FF2B5EF4-FFF2-40B4-BE49-F238E27FC236}">
                <a16:creationId xmlns:a16="http://schemas.microsoft.com/office/drawing/2014/main" id="{25983166-612C-4249-9B0C-210460BFBA2A}"/>
              </a:ext>
            </a:extLst>
          </p:cNvPr>
          <p:cNvSpPr>
            <a:spLocks noChangeShapeType="1"/>
          </p:cNvSpPr>
          <p:nvPr/>
        </p:nvSpPr>
        <p:spPr bwMode="auto">
          <a:xfrm>
            <a:off x="1905000" y="1219200"/>
            <a:ext cx="0" cy="2057400"/>
          </a:xfrm>
          <a:prstGeom prst="line">
            <a:avLst/>
          </a:prstGeom>
          <a:noFill/>
          <a:ln w="34925">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0242" name="Rectangle 2"/>
          <p:cNvSpPr>
            <a:spLocks noGrp="1" noChangeArrowheads="1"/>
          </p:cNvSpPr>
          <p:nvPr>
            <p:ph type="ctrTitle"/>
          </p:nvPr>
        </p:nvSpPr>
        <p:spPr>
          <a:xfrm>
            <a:off x="2133600" y="1371600"/>
            <a:ext cx="6477000" cy="1752600"/>
          </a:xfrm>
        </p:spPr>
        <p:txBody>
          <a:bodyPr/>
          <a:lstStyle>
            <a:lvl1pPr>
              <a:defRPr sz="5400"/>
            </a:lvl1pPr>
          </a:lstStyle>
          <a:p>
            <a:pPr lvl="0"/>
            <a:r>
              <a:rPr lang="en-US" noProof="0"/>
              <a:t>Click to edit Master title style</a:t>
            </a:r>
          </a:p>
        </p:txBody>
      </p:sp>
      <p:sp>
        <p:nvSpPr>
          <p:cNvPr id="10243" name="Rectangle 3"/>
          <p:cNvSpPr>
            <a:spLocks noGrp="1" noChangeArrowheads="1"/>
          </p:cNvSpPr>
          <p:nvPr>
            <p:ph type="subTitle" idx="1"/>
          </p:nvPr>
        </p:nvSpPr>
        <p:spPr>
          <a:xfrm>
            <a:off x="2133600" y="3733800"/>
            <a:ext cx="6477000" cy="1981200"/>
          </a:xfrm>
        </p:spPr>
        <p:txBody>
          <a:bodyPr/>
          <a:lstStyle>
            <a:lvl1pPr marL="0" indent="0">
              <a:buFont typeface="Wingdings" charset="0"/>
              <a:buNone/>
              <a:defRPr/>
            </a:lvl1pPr>
          </a:lstStyle>
          <a:p>
            <a:pPr lvl="0"/>
            <a:r>
              <a:rPr lang="en-US" noProof="0"/>
              <a:t>Click to edit Master subtitle style</a:t>
            </a:r>
          </a:p>
        </p:txBody>
      </p:sp>
      <p:sp>
        <p:nvSpPr>
          <p:cNvPr id="6" name="Rectangle 4">
            <a:extLst>
              <a:ext uri="{FF2B5EF4-FFF2-40B4-BE49-F238E27FC236}">
                <a16:creationId xmlns:a16="http://schemas.microsoft.com/office/drawing/2014/main" id="{8E30E760-0449-E643-94DE-1648CAE4390D}"/>
              </a:ext>
            </a:extLst>
          </p:cNvPr>
          <p:cNvSpPr>
            <a:spLocks noGrp="1" noChangeArrowheads="1"/>
          </p:cNvSpPr>
          <p:nvPr>
            <p:ph type="dt" sz="half" idx="10"/>
          </p:nvPr>
        </p:nvSpPr>
        <p:spPr>
          <a:xfrm>
            <a:off x="7086600" y="6248400"/>
            <a:ext cx="1524000" cy="4572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22C375F2-BE7E-E64E-8100-7D21434BC431}"/>
              </a:ext>
            </a:extLst>
          </p:cNvPr>
          <p:cNvSpPr>
            <a:spLocks noGrp="1" noChangeArrowheads="1"/>
          </p:cNvSpPr>
          <p:nvPr>
            <p:ph type="ftr" sz="quarter" idx="11"/>
          </p:nvPr>
        </p:nvSpPr>
        <p:spPr>
          <a:xfrm>
            <a:off x="3810000" y="6248400"/>
            <a:ext cx="2895600" cy="4572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6A8E9804-E5F6-B743-9033-961F13321DA3}"/>
              </a:ext>
            </a:extLst>
          </p:cNvPr>
          <p:cNvSpPr>
            <a:spLocks noGrp="1" noChangeArrowheads="1"/>
          </p:cNvSpPr>
          <p:nvPr>
            <p:ph type="sldNum" sz="quarter" idx="12"/>
          </p:nvPr>
        </p:nvSpPr>
        <p:spPr>
          <a:xfrm>
            <a:off x="2209800" y="6248400"/>
            <a:ext cx="1219200" cy="4572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a:lvl1pPr>
          </a:lstStyle>
          <a:p>
            <a:fld id="{1B1261CB-73FF-A446-B501-5B35C8C5AF5A}" type="slidenum">
              <a:rPr lang="en-US" altLang="en-US"/>
              <a:pPr/>
              <a:t>‹#›</a:t>
            </a:fld>
            <a:endParaRPr lang="en-US" altLang="en-US"/>
          </a:p>
        </p:txBody>
      </p:sp>
      <p:pic>
        <p:nvPicPr>
          <p:cNvPr id="3" name="Picture 2" descr="Shape&#10;&#10;Description automatically generated with low confidence">
            <a:extLst>
              <a:ext uri="{FF2B5EF4-FFF2-40B4-BE49-F238E27FC236}">
                <a16:creationId xmlns:a16="http://schemas.microsoft.com/office/drawing/2014/main" id="{FA8DA0CB-5846-6343-873C-2278727ABE47}"/>
              </a:ext>
            </a:extLst>
          </p:cNvPr>
          <p:cNvPicPr>
            <a:picLocks noChangeAspect="1"/>
          </p:cNvPicPr>
          <p:nvPr userDrawn="1"/>
        </p:nvPicPr>
        <p:blipFill>
          <a:blip r:embed="rId2"/>
          <a:stretch>
            <a:fillRect/>
          </a:stretch>
        </p:blipFill>
        <p:spPr>
          <a:xfrm>
            <a:off x="109036" y="1211766"/>
            <a:ext cx="1769944" cy="1769944"/>
          </a:xfrm>
          <a:prstGeom prst="rect">
            <a:avLst/>
          </a:prstGeom>
        </p:spPr>
      </p:pic>
    </p:spTree>
    <p:extLst>
      <p:ext uri="{BB962C8B-B14F-4D97-AF65-F5344CB8AC3E}">
        <p14:creationId xmlns:p14="http://schemas.microsoft.com/office/powerpoint/2010/main" val="3036700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0A2497C-4CB0-7346-906E-4429172A9F3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04711D1-D9B9-F04B-BE95-4920E0794AF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91EE77C-0F73-4B46-9B10-E373B75F48E4}"/>
              </a:ext>
            </a:extLst>
          </p:cNvPr>
          <p:cNvSpPr>
            <a:spLocks noGrp="1" noChangeArrowheads="1"/>
          </p:cNvSpPr>
          <p:nvPr>
            <p:ph type="sldNum" sz="quarter" idx="12"/>
          </p:nvPr>
        </p:nvSpPr>
        <p:spPr>
          <a:ln/>
        </p:spPr>
        <p:txBody>
          <a:bodyPr/>
          <a:lstStyle>
            <a:lvl1pPr>
              <a:defRPr/>
            </a:lvl1pPr>
          </a:lstStyle>
          <a:p>
            <a:fld id="{36D3B05A-19C6-484C-970E-F6AE4425AFE9}" type="slidenum">
              <a:rPr lang="en-US" altLang="en-US"/>
              <a:pPr/>
              <a:t>‹#›</a:t>
            </a:fld>
            <a:endParaRPr lang="en-US" altLang="en-US"/>
          </a:p>
        </p:txBody>
      </p:sp>
    </p:spTree>
    <p:extLst>
      <p:ext uri="{BB962C8B-B14F-4D97-AF65-F5344CB8AC3E}">
        <p14:creationId xmlns:p14="http://schemas.microsoft.com/office/powerpoint/2010/main" val="1104360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90500"/>
            <a:ext cx="1752600" cy="5829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190500"/>
            <a:ext cx="5105400" cy="582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EFBE63D-17F7-3F44-B64E-700728AF1F3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07E940C-C8FE-524F-9B0C-373C2B14C8A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4BD4474-6F49-0A40-90A6-6B0248F70080}"/>
              </a:ext>
            </a:extLst>
          </p:cNvPr>
          <p:cNvSpPr>
            <a:spLocks noGrp="1" noChangeArrowheads="1"/>
          </p:cNvSpPr>
          <p:nvPr>
            <p:ph type="sldNum" sz="quarter" idx="12"/>
          </p:nvPr>
        </p:nvSpPr>
        <p:spPr>
          <a:ln/>
        </p:spPr>
        <p:txBody>
          <a:bodyPr/>
          <a:lstStyle>
            <a:lvl1pPr>
              <a:defRPr/>
            </a:lvl1pPr>
          </a:lstStyle>
          <a:p>
            <a:fld id="{BA240FE1-B851-CD45-BF60-568FF345F016}" type="slidenum">
              <a:rPr lang="en-US" altLang="en-US"/>
              <a:pPr/>
              <a:t>‹#›</a:t>
            </a:fld>
            <a:endParaRPr lang="en-US" altLang="en-US"/>
          </a:p>
        </p:txBody>
      </p:sp>
    </p:spTree>
    <p:extLst>
      <p:ext uri="{BB962C8B-B14F-4D97-AF65-F5344CB8AC3E}">
        <p14:creationId xmlns:p14="http://schemas.microsoft.com/office/powerpoint/2010/main" val="39392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6A9664D-FC28-1642-B155-7697E763059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194F7D0-02B7-7048-8C76-F0C480852B3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DB4BA6E-C7D3-C74E-8E5F-87241E99ADCA}"/>
              </a:ext>
            </a:extLst>
          </p:cNvPr>
          <p:cNvSpPr>
            <a:spLocks noGrp="1" noChangeArrowheads="1"/>
          </p:cNvSpPr>
          <p:nvPr>
            <p:ph type="sldNum" sz="quarter" idx="12"/>
          </p:nvPr>
        </p:nvSpPr>
        <p:spPr>
          <a:ln/>
        </p:spPr>
        <p:txBody>
          <a:bodyPr/>
          <a:lstStyle>
            <a:lvl1pPr>
              <a:defRPr/>
            </a:lvl1pPr>
          </a:lstStyle>
          <a:p>
            <a:fld id="{2AA1AAF9-07C7-964F-808A-1A8D0BF28254}" type="slidenum">
              <a:rPr lang="en-US" altLang="en-US"/>
              <a:pPr/>
              <a:t>‹#›</a:t>
            </a:fld>
            <a:endParaRPr lang="en-US" altLang="en-US"/>
          </a:p>
        </p:txBody>
      </p:sp>
    </p:spTree>
    <p:extLst>
      <p:ext uri="{BB962C8B-B14F-4D97-AF65-F5344CB8AC3E}">
        <p14:creationId xmlns:p14="http://schemas.microsoft.com/office/powerpoint/2010/main" val="4294045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C99177D3-627B-2543-9263-0D62FCE4018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CCFBE6F-B4B8-B541-8AE6-9FF11B6D0E6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8C81C22-E37D-9A4F-B4FD-25E8AD30DEC3}"/>
              </a:ext>
            </a:extLst>
          </p:cNvPr>
          <p:cNvSpPr>
            <a:spLocks noGrp="1" noChangeArrowheads="1"/>
          </p:cNvSpPr>
          <p:nvPr>
            <p:ph type="sldNum" sz="quarter" idx="12"/>
          </p:nvPr>
        </p:nvSpPr>
        <p:spPr>
          <a:ln/>
        </p:spPr>
        <p:txBody>
          <a:bodyPr/>
          <a:lstStyle>
            <a:lvl1pPr>
              <a:defRPr/>
            </a:lvl1pPr>
          </a:lstStyle>
          <a:p>
            <a:fld id="{603D1792-48EB-204B-848C-EEB073141520}" type="slidenum">
              <a:rPr lang="en-US" altLang="en-US"/>
              <a:pPr/>
              <a:t>‹#›</a:t>
            </a:fld>
            <a:endParaRPr lang="en-US" altLang="en-US"/>
          </a:p>
        </p:txBody>
      </p:sp>
    </p:spTree>
    <p:extLst>
      <p:ext uri="{BB962C8B-B14F-4D97-AF65-F5344CB8AC3E}">
        <p14:creationId xmlns:p14="http://schemas.microsoft.com/office/powerpoint/2010/main" val="3582259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54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11CB0D25-8CA6-D94C-A6A2-543FF957DEF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E7A6C58-27B7-4943-8430-63BE26615C6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15161BD-7231-6843-BA15-44345C63FE6B}"/>
              </a:ext>
            </a:extLst>
          </p:cNvPr>
          <p:cNvSpPr>
            <a:spLocks noGrp="1" noChangeArrowheads="1"/>
          </p:cNvSpPr>
          <p:nvPr>
            <p:ph type="sldNum" sz="quarter" idx="12"/>
          </p:nvPr>
        </p:nvSpPr>
        <p:spPr>
          <a:ln/>
        </p:spPr>
        <p:txBody>
          <a:bodyPr/>
          <a:lstStyle>
            <a:lvl1pPr>
              <a:defRPr/>
            </a:lvl1pPr>
          </a:lstStyle>
          <a:p>
            <a:fld id="{D0EA946B-FB25-C84A-9B00-8605B2F960A5}" type="slidenum">
              <a:rPr lang="en-US" altLang="en-US"/>
              <a:pPr/>
              <a:t>‹#›</a:t>
            </a:fld>
            <a:endParaRPr lang="en-US" altLang="en-US"/>
          </a:p>
        </p:txBody>
      </p:sp>
    </p:spTree>
    <p:extLst>
      <p:ext uri="{BB962C8B-B14F-4D97-AF65-F5344CB8AC3E}">
        <p14:creationId xmlns:p14="http://schemas.microsoft.com/office/powerpoint/2010/main" val="3922168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7D4A17F6-7A15-0947-8338-81591BD225B2}"/>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4FCFF883-B6CB-3540-BDF5-0147BC09EEA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9B322376-4EE7-2C44-97DA-E1255868CD1B}"/>
              </a:ext>
            </a:extLst>
          </p:cNvPr>
          <p:cNvSpPr>
            <a:spLocks noGrp="1" noChangeArrowheads="1"/>
          </p:cNvSpPr>
          <p:nvPr>
            <p:ph type="sldNum" sz="quarter" idx="12"/>
          </p:nvPr>
        </p:nvSpPr>
        <p:spPr>
          <a:ln/>
        </p:spPr>
        <p:txBody>
          <a:bodyPr/>
          <a:lstStyle>
            <a:lvl1pPr>
              <a:defRPr/>
            </a:lvl1pPr>
          </a:lstStyle>
          <a:p>
            <a:fld id="{127BDCF3-4403-EC4C-8788-0E070BC86138}" type="slidenum">
              <a:rPr lang="en-US" altLang="en-US"/>
              <a:pPr/>
              <a:t>‹#›</a:t>
            </a:fld>
            <a:endParaRPr lang="en-US" altLang="en-US"/>
          </a:p>
        </p:txBody>
      </p:sp>
    </p:spTree>
    <p:extLst>
      <p:ext uri="{BB962C8B-B14F-4D97-AF65-F5344CB8AC3E}">
        <p14:creationId xmlns:p14="http://schemas.microsoft.com/office/powerpoint/2010/main" val="3737085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51FE781A-365C-474A-8021-C43CD6EAF671}"/>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1E2879CB-6E9E-FF44-8490-F82CBEB4D87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6E03B564-5CBC-884F-9232-16C44E33A8CD}"/>
              </a:ext>
            </a:extLst>
          </p:cNvPr>
          <p:cNvSpPr>
            <a:spLocks noGrp="1" noChangeArrowheads="1"/>
          </p:cNvSpPr>
          <p:nvPr>
            <p:ph type="sldNum" sz="quarter" idx="12"/>
          </p:nvPr>
        </p:nvSpPr>
        <p:spPr>
          <a:ln/>
        </p:spPr>
        <p:txBody>
          <a:bodyPr/>
          <a:lstStyle>
            <a:lvl1pPr>
              <a:defRPr/>
            </a:lvl1pPr>
          </a:lstStyle>
          <a:p>
            <a:fld id="{091E33C0-448A-E14E-A50D-F87FB1C14F7C}" type="slidenum">
              <a:rPr lang="en-US" altLang="en-US"/>
              <a:pPr/>
              <a:t>‹#›</a:t>
            </a:fld>
            <a:endParaRPr lang="en-US" altLang="en-US"/>
          </a:p>
        </p:txBody>
      </p:sp>
    </p:spTree>
    <p:extLst>
      <p:ext uri="{BB962C8B-B14F-4D97-AF65-F5344CB8AC3E}">
        <p14:creationId xmlns:p14="http://schemas.microsoft.com/office/powerpoint/2010/main" val="260800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47BB43D-9109-B642-8491-8C8D27CDA911}"/>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1C50EB10-0E2E-0B4C-A83F-36C5BC11F11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C671C779-6C83-944C-8F5F-08B4444D8087}"/>
              </a:ext>
            </a:extLst>
          </p:cNvPr>
          <p:cNvSpPr>
            <a:spLocks noGrp="1" noChangeArrowheads="1"/>
          </p:cNvSpPr>
          <p:nvPr>
            <p:ph type="sldNum" sz="quarter" idx="12"/>
          </p:nvPr>
        </p:nvSpPr>
        <p:spPr>
          <a:ln/>
        </p:spPr>
        <p:txBody>
          <a:bodyPr/>
          <a:lstStyle>
            <a:lvl1pPr>
              <a:defRPr/>
            </a:lvl1pPr>
          </a:lstStyle>
          <a:p>
            <a:fld id="{5E3E2D9E-3F9B-EA46-AB69-39E8790913CE}" type="slidenum">
              <a:rPr lang="en-US" altLang="en-US"/>
              <a:pPr/>
              <a:t>‹#›</a:t>
            </a:fld>
            <a:endParaRPr lang="en-US" altLang="en-US"/>
          </a:p>
        </p:txBody>
      </p:sp>
    </p:spTree>
    <p:extLst>
      <p:ext uri="{BB962C8B-B14F-4D97-AF65-F5344CB8AC3E}">
        <p14:creationId xmlns:p14="http://schemas.microsoft.com/office/powerpoint/2010/main" val="379451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05F86D2-706F-D64D-BC39-4162CB6DBF2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D2F3B8D-D0CD-3248-BE10-8DC1CB089A7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6C3C186-C408-E643-BB6A-1ACE8E7400BB}"/>
              </a:ext>
            </a:extLst>
          </p:cNvPr>
          <p:cNvSpPr>
            <a:spLocks noGrp="1" noChangeArrowheads="1"/>
          </p:cNvSpPr>
          <p:nvPr>
            <p:ph type="sldNum" sz="quarter" idx="12"/>
          </p:nvPr>
        </p:nvSpPr>
        <p:spPr>
          <a:ln/>
        </p:spPr>
        <p:txBody>
          <a:bodyPr/>
          <a:lstStyle>
            <a:lvl1pPr>
              <a:defRPr/>
            </a:lvl1pPr>
          </a:lstStyle>
          <a:p>
            <a:fld id="{9B654018-1327-DE45-8A9C-FF24D6FFF8B6}" type="slidenum">
              <a:rPr lang="en-US" altLang="en-US"/>
              <a:pPr/>
              <a:t>‹#›</a:t>
            </a:fld>
            <a:endParaRPr lang="en-US" altLang="en-US"/>
          </a:p>
        </p:txBody>
      </p:sp>
    </p:spTree>
    <p:extLst>
      <p:ext uri="{BB962C8B-B14F-4D97-AF65-F5344CB8AC3E}">
        <p14:creationId xmlns:p14="http://schemas.microsoft.com/office/powerpoint/2010/main" val="2345108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A28205B-4943-7C42-BF5B-9D220832317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F0DD882-514B-7346-9CD2-782A44C07B7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B8BD855B-6799-0A4D-9E56-79B065E554B2}"/>
              </a:ext>
            </a:extLst>
          </p:cNvPr>
          <p:cNvSpPr>
            <a:spLocks noGrp="1" noChangeArrowheads="1"/>
          </p:cNvSpPr>
          <p:nvPr>
            <p:ph type="sldNum" sz="quarter" idx="12"/>
          </p:nvPr>
        </p:nvSpPr>
        <p:spPr>
          <a:ln/>
        </p:spPr>
        <p:txBody>
          <a:bodyPr/>
          <a:lstStyle>
            <a:lvl1pPr>
              <a:defRPr/>
            </a:lvl1pPr>
          </a:lstStyle>
          <a:p>
            <a:fld id="{124489B9-BE37-0448-80C4-08B63EF7C4B0}" type="slidenum">
              <a:rPr lang="en-US" altLang="en-US"/>
              <a:pPr/>
              <a:t>‹#›</a:t>
            </a:fld>
            <a:endParaRPr lang="en-US" altLang="en-US"/>
          </a:p>
        </p:txBody>
      </p:sp>
    </p:spTree>
    <p:extLst>
      <p:ext uri="{BB962C8B-B14F-4D97-AF65-F5344CB8AC3E}">
        <p14:creationId xmlns:p14="http://schemas.microsoft.com/office/powerpoint/2010/main" val="4217979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37BD28E0-EEBD-1341-9CC9-7E5A9B72195A}"/>
              </a:ext>
            </a:extLst>
          </p:cNvPr>
          <p:cNvSpPr>
            <a:spLocks noGrp="1" noChangeArrowheads="1"/>
          </p:cNvSpPr>
          <p:nvPr>
            <p:ph type="title"/>
          </p:nvPr>
        </p:nvSpPr>
        <p:spPr bwMode="auto">
          <a:xfrm>
            <a:off x="1524000" y="190500"/>
            <a:ext cx="7010400" cy="1527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9219" name="Rectangle 3">
            <a:extLst>
              <a:ext uri="{FF2B5EF4-FFF2-40B4-BE49-F238E27FC236}">
                <a16:creationId xmlns:a16="http://schemas.microsoft.com/office/drawing/2014/main" id="{C22934EB-43DC-F144-9442-E72A3CED31BB}"/>
              </a:ext>
            </a:extLst>
          </p:cNvPr>
          <p:cNvSpPr>
            <a:spLocks noGrp="1" noChangeArrowheads="1"/>
          </p:cNvSpPr>
          <p:nvPr>
            <p:ph type="body" idx="1"/>
          </p:nvPr>
        </p:nvSpPr>
        <p:spPr bwMode="auto">
          <a:xfrm>
            <a:off x="1524000" y="1905000"/>
            <a:ext cx="7010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0" name="Rectangle 4">
            <a:extLst>
              <a:ext uri="{FF2B5EF4-FFF2-40B4-BE49-F238E27FC236}">
                <a16:creationId xmlns:a16="http://schemas.microsoft.com/office/drawing/2014/main" id="{AD1CCD31-6C23-224D-991E-294B81397281}"/>
              </a:ext>
            </a:extLst>
          </p:cNvPr>
          <p:cNvSpPr>
            <a:spLocks noGrp="1" noChangeArrowheads="1"/>
          </p:cNvSpPr>
          <p:nvPr>
            <p:ph type="dt" sz="half" idx="2"/>
          </p:nvPr>
        </p:nvSpPr>
        <p:spPr bwMode="auto">
          <a:xfrm>
            <a:off x="66294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ＭＳ Ｐゴシック" charset="0"/>
                <a:cs typeface="+mn-cs"/>
              </a:defRPr>
            </a:lvl1pPr>
          </a:lstStyle>
          <a:p>
            <a:pPr>
              <a:defRPr/>
            </a:pPr>
            <a:endParaRPr lang="en-US"/>
          </a:p>
        </p:txBody>
      </p:sp>
      <p:sp>
        <p:nvSpPr>
          <p:cNvPr id="9221" name="Rectangle 5">
            <a:extLst>
              <a:ext uri="{FF2B5EF4-FFF2-40B4-BE49-F238E27FC236}">
                <a16:creationId xmlns:a16="http://schemas.microsoft.com/office/drawing/2014/main" id="{84AEFBAB-42A5-DD48-A9B7-F1ACB26BA1D3}"/>
              </a:ext>
            </a:extLst>
          </p:cNvPr>
          <p:cNvSpPr>
            <a:spLocks noGrp="1" noChangeArrowheads="1"/>
          </p:cNvSpPr>
          <p:nvPr>
            <p:ph type="ftr" sz="quarter" idx="3"/>
          </p:nvPr>
        </p:nvSpPr>
        <p:spPr bwMode="auto">
          <a:xfrm>
            <a:off x="3276600" y="6248400"/>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eaLnBrk="1" hangingPunct="1">
              <a:defRPr sz="1000">
                <a:latin typeface="Arial" charset="0"/>
                <a:ea typeface="ＭＳ Ｐゴシック" charset="0"/>
                <a:cs typeface="+mn-cs"/>
              </a:defRPr>
            </a:lvl1pPr>
          </a:lstStyle>
          <a:p>
            <a:pPr>
              <a:defRPr/>
            </a:pPr>
            <a:endParaRPr lang="en-US"/>
          </a:p>
        </p:txBody>
      </p:sp>
      <p:sp>
        <p:nvSpPr>
          <p:cNvPr id="9222" name="Rectangle 6">
            <a:extLst>
              <a:ext uri="{FF2B5EF4-FFF2-40B4-BE49-F238E27FC236}">
                <a16:creationId xmlns:a16="http://schemas.microsoft.com/office/drawing/2014/main" id="{C1D32A43-823E-F34F-A7A3-9C43CB440786}"/>
              </a:ext>
            </a:extLst>
          </p:cNvPr>
          <p:cNvSpPr>
            <a:spLocks noGrp="1" noChangeArrowheads="1"/>
          </p:cNvSpPr>
          <p:nvPr>
            <p:ph type="sldNum" sz="quarter" idx="4"/>
          </p:nvPr>
        </p:nvSpPr>
        <p:spPr bwMode="auto">
          <a:xfrm>
            <a:off x="1524000" y="6248400"/>
            <a:ext cx="1295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eaLnBrk="1" hangingPunct="1">
              <a:defRPr sz="1400"/>
            </a:lvl1pPr>
          </a:lstStyle>
          <a:p>
            <a:fld id="{7296B42F-6A35-3E48-8C14-DADCD438EE14}" type="slidenum">
              <a:rPr lang="en-US" altLang="en-US"/>
              <a:pPr/>
              <a:t>‹#›</a:t>
            </a:fld>
            <a:endParaRPr lang="en-US" altLang="en-US"/>
          </a:p>
        </p:txBody>
      </p:sp>
      <p:sp>
        <p:nvSpPr>
          <p:cNvPr id="9223" name="Line 7">
            <a:extLst>
              <a:ext uri="{FF2B5EF4-FFF2-40B4-BE49-F238E27FC236}">
                <a16:creationId xmlns:a16="http://schemas.microsoft.com/office/drawing/2014/main" id="{A1083733-C0E4-5249-BF5C-5577E08DB0BB}"/>
              </a:ext>
            </a:extLst>
          </p:cNvPr>
          <p:cNvSpPr>
            <a:spLocks noChangeShapeType="1"/>
          </p:cNvSpPr>
          <p:nvPr/>
        </p:nvSpPr>
        <p:spPr bwMode="auto">
          <a:xfrm flipV="1">
            <a:off x="1371600" y="304800"/>
            <a:ext cx="0" cy="1295400"/>
          </a:xfrm>
          <a:prstGeom prst="line">
            <a:avLst/>
          </a:prstGeom>
          <a:noFill/>
          <a:ln w="3810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pic>
        <p:nvPicPr>
          <p:cNvPr id="3" name="Picture 2" descr="Shape&#10;&#10;Description automatically generated with low confidence">
            <a:extLst>
              <a:ext uri="{FF2B5EF4-FFF2-40B4-BE49-F238E27FC236}">
                <a16:creationId xmlns:a16="http://schemas.microsoft.com/office/drawing/2014/main" id="{F9B1DF3C-50BD-0E43-B98F-EF9716314091}"/>
              </a:ext>
            </a:extLst>
          </p:cNvPr>
          <p:cNvPicPr>
            <a:picLocks noChangeAspect="1"/>
          </p:cNvPicPr>
          <p:nvPr userDrawn="1"/>
        </p:nvPicPr>
        <p:blipFill>
          <a:blip r:embed="rId13"/>
          <a:stretch>
            <a:fillRect/>
          </a:stretch>
        </p:blipFill>
        <p:spPr>
          <a:xfrm>
            <a:off x="0" y="304808"/>
            <a:ext cx="1295392" cy="1295392"/>
          </a:xfrm>
          <a:prstGeom prst="rect">
            <a:avLst/>
          </a:prstGeom>
        </p:spPr>
      </p:pic>
    </p:spTree>
  </p:cSld>
  <p:clrMap bg1="lt1" tx1="dk1" bg2="lt2" tx2="dk2" accent1="accent1" accent2="accent2" accent3="accent3" accent4="accent4" accent5="accent5" accent6="accent6" hlink="hlink" folHlink="folHlink"/>
  <p:sldLayoutIdLst>
    <p:sldLayoutId id="2147483686"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rtl="0" eaLnBrk="1" fontAlgn="base" hangingPunct="1">
        <a:spcBef>
          <a:spcPct val="0"/>
        </a:spcBef>
        <a:spcAft>
          <a:spcPct val="0"/>
        </a:spcAft>
        <a:defRPr sz="4200">
          <a:solidFill>
            <a:schemeClr val="tx2"/>
          </a:solidFill>
          <a:latin typeface="+mj-lt"/>
          <a:ea typeface="+mj-ea"/>
          <a:cs typeface="ＭＳ Ｐゴシック" charset="0"/>
        </a:defRPr>
      </a:lvl1pPr>
      <a:lvl2pPr algn="l" rtl="0" eaLnBrk="1" fontAlgn="base" hangingPunct="1">
        <a:spcBef>
          <a:spcPct val="0"/>
        </a:spcBef>
        <a:spcAft>
          <a:spcPct val="0"/>
        </a:spcAft>
        <a:defRPr sz="4200">
          <a:solidFill>
            <a:schemeClr val="tx2"/>
          </a:solidFill>
          <a:latin typeface="Arial" charset="0"/>
          <a:ea typeface="ＭＳ Ｐゴシック" charset="0"/>
          <a:cs typeface="ＭＳ Ｐゴシック" charset="0"/>
        </a:defRPr>
      </a:lvl2pPr>
      <a:lvl3pPr algn="l" rtl="0" eaLnBrk="1" fontAlgn="base" hangingPunct="1">
        <a:spcBef>
          <a:spcPct val="0"/>
        </a:spcBef>
        <a:spcAft>
          <a:spcPct val="0"/>
        </a:spcAft>
        <a:defRPr sz="4200">
          <a:solidFill>
            <a:schemeClr val="tx2"/>
          </a:solidFill>
          <a:latin typeface="Arial" charset="0"/>
          <a:ea typeface="ＭＳ Ｐゴシック" charset="0"/>
          <a:cs typeface="ＭＳ Ｐゴシック" charset="0"/>
        </a:defRPr>
      </a:lvl3pPr>
      <a:lvl4pPr algn="l" rtl="0" eaLnBrk="1" fontAlgn="base" hangingPunct="1">
        <a:spcBef>
          <a:spcPct val="0"/>
        </a:spcBef>
        <a:spcAft>
          <a:spcPct val="0"/>
        </a:spcAft>
        <a:defRPr sz="4200">
          <a:solidFill>
            <a:schemeClr val="tx2"/>
          </a:solidFill>
          <a:latin typeface="Arial" charset="0"/>
          <a:ea typeface="ＭＳ Ｐゴシック" charset="0"/>
          <a:cs typeface="ＭＳ Ｐゴシック" charset="0"/>
        </a:defRPr>
      </a:lvl4pPr>
      <a:lvl5pPr algn="l" rtl="0" eaLnBrk="1" fontAlgn="base" hangingPunct="1">
        <a:spcBef>
          <a:spcPct val="0"/>
        </a:spcBef>
        <a:spcAft>
          <a:spcPct val="0"/>
        </a:spcAft>
        <a:defRPr sz="4200">
          <a:solidFill>
            <a:schemeClr val="tx2"/>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4200">
          <a:solidFill>
            <a:schemeClr val="tx2"/>
          </a:solidFill>
          <a:latin typeface="Arial" charset="0"/>
          <a:ea typeface="ＭＳ Ｐゴシック" charset="0"/>
        </a:defRPr>
      </a:lvl6pPr>
      <a:lvl7pPr marL="914400" algn="l" rtl="0" eaLnBrk="1" fontAlgn="base" hangingPunct="1">
        <a:spcBef>
          <a:spcPct val="0"/>
        </a:spcBef>
        <a:spcAft>
          <a:spcPct val="0"/>
        </a:spcAft>
        <a:defRPr sz="4200">
          <a:solidFill>
            <a:schemeClr val="tx2"/>
          </a:solidFill>
          <a:latin typeface="Arial" charset="0"/>
          <a:ea typeface="ＭＳ Ｐゴシック" charset="0"/>
        </a:defRPr>
      </a:lvl7pPr>
      <a:lvl8pPr marL="1371600" algn="l" rtl="0" eaLnBrk="1" fontAlgn="base" hangingPunct="1">
        <a:spcBef>
          <a:spcPct val="0"/>
        </a:spcBef>
        <a:spcAft>
          <a:spcPct val="0"/>
        </a:spcAft>
        <a:defRPr sz="4200">
          <a:solidFill>
            <a:schemeClr val="tx2"/>
          </a:solidFill>
          <a:latin typeface="Arial" charset="0"/>
          <a:ea typeface="ＭＳ Ｐゴシック" charset="0"/>
        </a:defRPr>
      </a:lvl8pPr>
      <a:lvl9pPr marL="1828800" algn="l" rtl="0" eaLnBrk="1" fontAlgn="base" hangingPunct="1">
        <a:spcBef>
          <a:spcPct val="0"/>
        </a:spcBef>
        <a:spcAft>
          <a:spcPct val="0"/>
        </a:spcAft>
        <a:defRPr sz="4200">
          <a:solidFill>
            <a:schemeClr val="tx2"/>
          </a:solidFill>
          <a:latin typeface="Arial" charset="0"/>
          <a:ea typeface="ＭＳ Ｐゴシック" charset="0"/>
        </a:defRPr>
      </a:lvl9pPr>
    </p:titleStyle>
    <p:bodyStyle>
      <a:lvl1pPr marL="342900" indent="-342900" algn="l" rtl="0" eaLnBrk="1" fontAlgn="base" hangingPunct="1">
        <a:spcBef>
          <a:spcPct val="20000"/>
        </a:spcBef>
        <a:spcAft>
          <a:spcPct val="0"/>
        </a:spcAft>
        <a:buClr>
          <a:schemeClr val="tx1"/>
        </a:buClr>
        <a:buSzPct val="70000"/>
        <a:buFont typeface="Wingdings" pitchFamily="2" charset="2"/>
        <a:buChar char="¢"/>
        <a:defRPr sz="3000">
          <a:solidFill>
            <a:schemeClr val="tx2"/>
          </a:solidFill>
          <a:latin typeface="+mn-lt"/>
          <a:ea typeface="+mn-ea"/>
          <a:cs typeface="ＭＳ Ｐゴシック" charset="0"/>
        </a:defRPr>
      </a:lvl1pPr>
      <a:lvl2pPr marL="742950" indent="-285750" algn="l" rtl="0" eaLnBrk="1" fontAlgn="base" hangingPunct="1">
        <a:spcBef>
          <a:spcPct val="20000"/>
        </a:spcBef>
        <a:spcAft>
          <a:spcPct val="0"/>
        </a:spcAft>
        <a:buClr>
          <a:schemeClr val="accent1"/>
        </a:buClr>
        <a:buSzPct val="75000"/>
        <a:buFont typeface="Wingdings" pitchFamily="2" charset="2"/>
        <a:buChar char="l"/>
        <a:defRPr sz="2800">
          <a:solidFill>
            <a:schemeClr val="tx2"/>
          </a:solidFill>
          <a:latin typeface="+mn-lt"/>
          <a:ea typeface="+mn-ea"/>
        </a:defRPr>
      </a:lvl2pPr>
      <a:lvl3pPr marL="1143000" indent="-228600" algn="l" rtl="0" eaLnBrk="1" fontAlgn="base" hangingPunct="1">
        <a:spcBef>
          <a:spcPct val="20000"/>
        </a:spcBef>
        <a:spcAft>
          <a:spcPct val="0"/>
        </a:spcAft>
        <a:buClr>
          <a:schemeClr val="accent2"/>
        </a:buClr>
        <a:buChar char="•"/>
        <a:defRPr sz="2400">
          <a:solidFill>
            <a:schemeClr val="tx2"/>
          </a:solidFill>
          <a:latin typeface="+mn-lt"/>
          <a:ea typeface="+mn-ea"/>
        </a:defRPr>
      </a:lvl3pPr>
      <a:lvl4pPr marL="1600200" indent="-228600" algn="l" rtl="0" eaLnBrk="1" fontAlgn="base" hangingPunct="1">
        <a:spcBef>
          <a:spcPct val="20000"/>
        </a:spcBef>
        <a:spcAft>
          <a:spcPct val="0"/>
        </a:spcAft>
        <a:buClr>
          <a:schemeClr val="tx1"/>
        </a:buClr>
        <a:buChar char="•"/>
        <a:defRPr sz="2000">
          <a:solidFill>
            <a:schemeClr val="tx2"/>
          </a:solidFill>
          <a:latin typeface="+mn-lt"/>
          <a:ea typeface="+mn-ea"/>
        </a:defRPr>
      </a:lvl4pPr>
      <a:lvl5pPr marL="2057400" indent="-228600" algn="l" rtl="0" eaLnBrk="1" fontAlgn="base" hangingPunct="1">
        <a:spcBef>
          <a:spcPct val="20000"/>
        </a:spcBef>
        <a:spcAft>
          <a:spcPct val="0"/>
        </a:spcAft>
        <a:buChar char="•"/>
        <a:defRPr sz="2000">
          <a:solidFill>
            <a:schemeClr val="tx2"/>
          </a:solidFill>
          <a:latin typeface="+mn-lt"/>
          <a:ea typeface="+mn-ea"/>
        </a:defRPr>
      </a:lvl5pPr>
      <a:lvl6pPr marL="2514600" indent="-228600" algn="l" rtl="0" eaLnBrk="1" fontAlgn="base" hangingPunct="1">
        <a:spcBef>
          <a:spcPct val="20000"/>
        </a:spcBef>
        <a:spcAft>
          <a:spcPct val="0"/>
        </a:spcAft>
        <a:buChar char="•"/>
        <a:defRPr sz="2000">
          <a:solidFill>
            <a:schemeClr val="tx2"/>
          </a:solidFill>
          <a:latin typeface="+mn-lt"/>
          <a:ea typeface="+mn-ea"/>
        </a:defRPr>
      </a:lvl6pPr>
      <a:lvl7pPr marL="2971800" indent="-228600" algn="l" rtl="0" eaLnBrk="1" fontAlgn="base" hangingPunct="1">
        <a:spcBef>
          <a:spcPct val="20000"/>
        </a:spcBef>
        <a:spcAft>
          <a:spcPct val="0"/>
        </a:spcAft>
        <a:buChar char="•"/>
        <a:defRPr sz="2000">
          <a:solidFill>
            <a:schemeClr val="tx2"/>
          </a:solidFill>
          <a:latin typeface="+mn-lt"/>
          <a:ea typeface="+mn-ea"/>
        </a:defRPr>
      </a:lvl7pPr>
      <a:lvl8pPr marL="3429000" indent="-228600" algn="l" rtl="0" eaLnBrk="1" fontAlgn="base" hangingPunct="1">
        <a:spcBef>
          <a:spcPct val="20000"/>
        </a:spcBef>
        <a:spcAft>
          <a:spcPct val="0"/>
        </a:spcAft>
        <a:buChar char="•"/>
        <a:defRPr sz="2000">
          <a:solidFill>
            <a:schemeClr val="tx2"/>
          </a:solidFill>
          <a:latin typeface="+mn-lt"/>
          <a:ea typeface="+mn-ea"/>
        </a:defRPr>
      </a:lvl8pPr>
      <a:lvl9pPr marL="3886200" indent="-228600" algn="l" rtl="0" eaLnBrk="1" fontAlgn="base" hangingPunct="1">
        <a:spcBef>
          <a:spcPct val="20000"/>
        </a:spcBef>
        <a:spcAft>
          <a:spcPct val="0"/>
        </a:spcAft>
        <a:buChar char="•"/>
        <a:defRPr sz="2000">
          <a:solidFill>
            <a:schemeClr val="tx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steroid-lang.readthedocs.io/en/latest/User%20Guide.html#pattern-matching" TargetMode="External"/><Relationship Id="rId2" Type="http://schemas.openxmlformats.org/officeDocument/2006/relationships/hyperlink" Target="https://asteroid-lang.readthedocs.io/en/latest/User%20Guide.html#functio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ambda_calculu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81C0-44AC-6241-BAC1-947DAD0329FE}"/>
              </a:ext>
            </a:extLst>
          </p:cNvPr>
          <p:cNvSpPr>
            <a:spLocks noGrp="1"/>
          </p:cNvSpPr>
          <p:nvPr>
            <p:ph type="title"/>
          </p:nvPr>
        </p:nvSpPr>
        <p:spPr/>
        <p:txBody>
          <a:bodyPr/>
          <a:lstStyle/>
          <a:p>
            <a:r>
              <a:rPr lang="en-US" dirty="0"/>
              <a:t>Asteroid Functions</a:t>
            </a:r>
          </a:p>
        </p:txBody>
      </p:sp>
      <p:pic>
        <p:nvPicPr>
          <p:cNvPr id="4" name="Picture 3">
            <a:extLst>
              <a:ext uri="{FF2B5EF4-FFF2-40B4-BE49-F238E27FC236}">
                <a16:creationId xmlns:a16="http://schemas.microsoft.com/office/drawing/2014/main" id="{FDA63802-2D1E-0A46-BD7B-B7A83881E3E2}"/>
              </a:ext>
            </a:extLst>
          </p:cNvPr>
          <p:cNvPicPr>
            <a:picLocks noChangeAspect="1"/>
          </p:cNvPicPr>
          <p:nvPr/>
        </p:nvPicPr>
        <p:blipFill>
          <a:blip r:embed="rId2"/>
          <a:stretch>
            <a:fillRect/>
          </a:stretch>
        </p:blipFill>
        <p:spPr>
          <a:xfrm>
            <a:off x="2514600" y="2286000"/>
            <a:ext cx="3398520" cy="1752600"/>
          </a:xfrm>
          <a:prstGeom prst="rect">
            <a:avLst/>
          </a:prstGeom>
          <a:ln>
            <a:solidFill>
              <a:schemeClr val="tx1"/>
            </a:solidFill>
          </a:ln>
        </p:spPr>
      </p:pic>
      <p:cxnSp>
        <p:nvCxnSpPr>
          <p:cNvPr id="6" name="Straight Arrow Connector 5">
            <a:extLst>
              <a:ext uri="{FF2B5EF4-FFF2-40B4-BE49-F238E27FC236}">
                <a16:creationId xmlns:a16="http://schemas.microsoft.com/office/drawing/2014/main" id="{A9318E56-5042-F74E-9AF1-3EC388FF698A}"/>
              </a:ext>
            </a:extLst>
          </p:cNvPr>
          <p:cNvCxnSpPr/>
          <p:nvPr/>
        </p:nvCxnSpPr>
        <p:spPr bwMode="auto">
          <a:xfrm flipV="1">
            <a:off x="3581400" y="3962400"/>
            <a:ext cx="457200" cy="6858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 name="TextBox 6">
            <a:extLst>
              <a:ext uri="{FF2B5EF4-FFF2-40B4-BE49-F238E27FC236}">
                <a16:creationId xmlns:a16="http://schemas.microsoft.com/office/drawing/2014/main" id="{0D4D7879-720A-A544-8E02-575E598A5DBA}"/>
              </a:ext>
            </a:extLst>
          </p:cNvPr>
          <p:cNvSpPr txBox="1"/>
          <p:nvPr/>
        </p:nvSpPr>
        <p:spPr>
          <a:xfrm>
            <a:off x="2438400" y="4724400"/>
            <a:ext cx="3185487" cy="369332"/>
          </a:xfrm>
          <a:prstGeom prst="rect">
            <a:avLst/>
          </a:prstGeom>
          <a:noFill/>
        </p:spPr>
        <p:txBody>
          <a:bodyPr wrap="none" rtlCol="0">
            <a:spAutoFit/>
          </a:bodyPr>
          <a:lstStyle/>
          <a:p>
            <a:r>
              <a:rPr lang="en-US" sz="1800" dirty="0"/>
              <a:t>Function call via juxtaposition</a:t>
            </a:r>
          </a:p>
        </p:txBody>
      </p:sp>
      <p:sp>
        <p:nvSpPr>
          <p:cNvPr id="8" name="TextBox 7">
            <a:extLst>
              <a:ext uri="{FF2B5EF4-FFF2-40B4-BE49-F238E27FC236}">
                <a16:creationId xmlns:a16="http://schemas.microsoft.com/office/drawing/2014/main" id="{38A01F00-03FE-CA40-B184-7BA2BE248CED}"/>
              </a:ext>
            </a:extLst>
          </p:cNvPr>
          <p:cNvSpPr txBox="1"/>
          <p:nvPr/>
        </p:nvSpPr>
        <p:spPr>
          <a:xfrm>
            <a:off x="6224954" y="3575538"/>
            <a:ext cx="1289135" cy="307777"/>
          </a:xfrm>
          <a:prstGeom prst="rect">
            <a:avLst/>
          </a:prstGeom>
          <a:noFill/>
        </p:spPr>
        <p:txBody>
          <a:bodyPr wrap="none" rtlCol="0">
            <a:spAutoFit/>
          </a:bodyPr>
          <a:lstStyle/>
          <a:p>
            <a:r>
              <a:rPr lang="en-US" sz="1400" dirty="0"/>
              <a:t>ln006/inc1.ast</a:t>
            </a:r>
          </a:p>
        </p:txBody>
      </p:sp>
    </p:spTree>
    <p:extLst>
      <p:ext uri="{BB962C8B-B14F-4D97-AF65-F5344CB8AC3E}">
        <p14:creationId xmlns:p14="http://schemas.microsoft.com/office/powerpoint/2010/main" val="2916206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1AA63-7844-B640-8D75-996969FD1CD3}"/>
              </a:ext>
            </a:extLst>
          </p:cNvPr>
          <p:cNvSpPr>
            <a:spLocks noGrp="1"/>
          </p:cNvSpPr>
          <p:nvPr>
            <p:ph type="title"/>
          </p:nvPr>
        </p:nvSpPr>
        <p:spPr/>
        <p:txBody>
          <a:bodyPr/>
          <a:lstStyle/>
          <a:p>
            <a:r>
              <a:rPr lang="en-US" dirty="0"/>
              <a:t>Pattern Matching in Functions</a:t>
            </a:r>
          </a:p>
        </p:txBody>
      </p:sp>
      <p:sp>
        <p:nvSpPr>
          <p:cNvPr id="3" name="Content Placeholder 2">
            <a:extLst>
              <a:ext uri="{FF2B5EF4-FFF2-40B4-BE49-F238E27FC236}">
                <a16:creationId xmlns:a16="http://schemas.microsoft.com/office/drawing/2014/main" id="{2246D305-8855-BA4B-B9AA-31FB5DAF07A5}"/>
              </a:ext>
            </a:extLst>
          </p:cNvPr>
          <p:cNvSpPr>
            <a:spLocks noGrp="1"/>
          </p:cNvSpPr>
          <p:nvPr>
            <p:ph idx="1"/>
          </p:nvPr>
        </p:nvSpPr>
        <p:spPr>
          <a:xfrm>
            <a:off x="1524000" y="1717675"/>
            <a:ext cx="7010400" cy="1219200"/>
          </a:xfrm>
        </p:spPr>
        <p:txBody>
          <a:bodyPr>
            <a:normAutofit fontScale="70000" lnSpcReduction="20000"/>
          </a:bodyPr>
          <a:lstStyle/>
          <a:p>
            <a:r>
              <a:rPr lang="en-US" dirty="0"/>
              <a:t>As we have seen, we can pattern match on the function argument</a:t>
            </a:r>
          </a:p>
          <a:p>
            <a:r>
              <a:rPr lang="en-US" dirty="0"/>
              <a:t>That means we can use all the patterns we have learned so far</a:t>
            </a:r>
          </a:p>
          <a:p>
            <a:endParaRPr lang="en-US" dirty="0"/>
          </a:p>
        </p:txBody>
      </p:sp>
      <p:pic>
        <p:nvPicPr>
          <p:cNvPr id="4" name="Picture 3">
            <a:extLst>
              <a:ext uri="{FF2B5EF4-FFF2-40B4-BE49-F238E27FC236}">
                <a16:creationId xmlns:a16="http://schemas.microsoft.com/office/drawing/2014/main" id="{FC4BF3EA-030F-554B-898B-A3B20CA04FDB}"/>
              </a:ext>
            </a:extLst>
          </p:cNvPr>
          <p:cNvPicPr>
            <a:picLocks noChangeAspect="1"/>
          </p:cNvPicPr>
          <p:nvPr/>
        </p:nvPicPr>
        <p:blipFill>
          <a:blip r:embed="rId2"/>
          <a:stretch>
            <a:fillRect/>
          </a:stretch>
        </p:blipFill>
        <p:spPr>
          <a:xfrm>
            <a:off x="685800" y="2851901"/>
            <a:ext cx="7010400" cy="1850407"/>
          </a:xfrm>
          <a:prstGeom prst="rect">
            <a:avLst/>
          </a:prstGeom>
          <a:ln>
            <a:solidFill>
              <a:schemeClr val="tx1"/>
            </a:solidFill>
          </a:ln>
        </p:spPr>
      </p:pic>
      <p:pic>
        <p:nvPicPr>
          <p:cNvPr id="7" name="Picture 6">
            <a:extLst>
              <a:ext uri="{FF2B5EF4-FFF2-40B4-BE49-F238E27FC236}">
                <a16:creationId xmlns:a16="http://schemas.microsoft.com/office/drawing/2014/main" id="{C1230464-8F27-9548-B427-BB32218E5FE8}"/>
              </a:ext>
            </a:extLst>
          </p:cNvPr>
          <p:cNvPicPr>
            <a:picLocks noChangeAspect="1"/>
          </p:cNvPicPr>
          <p:nvPr/>
        </p:nvPicPr>
        <p:blipFill>
          <a:blip r:embed="rId3"/>
          <a:stretch>
            <a:fillRect/>
          </a:stretch>
        </p:blipFill>
        <p:spPr>
          <a:xfrm>
            <a:off x="611554" y="5013107"/>
            <a:ext cx="7389446" cy="1692493"/>
          </a:xfrm>
          <a:prstGeom prst="rect">
            <a:avLst/>
          </a:prstGeom>
          <a:ln>
            <a:solidFill>
              <a:schemeClr val="tx1"/>
            </a:solidFill>
          </a:ln>
        </p:spPr>
      </p:pic>
      <p:sp>
        <p:nvSpPr>
          <p:cNvPr id="8" name="TextBox 7">
            <a:extLst>
              <a:ext uri="{FF2B5EF4-FFF2-40B4-BE49-F238E27FC236}">
                <a16:creationId xmlns:a16="http://schemas.microsoft.com/office/drawing/2014/main" id="{0BF95096-66AD-2445-BB17-362DF9874344}"/>
              </a:ext>
            </a:extLst>
          </p:cNvPr>
          <p:cNvSpPr txBox="1"/>
          <p:nvPr/>
        </p:nvSpPr>
        <p:spPr>
          <a:xfrm>
            <a:off x="6880855" y="2514600"/>
            <a:ext cx="1478290" cy="307777"/>
          </a:xfrm>
          <a:prstGeom prst="rect">
            <a:avLst/>
          </a:prstGeom>
          <a:noFill/>
        </p:spPr>
        <p:txBody>
          <a:bodyPr wrap="none" rtlCol="0">
            <a:spAutoFit/>
          </a:bodyPr>
          <a:lstStyle/>
          <a:p>
            <a:r>
              <a:rPr lang="en-US" sz="1400" dirty="0"/>
              <a:t>ln006/scale3.ast</a:t>
            </a:r>
          </a:p>
        </p:txBody>
      </p:sp>
      <p:sp>
        <p:nvSpPr>
          <p:cNvPr id="9" name="TextBox 8">
            <a:extLst>
              <a:ext uri="{FF2B5EF4-FFF2-40B4-BE49-F238E27FC236}">
                <a16:creationId xmlns:a16="http://schemas.microsoft.com/office/drawing/2014/main" id="{C408CAB7-15EA-BE40-9046-514F3B7F64EC}"/>
              </a:ext>
            </a:extLst>
          </p:cNvPr>
          <p:cNvSpPr txBox="1"/>
          <p:nvPr/>
        </p:nvSpPr>
        <p:spPr>
          <a:xfrm>
            <a:off x="7050248" y="4702308"/>
            <a:ext cx="1497526" cy="307777"/>
          </a:xfrm>
          <a:prstGeom prst="rect">
            <a:avLst/>
          </a:prstGeom>
          <a:noFill/>
        </p:spPr>
        <p:txBody>
          <a:bodyPr wrap="none" rtlCol="0">
            <a:spAutoFit/>
          </a:bodyPr>
          <a:lstStyle/>
          <a:p>
            <a:r>
              <a:rPr lang="en-US" sz="1400" dirty="0"/>
              <a:t>ln006/string1.ast</a:t>
            </a:r>
          </a:p>
        </p:txBody>
      </p:sp>
    </p:spTree>
    <p:extLst>
      <p:ext uri="{BB962C8B-B14F-4D97-AF65-F5344CB8AC3E}">
        <p14:creationId xmlns:p14="http://schemas.microsoft.com/office/powerpoint/2010/main" val="3016624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3EA71-F88F-EC43-A9DC-02C651C25764}"/>
              </a:ext>
            </a:extLst>
          </p:cNvPr>
          <p:cNvSpPr>
            <a:spLocks noGrp="1"/>
          </p:cNvSpPr>
          <p:nvPr>
            <p:ph type="title"/>
          </p:nvPr>
        </p:nvSpPr>
        <p:spPr/>
        <p:txBody>
          <a:bodyPr/>
          <a:lstStyle/>
          <a:p>
            <a:r>
              <a:rPr lang="en-US" dirty="0"/>
              <a:t>Functions are Multi-Dispatch</a:t>
            </a:r>
          </a:p>
        </p:txBody>
      </p:sp>
      <p:sp>
        <p:nvSpPr>
          <p:cNvPr id="3" name="Content Placeholder 2">
            <a:extLst>
              <a:ext uri="{FF2B5EF4-FFF2-40B4-BE49-F238E27FC236}">
                <a16:creationId xmlns:a16="http://schemas.microsoft.com/office/drawing/2014/main" id="{C2E9E9CC-B88C-2046-A833-DADAD5774E42}"/>
              </a:ext>
            </a:extLst>
          </p:cNvPr>
          <p:cNvSpPr>
            <a:spLocks noGrp="1"/>
          </p:cNvSpPr>
          <p:nvPr>
            <p:ph idx="1"/>
          </p:nvPr>
        </p:nvSpPr>
        <p:spPr>
          <a:xfrm>
            <a:off x="1524000" y="1905000"/>
            <a:ext cx="7010400" cy="3733800"/>
          </a:xfrm>
        </p:spPr>
        <p:txBody>
          <a:bodyPr>
            <a:normAutofit fontScale="92500"/>
          </a:bodyPr>
          <a:lstStyle/>
          <a:p>
            <a:r>
              <a:rPr lang="en-US" b="0" i="0" dirty="0">
                <a:solidFill>
                  <a:srgbClr val="404040"/>
                </a:solidFill>
                <a:effectLst/>
                <a:latin typeface="Lato" panose="020F0502020204030203" pitchFamily="34" charset="0"/>
              </a:rPr>
              <a:t>In Asteroid functions are multi-dispatch:</a:t>
            </a:r>
          </a:p>
          <a:p>
            <a:pPr lvl="1"/>
            <a:r>
              <a:rPr lang="en-US" b="0" i="0" dirty="0">
                <a:solidFill>
                  <a:srgbClr val="404040"/>
                </a:solidFill>
                <a:effectLst/>
                <a:latin typeface="Lato" panose="020F0502020204030203" pitchFamily="34" charset="0"/>
              </a:rPr>
              <a:t>a single function can have multiple bodies each attached to a different pattern matching the actual argument.</a:t>
            </a:r>
          </a:p>
          <a:p>
            <a:r>
              <a:rPr lang="en-US" dirty="0">
                <a:solidFill>
                  <a:srgbClr val="404040"/>
                </a:solidFill>
                <a:latin typeface="Lato" panose="020F0502020204030203" pitchFamily="34" charset="0"/>
              </a:rPr>
              <a:t>This is along the line of declarative programming</a:t>
            </a:r>
          </a:p>
          <a:p>
            <a:pPr lvl="1"/>
            <a:r>
              <a:rPr lang="en-US" b="0" i="0" dirty="0">
                <a:solidFill>
                  <a:srgbClr val="404040"/>
                </a:solidFill>
                <a:effectLst/>
                <a:latin typeface="Lato" panose="020F0502020204030203" pitchFamily="34" charset="0"/>
              </a:rPr>
              <a:t>Highlight programmer’s intention instead of  computational logic</a:t>
            </a:r>
          </a:p>
          <a:p>
            <a:pPr lvl="1"/>
            <a:endParaRPr lang="en-US" dirty="0"/>
          </a:p>
        </p:txBody>
      </p:sp>
    </p:spTree>
    <p:extLst>
      <p:ext uri="{BB962C8B-B14F-4D97-AF65-F5344CB8AC3E}">
        <p14:creationId xmlns:p14="http://schemas.microsoft.com/office/powerpoint/2010/main" val="497115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90F8E-6ADD-D84E-A38A-A940FE2807BE}"/>
              </a:ext>
            </a:extLst>
          </p:cNvPr>
          <p:cNvSpPr>
            <a:spLocks noGrp="1"/>
          </p:cNvSpPr>
          <p:nvPr>
            <p:ph type="title"/>
          </p:nvPr>
        </p:nvSpPr>
        <p:spPr/>
        <p:txBody>
          <a:bodyPr/>
          <a:lstStyle/>
          <a:p>
            <a:r>
              <a:rPr lang="en-US" dirty="0"/>
              <a:t>Functions are Multi-Dispatch</a:t>
            </a:r>
          </a:p>
        </p:txBody>
      </p:sp>
      <p:pic>
        <p:nvPicPr>
          <p:cNvPr id="4" name="Picture 3">
            <a:extLst>
              <a:ext uri="{FF2B5EF4-FFF2-40B4-BE49-F238E27FC236}">
                <a16:creationId xmlns:a16="http://schemas.microsoft.com/office/drawing/2014/main" id="{02BB3B77-3F12-E944-B772-C4A0D8261EDD}"/>
              </a:ext>
            </a:extLst>
          </p:cNvPr>
          <p:cNvPicPr>
            <a:picLocks noChangeAspect="1"/>
          </p:cNvPicPr>
          <p:nvPr/>
        </p:nvPicPr>
        <p:blipFill>
          <a:blip r:embed="rId2"/>
          <a:stretch>
            <a:fillRect/>
          </a:stretch>
        </p:blipFill>
        <p:spPr>
          <a:xfrm>
            <a:off x="304800" y="3248917"/>
            <a:ext cx="3370600" cy="2618483"/>
          </a:xfrm>
          <a:prstGeom prst="rect">
            <a:avLst/>
          </a:prstGeom>
          <a:ln>
            <a:solidFill>
              <a:schemeClr val="tx1"/>
            </a:solidFill>
          </a:ln>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EEF33299-BBA6-4445-8183-9913EE89FB0E}"/>
                  </a:ext>
                </a:extLst>
              </p:cNvPr>
              <p:cNvSpPr txBox="1"/>
              <p:nvPr/>
            </p:nvSpPr>
            <p:spPr>
              <a:xfrm>
                <a:off x="2438400" y="1600200"/>
                <a:ext cx="5417252" cy="9825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𝑠𝑖𝑔𝑛</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=0</m:t>
                                </m:r>
                              </m:e>
                            </m:mr>
                            <m:mr>
                              <m:e>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&gt;0</m:t>
                                </m:r>
                              </m:e>
                            </m:mr>
                            <m:mr>
                              <m:e>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&lt;0</m:t>
                                </m:r>
                              </m:e>
                            </m:mr>
                          </m:m>
                          <m:r>
                            <a:rPr lang="en-US" b="0" i="1" smtClean="0">
                              <a:latin typeface="Cambria Math" panose="02040503050406030204" pitchFamily="18" charset="0"/>
                            </a:rPr>
                            <m:t>  </m:t>
                          </m:r>
                          <m:r>
                            <m:rPr>
                              <m:nor/>
                            </m:rPr>
                            <a:rPr lang="en-US" b="0" i="0" smtClean="0">
                              <a:latin typeface="Cambria Math" panose="02040503050406030204" pitchFamily="18" charset="0"/>
                            </a:rPr>
                            <m:t>only</m:t>
                          </m:r>
                          <m:r>
                            <m:rPr>
                              <m:nor/>
                            </m:rPr>
                            <a:rPr lang="en-US" b="0" i="0" smtClean="0">
                              <a:latin typeface="Cambria Math" panose="02040503050406030204" pitchFamily="18" charset="0"/>
                            </a:rPr>
                            <m:t> </m:t>
                          </m:r>
                          <m:r>
                            <m:rPr>
                              <m:nor/>
                            </m:rPr>
                            <a:rPr lang="en-US" b="0" i="0" smtClean="0">
                              <a:latin typeface="Cambria Math" panose="02040503050406030204" pitchFamily="18" charset="0"/>
                            </a:rPr>
                            <m:t>defined</m:t>
                          </m:r>
                          <m:r>
                            <m:rPr>
                              <m:nor/>
                            </m:rPr>
                            <a:rPr lang="en-US" b="0" i="0" smtClean="0">
                              <a:latin typeface="Cambria Math" panose="02040503050406030204" pitchFamily="18" charset="0"/>
                            </a:rPr>
                            <m:t> </m:t>
                          </m:r>
                          <m:r>
                            <m:rPr>
                              <m:nor/>
                            </m:rPr>
                            <a:rPr lang="en-US" b="0" i="0" smtClean="0">
                              <a:latin typeface="Cambria Math" panose="02040503050406030204" pitchFamily="18" charset="0"/>
                            </a:rPr>
                            <m:t>for</m:t>
                          </m:r>
                          <m:r>
                            <m:rPr>
                              <m:nor/>
                            </m:rPr>
                            <a:rPr lang="en-US" b="0" i="0"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𝐼𝑛𝑡</m:t>
                          </m:r>
                        </m:e>
                      </m:d>
                    </m:oMath>
                  </m:oMathPara>
                </a14:m>
                <a:endParaRPr lang="en-US" dirty="0"/>
              </a:p>
            </p:txBody>
          </p:sp>
        </mc:Choice>
        <mc:Fallback>
          <p:sp>
            <p:nvSpPr>
              <p:cNvPr id="5" name="TextBox 4">
                <a:extLst>
                  <a:ext uri="{FF2B5EF4-FFF2-40B4-BE49-F238E27FC236}">
                    <a16:creationId xmlns:a16="http://schemas.microsoft.com/office/drawing/2014/main" id="{EEF33299-BBA6-4445-8183-9913EE89FB0E}"/>
                  </a:ext>
                </a:extLst>
              </p:cNvPr>
              <p:cNvSpPr txBox="1">
                <a:spLocks noRot="1" noChangeAspect="1" noMove="1" noResize="1" noEditPoints="1" noAdjustHandles="1" noChangeArrowheads="1" noChangeShapeType="1" noTextEdit="1"/>
              </p:cNvSpPr>
              <p:nvPr/>
            </p:nvSpPr>
            <p:spPr>
              <a:xfrm>
                <a:off x="2438400" y="1600200"/>
                <a:ext cx="5417252" cy="982577"/>
              </a:xfrm>
              <a:prstGeom prst="rect">
                <a:avLst/>
              </a:prstGeom>
              <a:blipFill>
                <a:blip r:embed="rId3"/>
                <a:stretch>
                  <a:fillRect l="-11710" t="-235897" r="-468" b="-330769"/>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A423A9E7-C232-1343-84A2-CBC2F8842118}"/>
              </a:ext>
            </a:extLst>
          </p:cNvPr>
          <p:cNvPicPr>
            <a:picLocks noChangeAspect="1"/>
          </p:cNvPicPr>
          <p:nvPr/>
        </p:nvPicPr>
        <p:blipFill>
          <a:blip r:embed="rId4"/>
          <a:stretch>
            <a:fillRect/>
          </a:stretch>
        </p:blipFill>
        <p:spPr>
          <a:xfrm>
            <a:off x="4999892" y="3657600"/>
            <a:ext cx="3276600" cy="2276267"/>
          </a:xfrm>
          <a:prstGeom prst="rect">
            <a:avLst/>
          </a:prstGeom>
          <a:ln>
            <a:solidFill>
              <a:schemeClr val="tx1"/>
            </a:solidFill>
          </a:ln>
        </p:spPr>
      </p:pic>
      <p:cxnSp>
        <p:nvCxnSpPr>
          <p:cNvPr id="8" name="Straight Arrow Connector 7">
            <a:extLst>
              <a:ext uri="{FF2B5EF4-FFF2-40B4-BE49-F238E27FC236}">
                <a16:creationId xmlns:a16="http://schemas.microsoft.com/office/drawing/2014/main" id="{AA9F7309-E6E0-384E-8B80-CF9D05DA60BA}"/>
              </a:ext>
            </a:extLst>
          </p:cNvPr>
          <p:cNvCxnSpPr/>
          <p:nvPr/>
        </p:nvCxnSpPr>
        <p:spPr bwMode="auto">
          <a:xfrm>
            <a:off x="4876800" y="3200400"/>
            <a:ext cx="387502" cy="11430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9" name="TextBox 8">
            <a:extLst>
              <a:ext uri="{FF2B5EF4-FFF2-40B4-BE49-F238E27FC236}">
                <a16:creationId xmlns:a16="http://schemas.microsoft.com/office/drawing/2014/main" id="{6D87F20A-A900-8A47-99EF-9F89312B81DD}"/>
              </a:ext>
            </a:extLst>
          </p:cNvPr>
          <p:cNvSpPr txBox="1"/>
          <p:nvPr/>
        </p:nvSpPr>
        <p:spPr>
          <a:xfrm>
            <a:off x="4343400" y="2895600"/>
            <a:ext cx="1646605" cy="369332"/>
          </a:xfrm>
          <a:prstGeom prst="rect">
            <a:avLst/>
          </a:prstGeom>
          <a:noFill/>
        </p:spPr>
        <p:txBody>
          <a:bodyPr wrap="none" rtlCol="0">
            <a:spAutoFit/>
          </a:bodyPr>
          <a:lstStyle/>
          <a:p>
            <a:r>
              <a:rPr lang="en-US" sz="1800" dirty="0"/>
              <a:t>Multi-Dispatch</a:t>
            </a:r>
          </a:p>
        </p:txBody>
      </p:sp>
      <p:sp>
        <p:nvSpPr>
          <p:cNvPr id="10" name="TextBox 9">
            <a:extLst>
              <a:ext uri="{FF2B5EF4-FFF2-40B4-BE49-F238E27FC236}">
                <a16:creationId xmlns:a16="http://schemas.microsoft.com/office/drawing/2014/main" id="{2FA1EE77-2E6E-0E44-8F84-792AD55DC2A0}"/>
              </a:ext>
            </a:extLst>
          </p:cNvPr>
          <p:cNvSpPr txBox="1"/>
          <p:nvPr/>
        </p:nvSpPr>
        <p:spPr>
          <a:xfrm>
            <a:off x="738554" y="5955323"/>
            <a:ext cx="1487908" cy="307777"/>
          </a:xfrm>
          <a:prstGeom prst="rect">
            <a:avLst/>
          </a:prstGeom>
          <a:noFill/>
        </p:spPr>
        <p:txBody>
          <a:bodyPr wrap="none" rtlCol="0">
            <a:spAutoFit/>
          </a:bodyPr>
          <a:lstStyle/>
          <a:p>
            <a:r>
              <a:rPr lang="en-US" sz="1400" dirty="0"/>
              <a:t>ln006/sign1a.ast</a:t>
            </a:r>
          </a:p>
        </p:txBody>
      </p:sp>
      <p:sp>
        <p:nvSpPr>
          <p:cNvPr id="11" name="TextBox 10">
            <a:extLst>
              <a:ext uri="{FF2B5EF4-FFF2-40B4-BE49-F238E27FC236}">
                <a16:creationId xmlns:a16="http://schemas.microsoft.com/office/drawing/2014/main" id="{97E31D70-8C71-3646-AFE7-0A9C424B2360}"/>
              </a:ext>
            </a:extLst>
          </p:cNvPr>
          <p:cNvSpPr txBox="1"/>
          <p:nvPr/>
        </p:nvSpPr>
        <p:spPr>
          <a:xfrm>
            <a:off x="5185453" y="5988759"/>
            <a:ext cx="1487908" cy="307777"/>
          </a:xfrm>
          <a:prstGeom prst="rect">
            <a:avLst/>
          </a:prstGeom>
          <a:noFill/>
        </p:spPr>
        <p:txBody>
          <a:bodyPr wrap="none" rtlCol="0">
            <a:spAutoFit/>
          </a:bodyPr>
          <a:lstStyle/>
          <a:p>
            <a:r>
              <a:rPr lang="en-US" sz="1400" dirty="0"/>
              <a:t>ln006/sign1b.ast</a:t>
            </a:r>
          </a:p>
        </p:txBody>
      </p:sp>
    </p:spTree>
    <p:extLst>
      <p:ext uri="{BB962C8B-B14F-4D97-AF65-F5344CB8AC3E}">
        <p14:creationId xmlns:p14="http://schemas.microsoft.com/office/powerpoint/2010/main" val="1904784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4A6C05-87B3-C24F-98EE-CFE7FAFDD5C5}"/>
              </a:ext>
            </a:extLst>
          </p:cNvPr>
          <p:cNvSpPr>
            <a:spLocks noGrp="1"/>
          </p:cNvSpPr>
          <p:nvPr>
            <p:ph type="title"/>
          </p:nvPr>
        </p:nvSpPr>
        <p:spPr/>
        <p:txBody>
          <a:bodyPr/>
          <a:lstStyle/>
          <a:p>
            <a:r>
              <a:rPr lang="en-US" dirty="0"/>
              <a:t>Multi-Dispatch and Recursion</a:t>
            </a:r>
          </a:p>
        </p:txBody>
      </p:sp>
      <p:sp>
        <p:nvSpPr>
          <p:cNvPr id="4" name="Content Placeholder 3">
            <a:extLst>
              <a:ext uri="{FF2B5EF4-FFF2-40B4-BE49-F238E27FC236}">
                <a16:creationId xmlns:a16="http://schemas.microsoft.com/office/drawing/2014/main" id="{2F78931C-977F-054C-ACC0-0A168D3E28D7}"/>
              </a:ext>
            </a:extLst>
          </p:cNvPr>
          <p:cNvSpPr>
            <a:spLocks noGrp="1"/>
          </p:cNvSpPr>
          <p:nvPr>
            <p:ph idx="1"/>
          </p:nvPr>
        </p:nvSpPr>
        <p:spPr>
          <a:xfrm>
            <a:off x="1524000" y="1905000"/>
            <a:ext cx="7010400" cy="1447800"/>
          </a:xfrm>
        </p:spPr>
        <p:txBody>
          <a:bodyPr>
            <a:normAutofit fontScale="85000" lnSpcReduction="20000"/>
          </a:bodyPr>
          <a:lstStyle/>
          <a:p>
            <a:r>
              <a:rPr lang="en-US" dirty="0"/>
              <a:t>Multi-dispatch works exceptionally well with recursive functions</a:t>
            </a:r>
          </a:p>
          <a:p>
            <a:pPr lvl="1"/>
            <a:r>
              <a:rPr lang="en-US" dirty="0"/>
              <a:t>Separate ‘with’ clauses for base- and recursive cases</a:t>
            </a:r>
          </a:p>
        </p:txBody>
      </p:sp>
      <p:sp>
        <p:nvSpPr>
          <p:cNvPr id="5" name="TextBox 4">
            <a:extLst>
              <a:ext uri="{FF2B5EF4-FFF2-40B4-BE49-F238E27FC236}">
                <a16:creationId xmlns:a16="http://schemas.microsoft.com/office/drawing/2014/main" id="{238D89D2-0C2A-F14D-8F1E-5403C301ABE7}"/>
              </a:ext>
            </a:extLst>
          </p:cNvPr>
          <p:cNvSpPr txBox="1"/>
          <p:nvPr/>
        </p:nvSpPr>
        <p:spPr>
          <a:xfrm>
            <a:off x="2203938" y="3429000"/>
            <a:ext cx="4882662" cy="3139321"/>
          </a:xfrm>
          <a:prstGeom prst="rect">
            <a:avLst/>
          </a:prstGeom>
          <a:noFill/>
          <a:ln>
            <a:solidFill>
              <a:schemeClr val="tx1"/>
            </a:solidFill>
          </a:ln>
        </p:spPr>
        <p:txBody>
          <a:bodyPr wrap="square" rtlCol="0">
            <a:spAutoFit/>
          </a:bodyPr>
          <a:lstStyle/>
          <a:p>
            <a:r>
              <a:rPr lang="en-US" sz="1800" b="0" i="0" dirty="0">
                <a:solidFill>
                  <a:srgbClr val="374151"/>
                </a:solidFill>
                <a:effectLst/>
                <a:latin typeface="Söhne"/>
              </a:rPr>
              <a:t>Recursion is a technique in programming where a function calls itself in order to solve a problem. The function defines a base case, which is the point at which the recursion stops, and a set of rules for reducing the problem to a simpler version of itself. Each time the function calls itself, it applies these rules to the problem in order to make progress towards the base case. Eventually, the problem is simplified enough that the base case is reached and the function stops calling itself, returning a final result.</a:t>
            </a:r>
            <a:endParaRPr lang="en-US" sz="1800" dirty="0"/>
          </a:p>
        </p:txBody>
      </p:sp>
    </p:spTree>
    <p:extLst>
      <p:ext uri="{BB962C8B-B14F-4D97-AF65-F5344CB8AC3E}">
        <p14:creationId xmlns:p14="http://schemas.microsoft.com/office/powerpoint/2010/main" val="3600765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4A6C05-87B3-C24F-98EE-CFE7FAFDD5C5}"/>
              </a:ext>
            </a:extLst>
          </p:cNvPr>
          <p:cNvSpPr>
            <a:spLocks noGrp="1"/>
          </p:cNvSpPr>
          <p:nvPr>
            <p:ph type="title"/>
          </p:nvPr>
        </p:nvSpPr>
        <p:spPr/>
        <p:txBody>
          <a:bodyPr/>
          <a:lstStyle/>
          <a:p>
            <a:r>
              <a:rPr lang="en-US" dirty="0"/>
              <a:t>Multi-Dispatch and Recursion</a:t>
            </a:r>
          </a:p>
        </p:txBody>
      </p:sp>
      <p:sp>
        <p:nvSpPr>
          <p:cNvPr id="4" name="Content Placeholder 3">
            <a:extLst>
              <a:ext uri="{FF2B5EF4-FFF2-40B4-BE49-F238E27FC236}">
                <a16:creationId xmlns:a16="http://schemas.microsoft.com/office/drawing/2014/main" id="{2F78931C-977F-054C-ACC0-0A168D3E28D7}"/>
              </a:ext>
            </a:extLst>
          </p:cNvPr>
          <p:cNvSpPr>
            <a:spLocks noGrp="1"/>
          </p:cNvSpPr>
          <p:nvPr>
            <p:ph idx="1"/>
          </p:nvPr>
        </p:nvSpPr>
        <p:spPr>
          <a:xfrm>
            <a:off x="1524000" y="1905000"/>
            <a:ext cx="7010400" cy="1524000"/>
          </a:xfrm>
        </p:spPr>
        <p:txBody>
          <a:bodyPr>
            <a:normAutofit fontScale="85000" lnSpcReduction="20000"/>
          </a:bodyPr>
          <a:lstStyle/>
          <a:p>
            <a:r>
              <a:rPr lang="en-US" dirty="0"/>
              <a:t>Example: Recursive function that sums the elements of an integer list.</a:t>
            </a:r>
          </a:p>
          <a:p>
            <a:pPr lvl="1"/>
            <a:r>
              <a:rPr lang="en-US" dirty="0"/>
              <a:t>Observation: multi-dispatch preserves the declarative nature of pattern matching</a:t>
            </a:r>
          </a:p>
        </p:txBody>
      </p:sp>
      <p:pic>
        <p:nvPicPr>
          <p:cNvPr id="2" name="Picture 1">
            <a:extLst>
              <a:ext uri="{FF2B5EF4-FFF2-40B4-BE49-F238E27FC236}">
                <a16:creationId xmlns:a16="http://schemas.microsoft.com/office/drawing/2014/main" id="{F4283897-3484-EB45-8C44-592DC06A1639}"/>
              </a:ext>
            </a:extLst>
          </p:cNvPr>
          <p:cNvPicPr>
            <a:picLocks noChangeAspect="1"/>
          </p:cNvPicPr>
          <p:nvPr/>
        </p:nvPicPr>
        <p:blipFill>
          <a:blip r:embed="rId2"/>
          <a:stretch>
            <a:fillRect/>
          </a:stretch>
        </p:blipFill>
        <p:spPr>
          <a:xfrm>
            <a:off x="381000" y="3959423"/>
            <a:ext cx="3400297" cy="2362200"/>
          </a:xfrm>
          <a:prstGeom prst="rect">
            <a:avLst/>
          </a:prstGeom>
          <a:ln>
            <a:solidFill>
              <a:schemeClr val="tx1"/>
            </a:solidFill>
          </a:ln>
        </p:spPr>
      </p:pic>
      <p:pic>
        <p:nvPicPr>
          <p:cNvPr id="5" name="Picture 4">
            <a:extLst>
              <a:ext uri="{FF2B5EF4-FFF2-40B4-BE49-F238E27FC236}">
                <a16:creationId xmlns:a16="http://schemas.microsoft.com/office/drawing/2014/main" id="{D47302E3-AAD1-AD45-A2BD-FA23EDC617A9}"/>
              </a:ext>
            </a:extLst>
          </p:cNvPr>
          <p:cNvPicPr>
            <a:picLocks noChangeAspect="1"/>
          </p:cNvPicPr>
          <p:nvPr/>
        </p:nvPicPr>
        <p:blipFill>
          <a:blip r:embed="rId3"/>
          <a:stretch>
            <a:fillRect/>
          </a:stretch>
        </p:blipFill>
        <p:spPr>
          <a:xfrm>
            <a:off x="5029200" y="4267200"/>
            <a:ext cx="3505200" cy="2009211"/>
          </a:xfrm>
          <a:prstGeom prst="rect">
            <a:avLst/>
          </a:prstGeom>
          <a:ln>
            <a:solidFill>
              <a:schemeClr val="tx1"/>
            </a:solidFill>
          </a:ln>
        </p:spPr>
      </p:pic>
      <p:sp>
        <p:nvSpPr>
          <p:cNvPr id="6" name="TextBox 5">
            <a:extLst>
              <a:ext uri="{FF2B5EF4-FFF2-40B4-BE49-F238E27FC236}">
                <a16:creationId xmlns:a16="http://schemas.microsoft.com/office/drawing/2014/main" id="{E61F4A51-282B-064C-B1FE-813717E529D3}"/>
              </a:ext>
            </a:extLst>
          </p:cNvPr>
          <p:cNvSpPr txBox="1"/>
          <p:nvPr/>
        </p:nvSpPr>
        <p:spPr>
          <a:xfrm>
            <a:off x="738554" y="6321623"/>
            <a:ext cx="1717137" cy="307777"/>
          </a:xfrm>
          <a:prstGeom prst="rect">
            <a:avLst/>
          </a:prstGeom>
          <a:noFill/>
        </p:spPr>
        <p:txBody>
          <a:bodyPr wrap="none" rtlCol="0">
            <a:spAutoFit/>
          </a:bodyPr>
          <a:lstStyle/>
          <a:p>
            <a:r>
              <a:rPr lang="en-US" sz="1400" dirty="0"/>
              <a:t>ln006/sumlist1a.ast</a:t>
            </a:r>
          </a:p>
        </p:txBody>
      </p:sp>
      <p:sp>
        <p:nvSpPr>
          <p:cNvPr id="7" name="TextBox 6">
            <a:extLst>
              <a:ext uri="{FF2B5EF4-FFF2-40B4-BE49-F238E27FC236}">
                <a16:creationId xmlns:a16="http://schemas.microsoft.com/office/drawing/2014/main" id="{DBC90BBC-7DBA-E941-9104-6E9EA7B62D1A}"/>
              </a:ext>
            </a:extLst>
          </p:cNvPr>
          <p:cNvSpPr txBox="1"/>
          <p:nvPr/>
        </p:nvSpPr>
        <p:spPr>
          <a:xfrm>
            <a:off x="5903492" y="6245423"/>
            <a:ext cx="1717137" cy="307777"/>
          </a:xfrm>
          <a:prstGeom prst="rect">
            <a:avLst/>
          </a:prstGeom>
          <a:noFill/>
        </p:spPr>
        <p:txBody>
          <a:bodyPr wrap="none" rtlCol="0">
            <a:spAutoFit/>
          </a:bodyPr>
          <a:lstStyle/>
          <a:p>
            <a:r>
              <a:rPr lang="en-US" sz="1400" dirty="0"/>
              <a:t>ln006/sumlist1b.ast</a:t>
            </a:r>
          </a:p>
        </p:txBody>
      </p:sp>
      <p:sp>
        <p:nvSpPr>
          <p:cNvPr id="8" name="TextBox 7">
            <a:extLst>
              <a:ext uri="{FF2B5EF4-FFF2-40B4-BE49-F238E27FC236}">
                <a16:creationId xmlns:a16="http://schemas.microsoft.com/office/drawing/2014/main" id="{4CE116BA-9146-9545-9BCB-3643F3C63CAD}"/>
              </a:ext>
            </a:extLst>
          </p:cNvPr>
          <p:cNvSpPr txBox="1"/>
          <p:nvPr/>
        </p:nvSpPr>
        <p:spPr>
          <a:xfrm>
            <a:off x="4572000" y="3642983"/>
            <a:ext cx="1608133" cy="369332"/>
          </a:xfrm>
          <a:prstGeom prst="rect">
            <a:avLst/>
          </a:prstGeom>
          <a:noFill/>
        </p:spPr>
        <p:txBody>
          <a:bodyPr wrap="none" rtlCol="0">
            <a:spAutoFit/>
          </a:bodyPr>
          <a:lstStyle/>
          <a:p>
            <a:r>
              <a:rPr lang="en-US" sz="1800" dirty="0"/>
              <a:t>Multi-dispatch</a:t>
            </a:r>
          </a:p>
        </p:txBody>
      </p:sp>
      <p:cxnSp>
        <p:nvCxnSpPr>
          <p:cNvPr id="10" name="Straight Arrow Connector 9">
            <a:extLst>
              <a:ext uri="{FF2B5EF4-FFF2-40B4-BE49-F238E27FC236}">
                <a16:creationId xmlns:a16="http://schemas.microsoft.com/office/drawing/2014/main" id="{305CBC2B-DF9F-0E4F-AE3B-3302DC9903FA}"/>
              </a:ext>
            </a:extLst>
          </p:cNvPr>
          <p:cNvCxnSpPr/>
          <p:nvPr/>
        </p:nvCxnSpPr>
        <p:spPr bwMode="auto">
          <a:xfrm>
            <a:off x="4800600" y="4101535"/>
            <a:ext cx="457200" cy="85146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111530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4A6C05-87B3-C24F-98EE-CFE7FAFDD5C5}"/>
              </a:ext>
            </a:extLst>
          </p:cNvPr>
          <p:cNvSpPr>
            <a:spLocks noGrp="1"/>
          </p:cNvSpPr>
          <p:nvPr>
            <p:ph type="title"/>
          </p:nvPr>
        </p:nvSpPr>
        <p:spPr/>
        <p:txBody>
          <a:bodyPr/>
          <a:lstStyle/>
          <a:p>
            <a:r>
              <a:rPr lang="en-US" dirty="0"/>
              <a:t>Multi-Dispatch and Recursion</a:t>
            </a:r>
          </a:p>
        </p:txBody>
      </p:sp>
      <p:sp>
        <p:nvSpPr>
          <p:cNvPr id="7" name="TextBox 6">
            <a:extLst>
              <a:ext uri="{FF2B5EF4-FFF2-40B4-BE49-F238E27FC236}">
                <a16:creationId xmlns:a16="http://schemas.microsoft.com/office/drawing/2014/main" id="{DBC90BBC-7DBA-E941-9104-6E9EA7B62D1A}"/>
              </a:ext>
            </a:extLst>
          </p:cNvPr>
          <p:cNvSpPr txBox="1"/>
          <p:nvPr/>
        </p:nvSpPr>
        <p:spPr>
          <a:xfrm>
            <a:off x="5638800" y="6202904"/>
            <a:ext cx="1348446" cy="307777"/>
          </a:xfrm>
          <a:prstGeom prst="rect">
            <a:avLst/>
          </a:prstGeom>
          <a:noFill/>
        </p:spPr>
        <p:txBody>
          <a:bodyPr wrap="none" rtlCol="0">
            <a:spAutoFit/>
          </a:bodyPr>
          <a:lstStyle/>
          <a:p>
            <a:r>
              <a:rPr lang="en-US" sz="1400" dirty="0"/>
              <a:t>ln006/fact1.ast</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089CD02F-A560-7142-B580-216138A35648}"/>
                  </a:ext>
                </a:extLst>
              </p:cNvPr>
              <p:cNvSpPr txBox="1"/>
              <p:nvPr/>
            </p:nvSpPr>
            <p:spPr>
              <a:xfrm>
                <a:off x="2743200" y="1717675"/>
                <a:ext cx="3017173" cy="1208279"/>
              </a:xfrm>
              <a:prstGeom prst="rect">
                <a:avLst/>
              </a:prstGeom>
              <a:noFill/>
            </p:spPr>
            <p:txBody>
              <a:bodyPr wrap="none" lIns="0" tIns="0" rIns="0" bIns="0" rtlCol="0">
                <a:spAutoFit/>
              </a:bodyPr>
              <a:lstStyle/>
              <a:p>
                <a:r>
                  <a:rPr lang="en-US" b="0" dirty="0"/>
                  <a:t>x! </a:t>
                </a:r>
                <a14:m>
                  <m:oMath xmlns:m="http://schemas.openxmlformats.org/officeDocument/2006/math">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1 </m:t>
                              </m:r>
                              <m:r>
                                <m:rPr>
                                  <m:nor/>
                                  <m:brk m:alnAt="7"/>
                                </m:rPr>
                                <a:rPr lang="en-US" b="0" i="0" smtClean="0">
                                  <a:latin typeface="Cambria Math" panose="02040503050406030204" pitchFamily="18" charset="0"/>
                                </a:rPr>
                                <m:t>if</m:t>
                              </m:r>
                              <m:r>
                                <m:rPr>
                                  <m:brk m:alnAt="7"/>
                                </m:rP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=0                   </m:t>
                              </m:r>
                            </m:e>
                          </m:mr>
                          <m:mr>
                            <m:e>
                              <m:r>
                                <a:rPr lang="en-US" b="0" i="1" smtClean="0">
                                  <a:latin typeface="Cambria Math" panose="02040503050406030204" pitchFamily="18" charset="0"/>
                                </a:rPr>
                                <m:t> </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−1</m:t>
                                  </m:r>
                                </m:e>
                              </m:d>
                              <m:r>
                                <a:rPr lang="en-US" b="0" i="1" smtClean="0">
                                  <a:latin typeface="Cambria Math" panose="02040503050406030204" pitchFamily="18" charset="0"/>
                                </a:rPr>
                                <m:t>!</m:t>
                              </m:r>
                              <m:r>
                                <m:rPr>
                                  <m:nor/>
                                </m:rPr>
                                <a:rPr lang="en-US" b="0" i="0" smtClean="0">
                                  <a:latin typeface="Cambria Math" panose="02040503050406030204" pitchFamily="18" charset="0"/>
                                </a:rPr>
                                <m:t>otherwise</m:t>
                              </m:r>
                            </m:e>
                          </m:mr>
                        </m:m>
                        <m:r>
                          <a:rPr lang="en-US" b="0" i="1" smtClean="0">
                            <a:latin typeface="Cambria Math" panose="02040503050406030204" pitchFamily="18" charset="0"/>
                          </a:rPr>
                          <m:t> </m:t>
                        </m:r>
                      </m:e>
                    </m:d>
                  </m:oMath>
                </a14:m>
                <a:endParaRPr lang="en-US" b="0" dirty="0"/>
              </a:p>
              <a:p>
                <a:endParaRPr lang="en-US" dirty="0"/>
              </a:p>
              <a:p>
                <a:r>
                  <a:rPr lang="en-US" dirty="0"/>
                  <a:t>for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𝐼𝑛𝑡</m:t>
                    </m:r>
                  </m:oMath>
                </a14:m>
                <a:r>
                  <a:rPr lang="en-US" dirty="0"/>
                  <a:t> and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≥0</m:t>
                    </m:r>
                  </m:oMath>
                </a14:m>
                <a:endParaRPr lang="en-US" dirty="0"/>
              </a:p>
            </p:txBody>
          </p:sp>
        </mc:Choice>
        <mc:Fallback>
          <p:sp>
            <p:nvSpPr>
              <p:cNvPr id="12" name="TextBox 11">
                <a:extLst>
                  <a:ext uri="{FF2B5EF4-FFF2-40B4-BE49-F238E27FC236}">
                    <a16:creationId xmlns:a16="http://schemas.microsoft.com/office/drawing/2014/main" id="{089CD02F-A560-7142-B580-216138A35648}"/>
                  </a:ext>
                </a:extLst>
              </p:cNvPr>
              <p:cNvSpPr txBox="1">
                <a:spLocks noRot="1" noChangeAspect="1" noMove="1" noResize="1" noEditPoints="1" noAdjustHandles="1" noChangeArrowheads="1" noChangeShapeType="1" noTextEdit="1"/>
              </p:cNvSpPr>
              <p:nvPr/>
            </p:nvSpPr>
            <p:spPr>
              <a:xfrm>
                <a:off x="2743200" y="1717675"/>
                <a:ext cx="3017173" cy="1208279"/>
              </a:xfrm>
              <a:prstGeom prst="rect">
                <a:avLst/>
              </a:prstGeom>
              <a:blipFill>
                <a:blip r:embed="rId2"/>
                <a:stretch>
                  <a:fillRect l="-14706" t="-102083" r="-1681" b="-91667"/>
                </a:stretch>
              </a:blipFill>
            </p:spPr>
            <p:txBody>
              <a:bodyPr/>
              <a:lstStyle/>
              <a:p>
                <a:r>
                  <a:rPr lang="en-US">
                    <a:noFill/>
                  </a:rPr>
                  <a:t> </a:t>
                </a:r>
              </a:p>
            </p:txBody>
          </p:sp>
        </mc:Fallback>
      </mc:AlternateContent>
      <p:pic>
        <p:nvPicPr>
          <p:cNvPr id="14" name="Picture 13">
            <a:extLst>
              <a:ext uri="{FF2B5EF4-FFF2-40B4-BE49-F238E27FC236}">
                <a16:creationId xmlns:a16="http://schemas.microsoft.com/office/drawing/2014/main" id="{3D6248C4-A888-C14F-AEDF-98946F5D59C6}"/>
              </a:ext>
            </a:extLst>
          </p:cNvPr>
          <p:cNvPicPr>
            <a:picLocks noChangeAspect="1"/>
          </p:cNvPicPr>
          <p:nvPr/>
        </p:nvPicPr>
        <p:blipFill>
          <a:blip r:embed="rId3"/>
          <a:stretch>
            <a:fillRect/>
          </a:stretch>
        </p:blipFill>
        <p:spPr>
          <a:xfrm>
            <a:off x="2090761" y="3244850"/>
            <a:ext cx="4216400" cy="2349500"/>
          </a:xfrm>
          <a:prstGeom prst="rect">
            <a:avLst/>
          </a:prstGeom>
          <a:ln>
            <a:solidFill>
              <a:schemeClr val="tx1"/>
            </a:solidFill>
          </a:ln>
        </p:spPr>
      </p:pic>
    </p:spTree>
    <p:extLst>
      <p:ext uri="{BB962C8B-B14F-4D97-AF65-F5344CB8AC3E}">
        <p14:creationId xmlns:p14="http://schemas.microsoft.com/office/powerpoint/2010/main" val="2668406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ADF5A-4F4A-0241-A550-8EC3BCC7C8CF}"/>
              </a:ext>
            </a:extLst>
          </p:cNvPr>
          <p:cNvSpPr>
            <a:spLocks noGrp="1"/>
          </p:cNvSpPr>
          <p:nvPr>
            <p:ph type="title"/>
          </p:nvPr>
        </p:nvSpPr>
        <p:spPr/>
        <p:txBody>
          <a:bodyPr/>
          <a:lstStyle/>
          <a:p>
            <a:r>
              <a:rPr lang="en-US" dirty="0"/>
              <a:t>Multi-Dispatch and Recursion</a:t>
            </a:r>
          </a:p>
        </p:txBody>
      </p:sp>
      <p:sp>
        <p:nvSpPr>
          <p:cNvPr id="3" name="Content Placeholder 2">
            <a:extLst>
              <a:ext uri="{FF2B5EF4-FFF2-40B4-BE49-F238E27FC236}">
                <a16:creationId xmlns:a16="http://schemas.microsoft.com/office/drawing/2014/main" id="{CCA0EF8A-4A36-6A41-AE76-AF94B48F700B}"/>
              </a:ext>
            </a:extLst>
          </p:cNvPr>
          <p:cNvSpPr>
            <a:spLocks noGrp="1"/>
          </p:cNvSpPr>
          <p:nvPr>
            <p:ph idx="1"/>
          </p:nvPr>
        </p:nvSpPr>
        <p:spPr>
          <a:xfrm>
            <a:off x="5174458" y="1905000"/>
            <a:ext cx="3359942" cy="4114800"/>
          </a:xfrm>
        </p:spPr>
        <p:txBody>
          <a:bodyPr/>
          <a:lstStyle/>
          <a:p>
            <a:r>
              <a:rPr lang="en-US" dirty="0"/>
              <a:t>The </a:t>
            </a:r>
            <a:r>
              <a:rPr lang="en-US" dirty="0" err="1"/>
              <a:t>QuickSort</a:t>
            </a:r>
            <a:endParaRPr lang="en-US" dirty="0"/>
          </a:p>
          <a:p>
            <a:r>
              <a:rPr lang="en-US" dirty="0"/>
              <a:t>Recursion with multiple base cases</a:t>
            </a:r>
          </a:p>
        </p:txBody>
      </p:sp>
      <p:pic>
        <p:nvPicPr>
          <p:cNvPr id="4" name="Picture 3">
            <a:extLst>
              <a:ext uri="{FF2B5EF4-FFF2-40B4-BE49-F238E27FC236}">
                <a16:creationId xmlns:a16="http://schemas.microsoft.com/office/drawing/2014/main" id="{ABA236D8-EEDF-6A44-A32F-029C689A87E3}"/>
              </a:ext>
            </a:extLst>
          </p:cNvPr>
          <p:cNvPicPr>
            <a:picLocks noChangeAspect="1"/>
          </p:cNvPicPr>
          <p:nvPr/>
        </p:nvPicPr>
        <p:blipFill>
          <a:blip r:embed="rId2"/>
          <a:stretch>
            <a:fillRect/>
          </a:stretch>
        </p:blipFill>
        <p:spPr>
          <a:xfrm>
            <a:off x="304800" y="1904999"/>
            <a:ext cx="4114800" cy="4461199"/>
          </a:xfrm>
          <a:prstGeom prst="rect">
            <a:avLst/>
          </a:prstGeom>
          <a:ln>
            <a:solidFill>
              <a:schemeClr val="tx1"/>
            </a:solidFill>
          </a:ln>
        </p:spPr>
      </p:pic>
    </p:spTree>
    <p:extLst>
      <p:ext uri="{BB962C8B-B14F-4D97-AF65-F5344CB8AC3E}">
        <p14:creationId xmlns:p14="http://schemas.microsoft.com/office/powerpoint/2010/main" val="549564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DD980-89C2-784D-82DA-E9E20289D710}"/>
              </a:ext>
            </a:extLst>
          </p:cNvPr>
          <p:cNvSpPr>
            <a:spLocks noGrp="1"/>
          </p:cNvSpPr>
          <p:nvPr>
            <p:ph type="title"/>
          </p:nvPr>
        </p:nvSpPr>
        <p:spPr/>
        <p:txBody>
          <a:bodyPr/>
          <a:lstStyle/>
          <a:p>
            <a:r>
              <a:rPr lang="en-US" dirty="0"/>
              <a:t>Reading</a:t>
            </a:r>
          </a:p>
        </p:txBody>
      </p:sp>
      <p:sp>
        <p:nvSpPr>
          <p:cNvPr id="3" name="Content Placeholder 2">
            <a:extLst>
              <a:ext uri="{FF2B5EF4-FFF2-40B4-BE49-F238E27FC236}">
                <a16:creationId xmlns:a16="http://schemas.microsoft.com/office/drawing/2014/main" id="{F25B1C53-3AE6-0948-BC77-14512193AF54}"/>
              </a:ext>
            </a:extLst>
          </p:cNvPr>
          <p:cNvSpPr>
            <a:spLocks noGrp="1"/>
          </p:cNvSpPr>
          <p:nvPr>
            <p:ph idx="1"/>
          </p:nvPr>
        </p:nvSpPr>
        <p:spPr>
          <a:xfrm>
            <a:off x="609600" y="1905000"/>
            <a:ext cx="8382000" cy="4114800"/>
          </a:xfrm>
        </p:spPr>
        <p:txBody>
          <a:bodyPr/>
          <a:lstStyle/>
          <a:p>
            <a:r>
              <a:rPr lang="en-US" sz="1800" dirty="0">
                <a:hlinkClick r:id="rId2"/>
              </a:rPr>
              <a:t>asteroid-lang.readthedocs.io/en/latest/User%20Guide.html#functions</a:t>
            </a:r>
            <a:endParaRPr lang="en-US" sz="1800" dirty="0"/>
          </a:p>
          <a:p>
            <a:r>
              <a:rPr lang="en-US" sz="1800" dirty="0">
                <a:hlinkClick r:id="rId3"/>
              </a:rPr>
              <a:t>asteroid-lang.readthedocs.io/en/latest/User%20Guide.html#pattern-matching</a:t>
            </a:r>
            <a:endParaRPr lang="en-US" sz="1800" dirty="0"/>
          </a:p>
          <a:p>
            <a:endParaRPr lang="en-US" sz="1800" dirty="0"/>
          </a:p>
          <a:p>
            <a:endParaRPr lang="en-US" dirty="0"/>
          </a:p>
        </p:txBody>
      </p:sp>
    </p:spTree>
    <p:extLst>
      <p:ext uri="{BB962C8B-B14F-4D97-AF65-F5344CB8AC3E}">
        <p14:creationId xmlns:p14="http://schemas.microsoft.com/office/powerpoint/2010/main" val="3251162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41125-692B-7744-B388-3A0EFB12F452}"/>
              </a:ext>
            </a:extLst>
          </p:cNvPr>
          <p:cNvSpPr>
            <a:spLocks noGrp="1"/>
          </p:cNvSpPr>
          <p:nvPr>
            <p:ph type="title"/>
          </p:nvPr>
        </p:nvSpPr>
        <p:spPr/>
        <p:txBody>
          <a:bodyPr/>
          <a:lstStyle/>
          <a:p>
            <a:r>
              <a:rPr lang="en-US" dirty="0"/>
              <a:t>Asteroid Functions</a:t>
            </a:r>
          </a:p>
        </p:txBody>
      </p:sp>
      <p:sp>
        <p:nvSpPr>
          <p:cNvPr id="3" name="Content Placeholder 2">
            <a:extLst>
              <a:ext uri="{FF2B5EF4-FFF2-40B4-BE49-F238E27FC236}">
                <a16:creationId xmlns:a16="http://schemas.microsoft.com/office/drawing/2014/main" id="{7D37E68D-B4DD-134F-AB71-90BE9B8782E7}"/>
              </a:ext>
            </a:extLst>
          </p:cNvPr>
          <p:cNvSpPr>
            <a:spLocks noGrp="1"/>
          </p:cNvSpPr>
          <p:nvPr>
            <p:ph idx="1"/>
          </p:nvPr>
        </p:nvSpPr>
        <p:spPr/>
        <p:txBody>
          <a:bodyPr>
            <a:normAutofit fontScale="55000" lnSpcReduction="20000"/>
          </a:bodyPr>
          <a:lstStyle/>
          <a:p>
            <a:r>
              <a:rPr lang="en-US" dirty="0"/>
              <a:t>In the functional programming tradition, Asteroid’s function calls are constructed by juxtaposing a function with a value, e.g.</a:t>
            </a:r>
            <a:br>
              <a:rPr lang="en-US" dirty="0"/>
            </a:br>
            <a:br>
              <a:rPr lang="en-US" dirty="0"/>
            </a:br>
            <a:r>
              <a:rPr lang="en-US" dirty="0"/>
              <a:t>    fact 3.</a:t>
            </a:r>
            <a:br>
              <a:rPr lang="en-US" dirty="0"/>
            </a:br>
            <a:endParaRPr lang="en-US" dirty="0"/>
          </a:p>
          <a:p>
            <a:r>
              <a:rPr lang="en-US" dirty="0"/>
              <a:t>The implication is that all </a:t>
            </a:r>
            <a:r>
              <a:rPr lang="en-US" b="1" dirty="0"/>
              <a:t>functions have only a single argument</a:t>
            </a:r>
            <a:r>
              <a:rPr lang="en-US" dirty="0"/>
              <a:t>.  If you want to pass more than one value to a function you have to construct a </a:t>
            </a:r>
            <a:r>
              <a:rPr lang="en-US" b="1" dirty="0"/>
              <a:t>tuple of values</a:t>
            </a:r>
            <a:r>
              <a:rPr lang="en-US" dirty="0"/>
              <a:t>, e.g.</a:t>
            </a:r>
            <a:br>
              <a:rPr lang="en-US" dirty="0"/>
            </a:br>
            <a:br>
              <a:rPr lang="en-US" dirty="0"/>
            </a:br>
            <a:r>
              <a:rPr lang="en-US" dirty="0"/>
              <a:t>   foo (1,2).</a:t>
            </a:r>
            <a:br>
              <a:rPr lang="en-US" dirty="0"/>
            </a:br>
            <a:endParaRPr lang="en-US" dirty="0"/>
          </a:p>
          <a:p>
            <a:r>
              <a:rPr lang="en-US" dirty="0"/>
              <a:t>Syntactically this looks the same as a function call to foo in Python but semantically it is very different – call foo with the </a:t>
            </a:r>
            <a:r>
              <a:rPr lang="en-US" b="1" dirty="0"/>
              <a:t>value</a:t>
            </a:r>
            <a:r>
              <a:rPr lang="en-US" dirty="0"/>
              <a:t> (1,2) in Asteroid as apposed to call foo with the </a:t>
            </a:r>
            <a:r>
              <a:rPr lang="en-US" b="1" dirty="0"/>
              <a:t>list of values </a:t>
            </a:r>
            <a:r>
              <a:rPr lang="en-US" dirty="0"/>
              <a:t>(1,2) in Python.</a:t>
            </a:r>
          </a:p>
          <a:p>
            <a:r>
              <a:rPr lang="en-US" dirty="0"/>
              <a:t>As we will see, this slight change of perspective enables effective pattern matching within function definitions in Asteroid.</a:t>
            </a:r>
          </a:p>
        </p:txBody>
      </p:sp>
    </p:spTree>
    <p:extLst>
      <p:ext uri="{BB962C8B-B14F-4D97-AF65-F5344CB8AC3E}">
        <p14:creationId xmlns:p14="http://schemas.microsoft.com/office/powerpoint/2010/main" val="3525108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A98E-0F6D-3245-A113-B60B043A3C5A}"/>
              </a:ext>
            </a:extLst>
          </p:cNvPr>
          <p:cNvSpPr>
            <a:spLocks noGrp="1"/>
          </p:cNvSpPr>
          <p:nvPr>
            <p:ph type="title"/>
          </p:nvPr>
        </p:nvSpPr>
        <p:spPr/>
        <p:txBody>
          <a:bodyPr/>
          <a:lstStyle/>
          <a:p>
            <a:r>
              <a:rPr lang="en-US" dirty="0"/>
              <a:t>Lambda Calculus</a:t>
            </a:r>
          </a:p>
        </p:txBody>
      </p:sp>
      <p:sp>
        <p:nvSpPr>
          <p:cNvPr id="3" name="Content Placeholder 2">
            <a:extLst>
              <a:ext uri="{FF2B5EF4-FFF2-40B4-BE49-F238E27FC236}">
                <a16:creationId xmlns:a16="http://schemas.microsoft.com/office/drawing/2014/main" id="{E534E3E3-1FF8-1C4E-BF30-F75C419E83F0}"/>
              </a:ext>
            </a:extLst>
          </p:cNvPr>
          <p:cNvSpPr>
            <a:spLocks noGrp="1"/>
          </p:cNvSpPr>
          <p:nvPr>
            <p:ph idx="1"/>
          </p:nvPr>
        </p:nvSpPr>
        <p:spPr/>
        <p:txBody>
          <a:bodyPr>
            <a:normAutofit fontScale="77500" lnSpcReduction="20000"/>
          </a:bodyPr>
          <a:lstStyle/>
          <a:p>
            <a:r>
              <a:rPr lang="en-US" dirty="0"/>
              <a:t>The mathematical idea of function application to values was used by the logician Alonzo Church to create the lambda calculus as a computational foundation of mathematics in the 1930’s.</a:t>
            </a:r>
          </a:p>
          <a:p>
            <a:r>
              <a:rPr lang="en-US" dirty="0"/>
              <a:t>It can be considered as an alternative to the Turing machine</a:t>
            </a:r>
          </a:p>
          <a:p>
            <a:r>
              <a:rPr lang="en-US" dirty="0"/>
              <a:t>It is Turing-complete</a:t>
            </a:r>
          </a:p>
          <a:p>
            <a:pPr lvl="1"/>
            <a:r>
              <a:rPr lang="en-US" dirty="0"/>
              <a:t>Anything a TM can compute can also be computed with the lambda calculus</a:t>
            </a:r>
          </a:p>
          <a:p>
            <a:r>
              <a:rPr lang="en-US" dirty="0"/>
              <a:t>It is considered the semantic foundation of our modern functional languages such as Haskell, </a:t>
            </a:r>
            <a:r>
              <a:rPr lang="en-US" dirty="0" err="1"/>
              <a:t>Ocaml</a:t>
            </a:r>
            <a:r>
              <a:rPr lang="en-US" dirty="0"/>
              <a:t>, Clojure, </a:t>
            </a:r>
            <a:r>
              <a:rPr lang="en-US" dirty="0" err="1"/>
              <a:t>etc</a:t>
            </a:r>
            <a:endParaRPr lang="en-US" dirty="0"/>
          </a:p>
          <a:p>
            <a:endParaRPr lang="en-US" dirty="0"/>
          </a:p>
        </p:txBody>
      </p:sp>
      <p:sp>
        <p:nvSpPr>
          <p:cNvPr id="4" name="TextBox 3">
            <a:extLst>
              <a:ext uri="{FF2B5EF4-FFF2-40B4-BE49-F238E27FC236}">
                <a16:creationId xmlns:a16="http://schemas.microsoft.com/office/drawing/2014/main" id="{268C4945-6F1F-D144-B624-1C0B9AEFA434}"/>
              </a:ext>
            </a:extLst>
          </p:cNvPr>
          <p:cNvSpPr txBox="1"/>
          <p:nvPr/>
        </p:nvSpPr>
        <p:spPr>
          <a:xfrm>
            <a:off x="1254369" y="6236677"/>
            <a:ext cx="3807453" cy="307777"/>
          </a:xfrm>
          <a:prstGeom prst="rect">
            <a:avLst/>
          </a:prstGeom>
          <a:noFill/>
        </p:spPr>
        <p:txBody>
          <a:bodyPr wrap="none" rtlCol="0">
            <a:spAutoFit/>
          </a:bodyPr>
          <a:lstStyle/>
          <a:p>
            <a:r>
              <a:rPr lang="en-US" sz="1400" dirty="0">
                <a:hlinkClick r:id="rId2"/>
              </a:rPr>
              <a:t>https://en.wikipedia.org/wiki/Lambda_calculus</a:t>
            </a:r>
            <a:endParaRPr lang="en-US" sz="1400" dirty="0"/>
          </a:p>
        </p:txBody>
      </p:sp>
    </p:spTree>
    <p:extLst>
      <p:ext uri="{BB962C8B-B14F-4D97-AF65-F5344CB8AC3E}">
        <p14:creationId xmlns:p14="http://schemas.microsoft.com/office/powerpoint/2010/main" val="2988720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A98E-0F6D-3245-A113-B60B043A3C5A}"/>
              </a:ext>
            </a:extLst>
          </p:cNvPr>
          <p:cNvSpPr>
            <a:spLocks noGrp="1"/>
          </p:cNvSpPr>
          <p:nvPr>
            <p:ph type="title"/>
          </p:nvPr>
        </p:nvSpPr>
        <p:spPr/>
        <p:txBody>
          <a:bodyPr/>
          <a:lstStyle/>
          <a:p>
            <a:r>
              <a:rPr lang="en-US" dirty="0"/>
              <a:t>Lambda Calculus</a:t>
            </a:r>
          </a:p>
        </p:txBody>
      </p:sp>
      <p:sp>
        <p:nvSpPr>
          <p:cNvPr id="3" name="Content Placeholder 2">
            <a:extLst>
              <a:ext uri="{FF2B5EF4-FFF2-40B4-BE49-F238E27FC236}">
                <a16:creationId xmlns:a16="http://schemas.microsoft.com/office/drawing/2014/main" id="{E534E3E3-1FF8-1C4E-BF30-F75C419E83F0}"/>
              </a:ext>
            </a:extLst>
          </p:cNvPr>
          <p:cNvSpPr>
            <a:spLocks noGrp="1"/>
          </p:cNvSpPr>
          <p:nvPr>
            <p:ph idx="1"/>
          </p:nvPr>
        </p:nvSpPr>
        <p:spPr>
          <a:xfrm>
            <a:off x="1524000" y="1905000"/>
            <a:ext cx="7010400" cy="1143000"/>
          </a:xfrm>
        </p:spPr>
        <p:txBody>
          <a:bodyPr>
            <a:normAutofit fontScale="92500" lnSpcReduction="20000"/>
          </a:bodyPr>
          <a:lstStyle/>
          <a:p>
            <a:r>
              <a:rPr lang="en-US" dirty="0"/>
              <a:t>Here is an example of an increment function as a lambda expression applied to a value,</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0B98DCC-AFDB-054A-B3E5-15FB1101A2F3}"/>
                  </a:ext>
                </a:extLst>
              </p:cNvPr>
              <p:cNvSpPr txBox="1"/>
              <p:nvPr/>
            </p:nvSpPr>
            <p:spPr>
              <a:xfrm>
                <a:off x="2590800" y="3810001"/>
                <a:ext cx="3124200" cy="3693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+1</m:t>
                          </m:r>
                        </m:e>
                      </m:d>
                      <m:r>
                        <a:rPr lang="en-US" sz="2400" b="0" i="1" smtClean="0">
                          <a:latin typeface="Cambria Math" panose="02040503050406030204" pitchFamily="18" charset="0"/>
                        </a:rPr>
                        <m:t> 1 </m:t>
                      </m:r>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rPr>
                        <m:t> </m:t>
                      </m:r>
                    </m:oMath>
                  </m:oMathPara>
                </a14:m>
                <a:endParaRPr lang="en-US" sz="2400" dirty="0"/>
              </a:p>
            </p:txBody>
          </p:sp>
        </mc:Choice>
        <mc:Fallback>
          <p:sp>
            <p:nvSpPr>
              <p:cNvPr id="5" name="TextBox 4">
                <a:extLst>
                  <a:ext uri="{FF2B5EF4-FFF2-40B4-BE49-F238E27FC236}">
                    <a16:creationId xmlns:a16="http://schemas.microsoft.com/office/drawing/2014/main" id="{40B98DCC-AFDB-054A-B3E5-15FB1101A2F3}"/>
                  </a:ext>
                </a:extLst>
              </p:cNvPr>
              <p:cNvSpPr txBox="1">
                <a:spLocks noRot="1" noChangeAspect="1" noMove="1" noResize="1" noEditPoints="1" noAdjustHandles="1" noChangeArrowheads="1" noChangeShapeType="1" noTextEdit="1"/>
              </p:cNvSpPr>
              <p:nvPr/>
            </p:nvSpPr>
            <p:spPr>
              <a:xfrm>
                <a:off x="2590800" y="3810001"/>
                <a:ext cx="3124200" cy="369332"/>
              </a:xfrm>
              <a:prstGeom prst="rect">
                <a:avLst/>
              </a:prstGeom>
              <a:blipFill>
                <a:blip r:embed="rId2"/>
                <a:stretch>
                  <a:fillRect t="-6667" b="-36667"/>
                </a:stretch>
              </a:blipFill>
            </p:spPr>
            <p:txBody>
              <a:bodyPr/>
              <a:lstStyle/>
              <a:p>
                <a:r>
                  <a:rPr lang="en-US">
                    <a:noFill/>
                  </a:rPr>
                  <a:t> </a:t>
                </a:r>
              </a:p>
            </p:txBody>
          </p:sp>
        </mc:Fallback>
      </mc:AlternateContent>
    </p:spTree>
    <p:extLst>
      <p:ext uri="{BB962C8B-B14F-4D97-AF65-F5344CB8AC3E}">
        <p14:creationId xmlns:p14="http://schemas.microsoft.com/office/powerpoint/2010/main" val="1968177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A98E-0F6D-3245-A113-B60B043A3C5A}"/>
              </a:ext>
            </a:extLst>
          </p:cNvPr>
          <p:cNvSpPr>
            <a:spLocks noGrp="1"/>
          </p:cNvSpPr>
          <p:nvPr>
            <p:ph type="title"/>
          </p:nvPr>
        </p:nvSpPr>
        <p:spPr/>
        <p:txBody>
          <a:bodyPr/>
          <a:lstStyle/>
          <a:p>
            <a:r>
              <a:rPr lang="en-US" dirty="0"/>
              <a:t>Lambda Calculus</a:t>
            </a:r>
          </a:p>
        </p:txBody>
      </p:sp>
      <p:sp>
        <p:nvSpPr>
          <p:cNvPr id="3" name="Content Placeholder 2">
            <a:extLst>
              <a:ext uri="{FF2B5EF4-FFF2-40B4-BE49-F238E27FC236}">
                <a16:creationId xmlns:a16="http://schemas.microsoft.com/office/drawing/2014/main" id="{E534E3E3-1FF8-1C4E-BF30-F75C419E83F0}"/>
              </a:ext>
            </a:extLst>
          </p:cNvPr>
          <p:cNvSpPr>
            <a:spLocks noGrp="1"/>
          </p:cNvSpPr>
          <p:nvPr>
            <p:ph idx="1"/>
          </p:nvPr>
        </p:nvSpPr>
        <p:spPr>
          <a:xfrm>
            <a:off x="1524000" y="1905000"/>
            <a:ext cx="7010400" cy="1143000"/>
          </a:xfrm>
        </p:spPr>
        <p:txBody>
          <a:bodyPr>
            <a:normAutofit/>
          </a:bodyPr>
          <a:lstStyle/>
          <a:p>
            <a:r>
              <a:rPr lang="en-US" dirty="0"/>
              <a:t>Another example that scales a point in 2D space (a pair of values),</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0B98DCC-AFDB-054A-B3E5-15FB1101A2F3}"/>
                  </a:ext>
                </a:extLst>
              </p:cNvPr>
              <p:cNvSpPr txBox="1"/>
              <p:nvPr/>
            </p:nvSpPr>
            <p:spPr>
              <a:xfrm>
                <a:off x="2133600" y="4721423"/>
                <a:ext cx="4800600"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,3</m:t>
                          </m:r>
                          <m:r>
                            <a:rPr lang="en-US" sz="2400" b="0" i="1" smtClean="0">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 </m:t>
                      </m:r>
                      <m:r>
                        <a:rPr lang="en-US" sz="2400" b="0" i="1" smtClean="0">
                          <a:latin typeface="Cambria Math" panose="02040503050406030204" pitchFamily="18" charset="0"/>
                        </a:rPr>
                        <m:t>(</m:t>
                      </m:r>
                      <m:r>
                        <a:rPr lang="en-US" sz="2400" b="0" i="1" smtClean="0">
                          <a:latin typeface="Cambria Math" panose="02040503050406030204" pitchFamily="18" charset="0"/>
                        </a:rPr>
                        <m:t>1</m:t>
                      </m:r>
                      <m:r>
                        <a:rPr lang="en-US" sz="2400" b="0" i="1" smtClean="0">
                          <a:latin typeface="Cambria Math" panose="02040503050406030204" pitchFamily="18" charset="0"/>
                        </a:rPr>
                        <m:t>,2)</m:t>
                      </m:r>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,6)</m:t>
                      </m:r>
                      <m:r>
                        <a:rPr lang="en-US" sz="2400" b="0" i="1" smtClean="0">
                          <a:latin typeface="Cambria Math" panose="02040503050406030204" pitchFamily="18" charset="0"/>
                        </a:rPr>
                        <m:t> </m:t>
                      </m:r>
                    </m:oMath>
                  </m:oMathPara>
                </a14:m>
                <a:endParaRPr lang="en-US" sz="2400" dirty="0"/>
              </a:p>
            </p:txBody>
          </p:sp>
        </mc:Choice>
        <mc:Fallback>
          <p:sp>
            <p:nvSpPr>
              <p:cNvPr id="5" name="TextBox 4">
                <a:extLst>
                  <a:ext uri="{FF2B5EF4-FFF2-40B4-BE49-F238E27FC236}">
                    <a16:creationId xmlns:a16="http://schemas.microsoft.com/office/drawing/2014/main" id="{40B98DCC-AFDB-054A-B3E5-15FB1101A2F3}"/>
                  </a:ext>
                </a:extLst>
              </p:cNvPr>
              <p:cNvSpPr txBox="1">
                <a:spLocks noRot="1" noChangeAspect="1" noMove="1" noResize="1" noEditPoints="1" noAdjustHandles="1" noChangeArrowheads="1" noChangeShapeType="1" noTextEdit="1"/>
              </p:cNvSpPr>
              <p:nvPr/>
            </p:nvSpPr>
            <p:spPr>
              <a:xfrm>
                <a:off x="2133600" y="4721423"/>
                <a:ext cx="4800600" cy="369332"/>
              </a:xfrm>
              <a:prstGeom prst="rect">
                <a:avLst/>
              </a:prstGeom>
              <a:blipFill>
                <a:blip r:embed="rId2"/>
                <a:stretch>
                  <a:fillRect t="-6897" b="-41379"/>
                </a:stretch>
              </a:blipFill>
            </p:spPr>
            <p:txBody>
              <a:bodyPr/>
              <a:lstStyle/>
              <a:p>
                <a:r>
                  <a:rPr lang="en-US">
                    <a:noFill/>
                  </a:rPr>
                  <a:t> </a:t>
                </a:r>
              </a:p>
            </p:txBody>
          </p:sp>
        </mc:Fallback>
      </mc:AlternateContent>
    </p:spTree>
    <p:extLst>
      <p:ext uri="{BB962C8B-B14F-4D97-AF65-F5344CB8AC3E}">
        <p14:creationId xmlns:p14="http://schemas.microsoft.com/office/powerpoint/2010/main" val="228055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26278D-FF51-1545-B21A-D26C5E51F4F8}"/>
              </a:ext>
            </a:extLst>
          </p:cNvPr>
          <p:cNvSpPr>
            <a:spLocks noGrp="1"/>
          </p:cNvSpPr>
          <p:nvPr>
            <p:ph type="title"/>
          </p:nvPr>
        </p:nvSpPr>
        <p:spPr/>
        <p:txBody>
          <a:bodyPr/>
          <a:lstStyle/>
          <a:p>
            <a:r>
              <a:rPr lang="en-US" dirty="0"/>
              <a:t>Asteroid Functions</a:t>
            </a:r>
          </a:p>
        </p:txBody>
      </p:sp>
      <p:sp>
        <p:nvSpPr>
          <p:cNvPr id="4" name="Content Placeholder 3">
            <a:extLst>
              <a:ext uri="{FF2B5EF4-FFF2-40B4-BE49-F238E27FC236}">
                <a16:creationId xmlns:a16="http://schemas.microsoft.com/office/drawing/2014/main" id="{D7F2703B-BBA9-854C-9FD7-D9E20EF939D7}"/>
              </a:ext>
            </a:extLst>
          </p:cNvPr>
          <p:cNvSpPr>
            <a:spLocks noGrp="1"/>
          </p:cNvSpPr>
          <p:nvPr>
            <p:ph idx="1"/>
          </p:nvPr>
        </p:nvSpPr>
        <p:spPr>
          <a:xfrm>
            <a:off x="1524000" y="1905000"/>
            <a:ext cx="7010400" cy="990600"/>
          </a:xfrm>
        </p:spPr>
        <p:txBody>
          <a:bodyPr>
            <a:normAutofit fontScale="77500" lnSpcReduction="20000"/>
          </a:bodyPr>
          <a:lstStyle/>
          <a:p>
            <a:r>
              <a:rPr lang="en-US" dirty="0"/>
              <a:t>Due to its foundation in Lambda calculus, Asteroid functions have only a single formal parameter,</a:t>
            </a:r>
          </a:p>
          <a:p>
            <a:endParaRPr lang="en-US" dirty="0"/>
          </a:p>
        </p:txBody>
      </p:sp>
      <p:pic>
        <p:nvPicPr>
          <p:cNvPr id="5" name="Picture 4">
            <a:extLst>
              <a:ext uri="{FF2B5EF4-FFF2-40B4-BE49-F238E27FC236}">
                <a16:creationId xmlns:a16="http://schemas.microsoft.com/office/drawing/2014/main" id="{43253776-833D-AC4F-9757-E911567678FE}"/>
              </a:ext>
            </a:extLst>
          </p:cNvPr>
          <p:cNvPicPr>
            <a:picLocks noChangeAspect="1"/>
          </p:cNvPicPr>
          <p:nvPr/>
        </p:nvPicPr>
        <p:blipFill>
          <a:blip r:embed="rId2"/>
          <a:stretch>
            <a:fillRect/>
          </a:stretch>
        </p:blipFill>
        <p:spPr>
          <a:xfrm>
            <a:off x="1676400" y="3723327"/>
            <a:ext cx="5791200" cy="2160896"/>
          </a:xfrm>
          <a:prstGeom prst="rect">
            <a:avLst/>
          </a:prstGeom>
          <a:ln>
            <a:solidFill>
              <a:schemeClr val="tx1"/>
            </a:solidFill>
          </a:ln>
        </p:spPr>
      </p:pic>
      <p:sp>
        <p:nvSpPr>
          <p:cNvPr id="6" name="TextBox 5">
            <a:extLst>
              <a:ext uri="{FF2B5EF4-FFF2-40B4-BE49-F238E27FC236}">
                <a16:creationId xmlns:a16="http://schemas.microsoft.com/office/drawing/2014/main" id="{DA3C573A-91B1-CD41-9DCD-6048F37B6F11}"/>
              </a:ext>
            </a:extLst>
          </p:cNvPr>
          <p:cNvSpPr txBox="1"/>
          <p:nvPr/>
        </p:nvSpPr>
        <p:spPr>
          <a:xfrm>
            <a:off x="3364523" y="6131169"/>
            <a:ext cx="1478290" cy="307777"/>
          </a:xfrm>
          <a:prstGeom prst="rect">
            <a:avLst/>
          </a:prstGeom>
          <a:noFill/>
        </p:spPr>
        <p:txBody>
          <a:bodyPr wrap="none" rtlCol="0">
            <a:spAutoFit/>
          </a:bodyPr>
          <a:lstStyle/>
          <a:p>
            <a:r>
              <a:rPr lang="en-US" sz="1400" dirty="0"/>
              <a:t>ln006/scale1.ast</a:t>
            </a:r>
          </a:p>
        </p:txBody>
      </p:sp>
      <p:cxnSp>
        <p:nvCxnSpPr>
          <p:cNvPr id="8" name="Straight Arrow Connector 7">
            <a:extLst>
              <a:ext uri="{FF2B5EF4-FFF2-40B4-BE49-F238E27FC236}">
                <a16:creationId xmlns:a16="http://schemas.microsoft.com/office/drawing/2014/main" id="{40724188-BCBF-0845-A0E4-42615A2C9717}"/>
              </a:ext>
            </a:extLst>
          </p:cNvPr>
          <p:cNvCxnSpPr/>
          <p:nvPr/>
        </p:nvCxnSpPr>
        <p:spPr bwMode="auto">
          <a:xfrm flipH="1">
            <a:off x="3657600" y="3429000"/>
            <a:ext cx="304800" cy="3810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9" name="TextBox 8">
            <a:extLst>
              <a:ext uri="{FF2B5EF4-FFF2-40B4-BE49-F238E27FC236}">
                <a16:creationId xmlns:a16="http://schemas.microsoft.com/office/drawing/2014/main" id="{D80E4F35-D4EB-DE43-BE59-2228199B9145}"/>
              </a:ext>
            </a:extLst>
          </p:cNvPr>
          <p:cNvSpPr txBox="1"/>
          <p:nvPr/>
        </p:nvSpPr>
        <p:spPr>
          <a:xfrm>
            <a:off x="3827585" y="3124200"/>
            <a:ext cx="2710999" cy="369332"/>
          </a:xfrm>
          <a:prstGeom prst="rect">
            <a:avLst/>
          </a:prstGeom>
          <a:noFill/>
        </p:spPr>
        <p:txBody>
          <a:bodyPr wrap="none" rtlCol="0">
            <a:spAutoFit/>
          </a:bodyPr>
          <a:lstStyle/>
          <a:p>
            <a:r>
              <a:rPr lang="en-US" sz="1800" dirty="0"/>
              <a:t>Single, formal parameter</a:t>
            </a:r>
          </a:p>
        </p:txBody>
      </p:sp>
    </p:spTree>
    <p:extLst>
      <p:ext uri="{BB962C8B-B14F-4D97-AF65-F5344CB8AC3E}">
        <p14:creationId xmlns:p14="http://schemas.microsoft.com/office/powerpoint/2010/main" val="1705117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26278D-FF51-1545-B21A-D26C5E51F4F8}"/>
              </a:ext>
            </a:extLst>
          </p:cNvPr>
          <p:cNvSpPr>
            <a:spLocks noGrp="1"/>
          </p:cNvSpPr>
          <p:nvPr>
            <p:ph type="title"/>
          </p:nvPr>
        </p:nvSpPr>
        <p:spPr/>
        <p:txBody>
          <a:bodyPr/>
          <a:lstStyle/>
          <a:p>
            <a:r>
              <a:rPr lang="en-US" dirty="0"/>
              <a:t>Asteroid Functions</a:t>
            </a:r>
          </a:p>
        </p:txBody>
      </p:sp>
      <p:sp>
        <p:nvSpPr>
          <p:cNvPr id="4" name="Content Placeholder 3">
            <a:extLst>
              <a:ext uri="{FF2B5EF4-FFF2-40B4-BE49-F238E27FC236}">
                <a16:creationId xmlns:a16="http://schemas.microsoft.com/office/drawing/2014/main" id="{D7F2703B-BBA9-854C-9FD7-D9E20EF939D7}"/>
              </a:ext>
            </a:extLst>
          </p:cNvPr>
          <p:cNvSpPr>
            <a:spLocks noGrp="1"/>
          </p:cNvSpPr>
          <p:nvPr>
            <p:ph idx="1"/>
          </p:nvPr>
        </p:nvSpPr>
        <p:spPr>
          <a:xfrm>
            <a:off x="1524000" y="1905000"/>
            <a:ext cx="7010400" cy="990600"/>
          </a:xfrm>
        </p:spPr>
        <p:txBody>
          <a:bodyPr/>
          <a:lstStyle/>
          <a:p>
            <a:r>
              <a:rPr lang="en-US" dirty="0"/>
              <a:t>We can pattern match on the single formal parameter,</a:t>
            </a:r>
          </a:p>
          <a:p>
            <a:endParaRPr lang="en-US" dirty="0"/>
          </a:p>
        </p:txBody>
      </p:sp>
      <p:sp>
        <p:nvSpPr>
          <p:cNvPr id="6" name="TextBox 5">
            <a:extLst>
              <a:ext uri="{FF2B5EF4-FFF2-40B4-BE49-F238E27FC236}">
                <a16:creationId xmlns:a16="http://schemas.microsoft.com/office/drawing/2014/main" id="{DA3C573A-91B1-CD41-9DCD-6048F37B6F11}"/>
              </a:ext>
            </a:extLst>
          </p:cNvPr>
          <p:cNvSpPr txBox="1"/>
          <p:nvPr/>
        </p:nvSpPr>
        <p:spPr>
          <a:xfrm>
            <a:off x="3364523" y="5562600"/>
            <a:ext cx="1478290" cy="307777"/>
          </a:xfrm>
          <a:prstGeom prst="rect">
            <a:avLst/>
          </a:prstGeom>
          <a:noFill/>
        </p:spPr>
        <p:txBody>
          <a:bodyPr wrap="none" rtlCol="0">
            <a:spAutoFit/>
          </a:bodyPr>
          <a:lstStyle/>
          <a:p>
            <a:r>
              <a:rPr lang="en-US" sz="1400" dirty="0"/>
              <a:t>ln006/scale2.ast</a:t>
            </a:r>
          </a:p>
        </p:txBody>
      </p:sp>
      <p:pic>
        <p:nvPicPr>
          <p:cNvPr id="2" name="Picture 1">
            <a:extLst>
              <a:ext uri="{FF2B5EF4-FFF2-40B4-BE49-F238E27FC236}">
                <a16:creationId xmlns:a16="http://schemas.microsoft.com/office/drawing/2014/main" id="{B8C8FFDC-F225-D045-AA41-9AC1BA373F57}"/>
              </a:ext>
            </a:extLst>
          </p:cNvPr>
          <p:cNvPicPr>
            <a:picLocks noChangeAspect="1"/>
          </p:cNvPicPr>
          <p:nvPr/>
        </p:nvPicPr>
        <p:blipFill>
          <a:blip r:embed="rId2"/>
          <a:stretch>
            <a:fillRect/>
          </a:stretch>
        </p:blipFill>
        <p:spPr>
          <a:xfrm>
            <a:off x="810563" y="3886200"/>
            <a:ext cx="8064500" cy="1435100"/>
          </a:xfrm>
          <a:prstGeom prst="rect">
            <a:avLst/>
          </a:prstGeom>
          <a:ln>
            <a:solidFill>
              <a:schemeClr val="tx1"/>
            </a:solidFill>
          </a:ln>
        </p:spPr>
      </p:pic>
      <p:cxnSp>
        <p:nvCxnSpPr>
          <p:cNvPr id="8" name="Straight Arrow Connector 7">
            <a:extLst>
              <a:ext uri="{FF2B5EF4-FFF2-40B4-BE49-F238E27FC236}">
                <a16:creationId xmlns:a16="http://schemas.microsoft.com/office/drawing/2014/main" id="{40724188-BCBF-0845-A0E4-42615A2C9717}"/>
              </a:ext>
            </a:extLst>
          </p:cNvPr>
          <p:cNvCxnSpPr/>
          <p:nvPr/>
        </p:nvCxnSpPr>
        <p:spPr bwMode="auto">
          <a:xfrm flipH="1">
            <a:off x="3429000" y="3581400"/>
            <a:ext cx="304800" cy="3810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 name="TextBox 8">
            <a:extLst>
              <a:ext uri="{FF2B5EF4-FFF2-40B4-BE49-F238E27FC236}">
                <a16:creationId xmlns:a16="http://schemas.microsoft.com/office/drawing/2014/main" id="{D80E4F35-D4EB-DE43-BE59-2228199B9145}"/>
              </a:ext>
            </a:extLst>
          </p:cNvPr>
          <p:cNvSpPr txBox="1"/>
          <p:nvPr/>
        </p:nvSpPr>
        <p:spPr>
          <a:xfrm>
            <a:off x="3598985" y="3276600"/>
            <a:ext cx="4442242" cy="369332"/>
          </a:xfrm>
          <a:prstGeom prst="rect">
            <a:avLst/>
          </a:prstGeom>
          <a:noFill/>
        </p:spPr>
        <p:txBody>
          <a:bodyPr wrap="none" rtlCol="0">
            <a:spAutoFit/>
          </a:bodyPr>
          <a:lstStyle/>
          <a:p>
            <a:r>
              <a:rPr lang="en-US" sz="1800" dirty="0"/>
              <a:t>Single, formal parameter pattern matched</a:t>
            </a:r>
          </a:p>
        </p:txBody>
      </p:sp>
    </p:spTree>
    <p:extLst>
      <p:ext uri="{BB962C8B-B14F-4D97-AF65-F5344CB8AC3E}">
        <p14:creationId xmlns:p14="http://schemas.microsoft.com/office/powerpoint/2010/main" val="2055587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D07C-5D0B-1B49-AC02-65310BEF7FFA}"/>
              </a:ext>
            </a:extLst>
          </p:cNvPr>
          <p:cNvSpPr>
            <a:spLocks noGrp="1"/>
          </p:cNvSpPr>
          <p:nvPr>
            <p:ph type="title"/>
          </p:nvPr>
        </p:nvSpPr>
        <p:spPr/>
        <p:txBody>
          <a:bodyPr/>
          <a:lstStyle/>
          <a:p>
            <a:r>
              <a:rPr lang="en-US" dirty="0"/>
              <a:t>Function Calls</a:t>
            </a:r>
          </a:p>
        </p:txBody>
      </p:sp>
      <p:sp>
        <p:nvSpPr>
          <p:cNvPr id="3" name="Content Placeholder 2">
            <a:extLst>
              <a:ext uri="{FF2B5EF4-FFF2-40B4-BE49-F238E27FC236}">
                <a16:creationId xmlns:a16="http://schemas.microsoft.com/office/drawing/2014/main" id="{E54BB541-9D8C-8D47-BBC8-AE6BE22E2C45}"/>
              </a:ext>
            </a:extLst>
          </p:cNvPr>
          <p:cNvSpPr>
            <a:spLocks noGrp="1"/>
          </p:cNvSpPr>
          <p:nvPr>
            <p:ph idx="1"/>
          </p:nvPr>
        </p:nvSpPr>
        <p:spPr>
          <a:xfrm>
            <a:off x="1524000" y="1447800"/>
            <a:ext cx="7010400" cy="1752600"/>
          </a:xfrm>
        </p:spPr>
        <p:txBody>
          <a:bodyPr>
            <a:normAutofit fontScale="77500" lnSpcReduction="20000"/>
          </a:bodyPr>
          <a:lstStyle/>
          <a:p>
            <a:r>
              <a:rPr lang="en-US" dirty="0"/>
              <a:t>The interpretation of function arguments as a list of values has unexpected implications in Python</a:t>
            </a:r>
          </a:p>
          <a:p>
            <a:pPr lvl="1"/>
            <a:r>
              <a:rPr lang="en-US" dirty="0"/>
              <a:t>foo (1,2) ≠ foo ((1,2)), but</a:t>
            </a:r>
          </a:p>
          <a:p>
            <a:pPr lvl="1"/>
            <a:r>
              <a:rPr lang="en-US" dirty="0"/>
              <a:t>(1,2) = ((1,2))</a:t>
            </a:r>
          </a:p>
          <a:p>
            <a:r>
              <a:rPr lang="en-US" dirty="0"/>
              <a:t>Inconsistent handling of parenthesized tuples!</a:t>
            </a:r>
          </a:p>
        </p:txBody>
      </p:sp>
      <p:sp>
        <p:nvSpPr>
          <p:cNvPr id="6" name="TextBox 5">
            <a:extLst>
              <a:ext uri="{FF2B5EF4-FFF2-40B4-BE49-F238E27FC236}">
                <a16:creationId xmlns:a16="http://schemas.microsoft.com/office/drawing/2014/main" id="{56BD07D0-EA65-BD41-8973-3E0FDACCDEB6}"/>
              </a:ext>
            </a:extLst>
          </p:cNvPr>
          <p:cNvSpPr txBox="1"/>
          <p:nvPr/>
        </p:nvSpPr>
        <p:spPr>
          <a:xfrm>
            <a:off x="5257800" y="5871762"/>
            <a:ext cx="612668" cy="307777"/>
          </a:xfrm>
          <a:prstGeom prst="rect">
            <a:avLst/>
          </a:prstGeom>
          <a:noFill/>
        </p:spPr>
        <p:txBody>
          <a:bodyPr wrap="none" rtlCol="0">
            <a:spAutoFit/>
          </a:bodyPr>
          <a:lstStyle/>
          <a:p>
            <a:r>
              <a:rPr lang="en-US" sz="1400" dirty="0"/>
              <a:t>but…</a:t>
            </a:r>
          </a:p>
        </p:txBody>
      </p:sp>
      <p:pic>
        <p:nvPicPr>
          <p:cNvPr id="7" name="Picture 6">
            <a:extLst>
              <a:ext uri="{FF2B5EF4-FFF2-40B4-BE49-F238E27FC236}">
                <a16:creationId xmlns:a16="http://schemas.microsoft.com/office/drawing/2014/main" id="{749DF90B-12ED-2146-B252-8EB44DB2E549}"/>
              </a:ext>
            </a:extLst>
          </p:cNvPr>
          <p:cNvPicPr>
            <a:picLocks noChangeAspect="1"/>
          </p:cNvPicPr>
          <p:nvPr/>
        </p:nvPicPr>
        <p:blipFill>
          <a:blip r:embed="rId2"/>
          <a:stretch>
            <a:fillRect/>
          </a:stretch>
        </p:blipFill>
        <p:spPr>
          <a:xfrm>
            <a:off x="283921" y="3429000"/>
            <a:ext cx="5814314" cy="2133600"/>
          </a:xfrm>
          <a:prstGeom prst="rect">
            <a:avLst/>
          </a:prstGeom>
        </p:spPr>
      </p:pic>
      <p:pic>
        <p:nvPicPr>
          <p:cNvPr id="8" name="Picture 7">
            <a:extLst>
              <a:ext uri="{FF2B5EF4-FFF2-40B4-BE49-F238E27FC236}">
                <a16:creationId xmlns:a16="http://schemas.microsoft.com/office/drawing/2014/main" id="{6D6F4617-50A6-8C4B-BFCE-52ABFD3B2FAF}"/>
              </a:ext>
            </a:extLst>
          </p:cNvPr>
          <p:cNvPicPr>
            <a:picLocks noChangeAspect="1"/>
          </p:cNvPicPr>
          <p:nvPr/>
        </p:nvPicPr>
        <p:blipFill rotWithShape="1">
          <a:blip r:embed="rId3"/>
          <a:srcRect t="60369" r="64443"/>
          <a:stretch/>
        </p:blipFill>
        <p:spPr>
          <a:xfrm>
            <a:off x="5955591" y="5719362"/>
            <a:ext cx="2926344" cy="833838"/>
          </a:xfrm>
          <a:prstGeom prst="rect">
            <a:avLst/>
          </a:prstGeom>
        </p:spPr>
      </p:pic>
    </p:spTree>
    <p:extLst>
      <p:ext uri="{BB962C8B-B14F-4D97-AF65-F5344CB8AC3E}">
        <p14:creationId xmlns:p14="http://schemas.microsoft.com/office/powerpoint/2010/main" val="2091790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D07C-5D0B-1B49-AC02-65310BEF7FFA}"/>
              </a:ext>
            </a:extLst>
          </p:cNvPr>
          <p:cNvSpPr>
            <a:spLocks noGrp="1"/>
          </p:cNvSpPr>
          <p:nvPr>
            <p:ph type="title"/>
          </p:nvPr>
        </p:nvSpPr>
        <p:spPr/>
        <p:txBody>
          <a:bodyPr/>
          <a:lstStyle/>
          <a:p>
            <a:r>
              <a:rPr lang="en-US" dirty="0"/>
              <a:t>Function Calls</a:t>
            </a:r>
          </a:p>
        </p:txBody>
      </p:sp>
      <p:sp>
        <p:nvSpPr>
          <p:cNvPr id="3" name="Content Placeholder 2">
            <a:extLst>
              <a:ext uri="{FF2B5EF4-FFF2-40B4-BE49-F238E27FC236}">
                <a16:creationId xmlns:a16="http://schemas.microsoft.com/office/drawing/2014/main" id="{E54BB541-9D8C-8D47-BBC8-AE6BE22E2C45}"/>
              </a:ext>
            </a:extLst>
          </p:cNvPr>
          <p:cNvSpPr>
            <a:spLocks noGrp="1"/>
          </p:cNvSpPr>
          <p:nvPr>
            <p:ph idx="1"/>
          </p:nvPr>
        </p:nvSpPr>
        <p:spPr>
          <a:xfrm>
            <a:off x="1524000" y="1447800"/>
            <a:ext cx="7010400" cy="1752600"/>
          </a:xfrm>
        </p:spPr>
        <p:txBody>
          <a:bodyPr>
            <a:normAutofit/>
          </a:bodyPr>
          <a:lstStyle/>
          <a:p>
            <a:r>
              <a:rPr lang="en-US" dirty="0"/>
              <a:t>But it works fine in Asteroid,</a:t>
            </a:r>
          </a:p>
        </p:txBody>
      </p:sp>
      <p:pic>
        <p:nvPicPr>
          <p:cNvPr id="4" name="Picture 3">
            <a:extLst>
              <a:ext uri="{FF2B5EF4-FFF2-40B4-BE49-F238E27FC236}">
                <a16:creationId xmlns:a16="http://schemas.microsoft.com/office/drawing/2014/main" id="{4E7BB509-5D10-3D46-ADC6-AAB9E44FAE48}"/>
              </a:ext>
            </a:extLst>
          </p:cNvPr>
          <p:cNvPicPr>
            <a:picLocks noChangeAspect="1"/>
          </p:cNvPicPr>
          <p:nvPr/>
        </p:nvPicPr>
        <p:blipFill>
          <a:blip r:embed="rId2"/>
          <a:stretch>
            <a:fillRect/>
          </a:stretch>
        </p:blipFill>
        <p:spPr>
          <a:xfrm>
            <a:off x="1553308" y="2701925"/>
            <a:ext cx="4983956" cy="2971800"/>
          </a:xfrm>
          <a:prstGeom prst="rect">
            <a:avLst/>
          </a:prstGeom>
          <a:ln>
            <a:solidFill>
              <a:schemeClr val="tx1"/>
            </a:solidFill>
          </a:ln>
        </p:spPr>
      </p:pic>
    </p:spTree>
    <p:extLst>
      <p:ext uri="{BB962C8B-B14F-4D97-AF65-F5344CB8AC3E}">
        <p14:creationId xmlns:p14="http://schemas.microsoft.com/office/powerpoint/2010/main" val="1430132341"/>
      </p:ext>
    </p:extLst>
  </p:cSld>
  <p:clrMapOvr>
    <a:masterClrMapping/>
  </p:clrMapOvr>
</p:sld>
</file>

<file path=ppt/theme/theme1.xml><?xml version="1.0" encoding="utf-8"?>
<a:theme xmlns:a="http://schemas.openxmlformats.org/drawingml/2006/main" name="quake2">
  <a:themeElements>
    <a:clrScheme name="quake2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quake2">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quake2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quake2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quake2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quake2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quake2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quake2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quake2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quake2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quake2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quake2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n481-001  -  Compatibility Mode" id="{CC5C7785-3CD8-DD44-834E-0180F42C2822}" vid="{7606F9E3-6FB8-B34F-B19C-D5DF52F7170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quake2</Template>
  <TotalTime>4338</TotalTime>
  <Words>719</Words>
  <Application>Microsoft Macintosh PowerPoint</Application>
  <PresentationFormat>On-screen Show (4:3)</PresentationFormat>
  <Paragraphs>73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Cambria Math</vt:lpstr>
      <vt:lpstr>Lato</vt:lpstr>
      <vt:lpstr>Söhne</vt:lpstr>
      <vt:lpstr>Wingdings</vt:lpstr>
      <vt:lpstr>quake2</vt:lpstr>
      <vt:lpstr>Asteroid Functions</vt:lpstr>
      <vt:lpstr>Asteroid Functions</vt:lpstr>
      <vt:lpstr>Lambda Calculus</vt:lpstr>
      <vt:lpstr>Lambda Calculus</vt:lpstr>
      <vt:lpstr>Lambda Calculus</vt:lpstr>
      <vt:lpstr>Asteroid Functions</vt:lpstr>
      <vt:lpstr>Asteroid Functions</vt:lpstr>
      <vt:lpstr>Function Calls</vt:lpstr>
      <vt:lpstr>Function Calls</vt:lpstr>
      <vt:lpstr>Pattern Matching in Functions</vt:lpstr>
      <vt:lpstr>Functions are Multi-Dispatch</vt:lpstr>
      <vt:lpstr>Functions are Multi-Dispatch</vt:lpstr>
      <vt:lpstr>Multi-Dispatch and Recursion</vt:lpstr>
      <vt:lpstr>Multi-Dispatch and Recursion</vt:lpstr>
      <vt:lpstr>Multi-Dispatch and Recursion</vt:lpstr>
      <vt:lpstr>Multi-Dispatch and Recursion</vt:lpstr>
      <vt:lpstr>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Lutz Hamel</dc:creator>
  <cp:lastModifiedBy>Lutz Hamel</cp:lastModifiedBy>
  <cp:revision>17</cp:revision>
  <cp:lastPrinted>2012-01-23T19:25:49Z</cp:lastPrinted>
  <dcterms:created xsi:type="dcterms:W3CDTF">2023-01-17T13:31:25Z</dcterms:created>
  <dcterms:modified xsi:type="dcterms:W3CDTF">2023-01-20T13:49:42Z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