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280" r:id="rId2"/>
    <p:sldId id="256" r:id="rId3"/>
    <p:sldId id="281" r:id="rId4"/>
    <p:sldId id="282" r:id="rId5"/>
    <p:sldId id="290" r:id="rId6"/>
    <p:sldId id="297" r:id="rId7"/>
    <p:sldId id="291" r:id="rId8"/>
    <p:sldId id="257" r:id="rId9"/>
    <p:sldId id="283" r:id="rId10"/>
    <p:sldId id="286" r:id="rId11"/>
    <p:sldId id="287" r:id="rId12"/>
    <p:sldId id="292" r:id="rId13"/>
    <p:sldId id="293" r:id="rId14"/>
    <p:sldId id="284" r:id="rId15"/>
    <p:sldId id="288" r:id="rId16"/>
    <p:sldId id="289" r:id="rId17"/>
    <p:sldId id="285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79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7" r:id="rId35"/>
    <p:sldId id="294" r:id="rId36"/>
    <p:sldId id="274" r:id="rId37"/>
    <p:sldId id="296" r:id="rId38"/>
    <p:sldId id="275" r:id="rId39"/>
    <p:sldId id="276" r:id="rId40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909"/>
  </p:normalViewPr>
  <p:slideViewPr>
    <p:cSldViewPr>
      <p:cViewPr varScale="1">
        <p:scale>
          <a:sx n="109" d="100"/>
          <a:sy n="109" d="100"/>
        </p:scale>
        <p:origin x="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the-let-state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95A85F-037A-9C42-A1FE-23E60B34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DDB50-10E1-694B-82BD-A8BDAAF3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Up till now we have used the let statement basically as an assignment statement into a single variable in the imperative fashion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let &lt;var&gt; = &lt;value&gt;.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50C705-1820-C74A-A0AE-76BB7873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43426"/>
            <a:ext cx="55626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890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05000"/>
            <a:ext cx="3886200" cy="3886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We can code that biologist example using pattern matching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Assume we have a field guide with the following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A77E-2C45-C545-A7FD-AD6AF0C50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1600200"/>
            <a:ext cx="3073400" cy="4051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14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DAC2-FA39-6C44-8DCE-D2C763D1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CF98-8240-4148-998E-242CCE89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can solve this problem nicely with pattern matching in Asteroid,</a:t>
            </a:r>
          </a:p>
          <a:p>
            <a:pPr lvl="1"/>
            <a:r>
              <a:rPr lang="en-US" dirty="0"/>
              <a:t>We will encode the patterns as 3-tuples</a:t>
            </a:r>
          </a:p>
          <a:p>
            <a:pPr lvl="1"/>
            <a:r>
              <a:rPr lang="en-US" dirty="0"/>
              <a:t>We write a let statement for each pattern</a:t>
            </a:r>
          </a:p>
          <a:p>
            <a:pPr lvl="1"/>
            <a:r>
              <a:rPr lang="en-US" dirty="0"/>
              <a:t>When let statements fail they throw an exception, we will embed the let statements in a try-catch block so we can detect the pattern match failure</a:t>
            </a:r>
          </a:p>
        </p:txBody>
      </p:sp>
    </p:spTree>
    <p:extLst>
      <p:ext uri="{BB962C8B-B14F-4D97-AF65-F5344CB8AC3E}">
        <p14:creationId xmlns:p14="http://schemas.microsoft.com/office/powerpoint/2010/main" val="218894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DAC2-FA39-6C44-8DCE-D2C763D1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B0748-1946-BC41-81E3-594FCB662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79654"/>
            <a:ext cx="6177197" cy="4654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5BD75A-8F23-3941-9815-0C536F68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5476274"/>
            <a:ext cx="7969250" cy="1076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7DEBC9-2200-E74C-A333-E98A8E59C03E}"/>
              </a:ext>
            </a:extLst>
          </p:cNvPr>
          <p:cNvSpPr txBox="1"/>
          <p:nvPr/>
        </p:nvSpPr>
        <p:spPr>
          <a:xfrm>
            <a:off x="7444154" y="3493477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ln004/bird1a.ast</a:t>
            </a:r>
          </a:p>
        </p:txBody>
      </p:sp>
    </p:spTree>
    <p:extLst>
      <p:ext uri="{BB962C8B-B14F-4D97-AF65-F5344CB8AC3E}">
        <p14:creationId xmlns:p14="http://schemas.microsoft.com/office/powerpoint/2010/main" val="338069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DAC2-FA39-6C44-8DCE-D2C763D1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CF98-8240-4148-998E-242CCE89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0287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It is nicer to represent the patterns as bird objects</a:t>
            </a:r>
          </a:p>
          <a:p>
            <a:r>
              <a:rPr lang="en-US" dirty="0"/>
              <a:t>This way we stay closer to the original problem setting. E.g.,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6B30A-C95E-7D44-BD02-06D16AF2E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267"/>
          <a:stretch/>
        </p:blipFill>
        <p:spPr>
          <a:xfrm>
            <a:off x="533400" y="3048000"/>
            <a:ext cx="2592417" cy="10843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1C66B8-9E80-3349-B65C-E9BCD6F2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4000500"/>
            <a:ext cx="5729270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Bent-Up Arrow 6">
            <a:extLst>
              <a:ext uri="{FF2B5EF4-FFF2-40B4-BE49-F238E27FC236}">
                <a16:creationId xmlns:a16="http://schemas.microsoft.com/office/drawing/2014/main" id="{08293EAD-A9FF-454B-A47E-206E9298ABED}"/>
              </a:ext>
            </a:extLst>
          </p:cNvPr>
          <p:cNvSpPr/>
          <p:nvPr/>
        </p:nvSpPr>
        <p:spPr bwMode="auto">
          <a:xfrm flipV="1">
            <a:off x="3276600" y="3429000"/>
            <a:ext cx="685800" cy="457200"/>
          </a:xfrm>
          <a:prstGeom prst="bent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2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557336" y="4419600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ln004/bird1b.ast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9B07C-F6D0-054E-B37F-CD924EC2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5816600"/>
            <a:ext cx="7912100" cy="96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AF4169-5E97-CD4C-B6CD-A0BDB93B8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44" y="76200"/>
            <a:ext cx="6510556" cy="5695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899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FDD1-B6BA-6F4A-9E7B-40833BE9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92" y="1875542"/>
            <a:ext cx="2743200" cy="4114800"/>
          </a:xfrm>
        </p:spPr>
        <p:txBody>
          <a:bodyPr/>
          <a:lstStyle/>
          <a:p>
            <a:r>
              <a:rPr lang="en-US" sz="2000" dirty="0"/>
              <a:t>Here is a much more elegant solution using pattern matching in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176336" y="6042701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ln004/bird2.ast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7E8AD-CC8F-A449-9087-4AB16BFE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61502"/>
            <a:ext cx="5639191" cy="4328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08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FDD1-B6BA-6F4A-9E7B-40833BE9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92" y="1875542"/>
            <a:ext cx="7877908" cy="562858"/>
          </a:xfrm>
        </p:spPr>
        <p:txBody>
          <a:bodyPr/>
          <a:lstStyle/>
          <a:p>
            <a:r>
              <a:rPr lang="en-US" sz="2000" dirty="0"/>
              <a:t>Here is a solution using pattern matching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176336" y="6042701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ln004/bird2.py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FD1AE-426A-F140-9D1F-ECFD3344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1" y="2286000"/>
            <a:ext cx="7264400" cy="3632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371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F04D-0CA2-0C4C-A132-CF98ACEF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Variables allow for partial matches</a:t>
            </a:r>
          </a:p>
          <a:p>
            <a:r>
              <a:rPr lang="en-US" dirty="0"/>
              <a:t>Variables in patterns are instantiated in the current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176336" y="4521886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ln004/bird3.ast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B5844-582D-704C-97CB-230F26B2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10413"/>
            <a:ext cx="6146800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5622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990600"/>
          </a:xfrm>
        </p:spPr>
        <p:txBody>
          <a:bodyPr>
            <a:normAutofit/>
          </a:bodyPr>
          <a:lstStyle/>
          <a:p>
            <a:r>
              <a:rPr lang="en-US" dirty="0"/>
              <a:t>Something a bit more CS 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A626-854D-FE4E-94C1-AEFA362A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62992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00594-9017-D54C-8A50-79C1F2A0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3225800"/>
            <a:ext cx="29591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A1BA18-AC71-8247-93C9-14F2FF91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674577"/>
            <a:ext cx="29591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382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Basic Patterns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26B33-87C9-1C43-9934-53C424D0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7678"/>
            <a:ext cx="3733800" cy="3117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3962400" cy="5181600"/>
          </a:xfrm>
        </p:spPr>
        <p:txBody>
          <a:bodyPr wrap="square" anchor="t">
            <a:normAutofit fontScale="85000" lnSpcReduction="20000"/>
          </a:bodyPr>
          <a:lstStyle/>
          <a:p>
            <a:r>
              <a:rPr lang="en-US" dirty="0"/>
              <a:t>The idea of constructors on the right representing values and, on the left, representing structure/patterns also works for objects!</a:t>
            </a:r>
          </a:p>
          <a:p>
            <a:r>
              <a:rPr lang="en-US" dirty="0"/>
              <a:t>The expression A(1,2) on the left side is a constructor for the object considered as a pattern</a:t>
            </a:r>
          </a:p>
          <a:p>
            <a:r>
              <a:rPr lang="en-US" dirty="0"/>
              <a:t>We can insert variables into the constructor, A(</a:t>
            </a:r>
            <a:r>
              <a:rPr lang="en-US" dirty="0" err="1"/>
              <a:t>x,y</a:t>
            </a:r>
            <a:r>
              <a:rPr lang="en-US" dirty="0"/>
              <a:t>), for easy access to the components of the object o</a:t>
            </a:r>
          </a:p>
          <a:p>
            <a:pPr lvl="1"/>
            <a:r>
              <a:rPr lang="en-US" b="1" dirty="0" err="1"/>
              <a:t>destructuring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C7FE1A-F709-A240-9106-0E267F5E7ED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52600" y="4191001"/>
            <a:ext cx="2971800" cy="533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13D899-8FEA-D847-BF4D-0EC349742B2F}"/>
              </a:ext>
            </a:extLst>
          </p:cNvPr>
          <p:cNvCxnSpPr/>
          <p:nvPr/>
        </p:nvCxnSpPr>
        <p:spPr bwMode="auto">
          <a:xfrm flipH="1">
            <a:off x="2362200" y="3429000"/>
            <a:ext cx="2438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915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419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However, the let statement is a pattern-match statement in Asteroid,</a:t>
            </a:r>
            <a:br>
              <a:rPr lang="en-US" dirty="0"/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   </a:t>
            </a:r>
            <a:r>
              <a:rPr lang="en-US" b="0" i="0" dirty="0">
                <a:solidFill>
                  <a:srgbClr val="404040"/>
                </a:solidFill>
                <a:effectLst/>
                <a:latin typeface="Courier" pitchFamily="2" charset="0"/>
              </a:rPr>
              <a:t>let &lt;pattern&gt; = &lt;value&gt;.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where the pattern on the left side of the equal sign is matched against the value of the right side of the equal sign.</a:t>
            </a: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Simple patterns are expressions that consist purely of constructors and variables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4F978-3E3C-7447-946F-559FC9D1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D2371-8322-9A41-A719-261ECC26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idea of </a:t>
            </a:r>
            <a:r>
              <a:rPr lang="en-US" dirty="0" err="1"/>
              <a:t>destructuring</a:t>
            </a:r>
            <a:r>
              <a:rPr lang="en-US" dirty="0"/>
              <a:t> is fundamental to pattern matching</a:t>
            </a:r>
          </a:p>
          <a:p>
            <a:r>
              <a:rPr lang="en-US" dirty="0"/>
              <a:t>It makes access to substructures much more readable (and efficient).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A6A26-A408-284D-A5D3-913E31B1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50800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756C8F-9F25-8C48-9322-F8715F3293D8}"/>
              </a:ext>
            </a:extLst>
          </p:cNvPr>
          <p:cNvSpPr txBox="1"/>
          <p:nvPr/>
        </p:nvSpPr>
        <p:spPr>
          <a:xfrm>
            <a:off x="304800" y="3429000"/>
            <a:ext cx="3369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Without structural pattern matching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B7DA3C-11B5-0647-A4C8-16EABDEC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490602"/>
            <a:ext cx="7861300" cy="86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2A76F6-7B4F-1847-A972-BC4167D54106}"/>
              </a:ext>
            </a:extLst>
          </p:cNvPr>
          <p:cNvSpPr txBox="1"/>
          <p:nvPr/>
        </p:nvSpPr>
        <p:spPr>
          <a:xfrm>
            <a:off x="533400" y="5152048"/>
            <a:ext cx="3084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 structural pattern matching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D09DA-5460-484E-8453-0F4AE9159FD1}"/>
              </a:ext>
            </a:extLst>
          </p:cNvPr>
          <p:cNvSpPr txBox="1"/>
          <p:nvPr/>
        </p:nvSpPr>
        <p:spPr>
          <a:xfrm>
            <a:off x="5732585" y="4126523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ln004/destruct1.ast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F03C6-E031-374D-8349-8C7A0A611C66}"/>
              </a:ext>
            </a:extLst>
          </p:cNvPr>
          <p:cNvSpPr txBox="1"/>
          <p:nvPr/>
        </p:nvSpPr>
        <p:spPr>
          <a:xfrm>
            <a:off x="6166338" y="5216769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ln004/destruct2.ast</a:t>
            </a:r>
          </a:p>
        </p:txBody>
      </p:sp>
    </p:spTree>
    <p:extLst>
      <p:ext uri="{BB962C8B-B14F-4D97-AF65-F5344CB8AC3E}">
        <p14:creationId xmlns:p14="http://schemas.microsoft.com/office/powerpoint/2010/main" val="2194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FF73-ABA1-8B4C-BBB2-1C960345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0267-28F9-8944-ADDD-99D9FD7C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066800"/>
          </a:xfrm>
        </p:spPr>
        <p:txBody>
          <a:bodyPr/>
          <a:lstStyle/>
          <a:p>
            <a:r>
              <a:rPr lang="en-US" dirty="0"/>
              <a:t>Here is another example using structures and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C914B-6B85-9E40-B4B4-5FE3B7AF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86479"/>
            <a:ext cx="6985000" cy="2794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0A8CC-F02F-474A-840E-8A807C395A5F}"/>
              </a:ext>
            </a:extLst>
          </p:cNvPr>
          <p:cNvSpPr txBox="1"/>
          <p:nvPr/>
        </p:nvSpPr>
        <p:spPr>
          <a:xfrm>
            <a:off x="4091354" y="6271846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ln004/destruct3.ast</a:t>
            </a:r>
          </a:p>
        </p:txBody>
      </p:sp>
    </p:spTree>
    <p:extLst>
      <p:ext uri="{BB962C8B-B14F-4D97-AF65-F5344CB8AC3E}">
        <p14:creationId xmlns:p14="http://schemas.microsoft.com/office/powerpoint/2010/main" val="3185682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D85F-5E84-D44B-9B5C-300F6E3D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 Matching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F871-97CA-5F43-BEF7-D514A7A6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let statement</a:t>
            </a:r>
            <a:br>
              <a:rPr lang="en-US" dirty="0"/>
            </a:br>
            <a:r>
              <a:rPr lang="en-US" dirty="0"/>
              <a:t>    let &lt;pattern&gt; = value .</a:t>
            </a:r>
          </a:p>
          <a:p>
            <a:r>
              <a:rPr lang="en-US" dirty="0"/>
              <a:t>On the right side of equal sign constructors represent values</a:t>
            </a:r>
          </a:p>
          <a:p>
            <a:pPr lvl="1"/>
            <a:r>
              <a:rPr lang="en-US" dirty="0"/>
              <a:t>Operators/functions are allowed</a:t>
            </a:r>
          </a:p>
          <a:p>
            <a:r>
              <a:rPr lang="en-US" dirty="0"/>
              <a:t>On the left side constructors represent structure</a:t>
            </a:r>
          </a:p>
          <a:p>
            <a:pPr lvl="1"/>
            <a:r>
              <a:rPr lang="en-US" dirty="0"/>
              <a:t>Operators/functions are </a:t>
            </a:r>
            <a:r>
              <a:rPr lang="en-US" b="1" dirty="0"/>
              <a:t>not</a:t>
            </a:r>
            <a:r>
              <a:rPr lang="en-US" dirty="0"/>
              <a:t> allowed</a:t>
            </a:r>
          </a:p>
          <a:p>
            <a:pPr lvl="1"/>
            <a:r>
              <a:rPr lang="en-US" dirty="0"/>
              <a:t>Constructors must minimally represent structure</a:t>
            </a:r>
          </a:p>
          <a:p>
            <a:r>
              <a:rPr lang="en-US" dirty="0"/>
              <a:t>Variables are allowed in patterns for partial matches/</a:t>
            </a:r>
            <a:r>
              <a:rPr lang="en-US" dirty="0" err="1"/>
              <a:t>destructuring</a:t>
            </a:r>
            <a:endParaRPr lang="en-US" dirty="0"/>
          </a:p>
          <a:p>
            <a:r>
              <a:rPr lang="en-US" dirty="0"/>
              <a:t>Pattern matching is part of a programming paradigm called </a:t>
            </a:r>
            <a:r>
              <a:rPr lang="en-US" b="1" dirty="0"/>
              <a:t>declarative programming</a:t>
            </a:r>
          </a:p>
          <a:p>
            <a:pPr lvl="1"/>
            <a:r>
              <a:rPr lang="en-US" dirty="0"/>
              <a:t>We will look at this more carefully when we examine control structures in Asteroid.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27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1905000"/>
          </a:xfrm>
        </p:spPr>
        <p:txBody>
          <a:bodyPr>
            <a:normAutofit/>
          </a:bodyPr>
          <a:lstStyle/>
          <a:p>
            <a:r>
              <a:rPr lang="en-US" dirty="0"/>
              <a:t>Limited pattern matching available with the assignment statement</a:t>
            </a:r>
          </a:p>
          <a:p>
            <a:pPr lvl="1"/>
            <a:r>
              <a:rPr lang="en-US" dirty="0"/>
              <a:t>Called </a:t>
            </a:r>
            <a:r>
              <a:rPr lang="en-US" b="1" dirty="0" err="1"/>
              <a:t>destructuring</a:t>
            </a:r>
            <a:r>
              <a:rPr lang="en-US" dirty="0"/>
              <a:t> 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D9459-AC71-D24B-82C5-648CD3F83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0"/>
          <a:stretch/>
        </p:blipFill>
        <p:spPr>
          <a:xfrm>
            <a:off x="2895600" y="4000500"/>
            <a:ext cx="2527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21341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match statement as of 3.10 provides a bit more 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EEF00-80BA-C244-9D4F-C0381F77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16201"/>
            <a:ext cx="4038600" cy="172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4CF8E-8072-2441-8A24-62522202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048000"/>
            <a:ext cx="4267200" cy="34477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10AAD-83B4-CA44-83CE-75DEFC18BA9B}"/>
              </a:ext>
            </a:extLst>
          </p:cNvPr>
          <p:cNvSpPr txBox="1"/>
          <p:nvPr/>
        </p:nvSpPr>
        <p:spPr>
          <a:xfrm>
            <a:off x="246185" y="5990492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peps.python.org</a:t>
            </a:r>
            <a:r>
              <a:rPr lang="en-US" sz="1400" dirty="0"/>
              <a:t>/pep-0636/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107F4-F5F0-B440-B5EC-0CB34E1615FB}"/>
              </a:ext>
            </a:extLst>
          </p:cNvPr>
          <p:cNvSpPr txBox="1"/>
          <p:nvPr/>
        </p:nvSpPr>
        <p:spPr>
          <a:xfrm>
            <a:off x="6060831" y="27432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ln004/destruct3.py</a:t>
            </a:r>
          </a:p>
        </p:txBody>
      </p:sp>
    </p:spTree>
    <p:extLst>
      <p:ext uri="{BB962C8B-B14F-4D97-AF65-F5344CB8AC3E}">
        <p14:creationId xmlns:p14="http://schemas.microsoft.com/office/powerpoint/2010/main" val="3899810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2FA5-F967-B640-AF84-20CD3454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96F-C6D7-9248-9A60-9A8AE2692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609600"/>
          </a:xfrm>
        </p:spPr>
        <p:txBody>
          <a:bodyPr/>
          <a:lstStyle/>
          <a:p>
            <a:r>
              <a:rPr lang="en-US" dirty="0"/>
              <a:t>Rust also supports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E6D5E-9011-5346-838C-8C3CA6404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877771"/>
            <a:ext cx="4773898" cy="3751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4D7279-2489-3C44-BD42-D76496D6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71800"/>
            <a:ext cx="3073400" cy="149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BA7D1-54A7-5A40-BF97-2C13B7519CB0}"/>
              </a:ext>
            </a:extLst>
          </p:cNvPr>
          <p:cNvSpPr txBox="1"/>
          <p:nvPr/>
        </p:nvSpPr>
        <p:spPr>
          <a:xfrm>
            <a:off x="6172200" y="251460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27E54-9047-3340-9DFE-D76C7C826BCB}"/>
              </a:ext>
            </a:extLst>
          </p:cNvPr>
          <p:cNvSpPr txBox="1"/>
          <p:nvPr/>
        </p:nvSpPr>
        <p:spPr>
          <a:xfrm>
            <a:off x="1449103" y="2589311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ln004/destruct2.prs</a:t>
            </a:r>
          </a:p>
        </p:txBody>
      </p:sp>
    </p:spTree>
    <p:extLst>
      <p:ext uri="{BB962C8B-B14F-4D97-AF65-F5344CB8AC3E}">
        <p14:creationId xmlns:p14="http://schemas.microsoft.com/office/powerpoint/2010/main" val="1648020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BFB-A2B4-FB48-BABF-BBD8D18B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Conditional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E8CCF-CD44-E148-A19A-1E93996C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4996726" cy="7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04DA-BCA8-264E-AE30-BDC19E610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1526" y="1905000"/>
            <a:ext cx="3232874" cy="4114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Only assign a pair if the two component values are the same</a:t>
            </a:r>
          </a:p>
          <a:p>
            <a:r>
              <a:rPr lang="en-US" dirty="0"/>
              <a:t>Only assign positive values to 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826A1-392C-F646-860F-C0593B3F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68018"/>
            <a:ext cx="5181600" cy="78385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82422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 Predicate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505200"/>
          </a:xfrm>
        </p:spPr>
        <p:txBody>
          <a:bodyPr/>
          <a:lstStyle/>
          <a:p>
            <a:r>
              <a:rPr lang="en-US" dirty="0"/>
              <a:t>The is predicate is of the form</a:t>
            </a:r>
            <a:br>
              <a:rPr lang="en-US" dirty="0"/>
            </a:br>
            <a:r>
              <a:rPr lang="en-US" dirty="0"/>
              <a:t>    &lt;value&gt; is &lt;pattern&gt;</a:t>
            </a:r>
            <a:br>
              <a:rPr lang="en-US" dirty="0"/>
            </a:br>
            <a:r>
              <a:rPr lang="en-US" dirty="0"/>
              <a:t>and returns true if the value matches the pattern otherwise it will return false</a:t>
            </a:r>
          </a:p>
          <a:p>
            <a:r>
              <a:rPr lang="en-US" dirty="0"/>
              <a:t>The is predicate allows us to do pattern matching is expressions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AE521-5C3F-1441-A77E-88572B79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422900"/>
            <a:ext cx="2628900" cy="1244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8BE3D-2D0B-4345-A8F1-8EC44E83068A}"/>
              </a:ext>
            </a:extLst>
          </p:cNvPr>
          <p:cNvSpPr txBox="1"/>
          <p:nvPr/>
        </p:nvSpPr>
        <p:spPr>
          <a:xfrm>
            <a:off x="6858000" y="762000"/>
            <a:ext cx="192392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Note: a predicate is a</a:t>
            </a:r>
            <a:br>
              <a:rPr lang="en-US" sz="1400" dirty="0"/>
            </a:br>
            <a:r>
              <a:rPr lang="en-US" sz="1400" dirty="0"/>
              <a:t>function/operator that </a:t>
            </a:r>
            <a:br>
              <a:rPr lang="en-US" sz="1400" dirty="0"/>
            </a:br>
            <a:r>
              <a:rPr lang="en-US" sz="1400" dirty="0"/>
              <a:t>always returns true or</a:t>
            </a:r>
            <a:br>
              <a:rPr lang="en-US" sz="1400" dirty="0"/>
            </a:br>
            <a:r>
              <a:rPr lang="en-US" sz="1400" dirty="0"/>
              <a:t>false.  No other return</a:t>
            </a:r>
            <a:br>
              <a:rPr lang="en-US" sz="1400" dirty="0"/>
            </a:br>
            <a:r>
              <a:rPr lang="en-US" sz="1400" dirty="0"/>
              <a:t>value is permitted.</a:t>
            </a:r>
          </a:p>
        </p:txBody>
      </p:sp>
    </p:spTree>
    <p:extLst>
      <p:ext uri="{BB962C8B-B14F-4D97-AF65-F5344CB8AC3E}">
        <p14:creationId xmlns:p14="http://schemas.microsoft.com/office/powerpoint/2010/main" val="3295829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05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Type patterns are patterns of the form</a:t>
            </a:r>
            <a:br>
              <a:rPr lang="en-US" dirty="0"/>
            </a:br>
            <a:r>
              <a:rPr lang="en-US" dirty="0"/>
              <a:t>   %&lt;type name&gt;</a:t>
            </a:r>
            <a:br>
              <a:rPr lang="en-US" dirty="0"/>
            </a:br>
            <a:r>
              <a:rPr lang="en-US" dirty="0"/>
              <a:t>and match all instances of the &lt;type name&gt;</a:t>
            </a:r>
          </a:p>
          <a:p>
            <a:r>
              <a:rPr lang="en-US" dirty="0"/>
              <a:t>All built-in types have associated type patterns such as %integer, %real, %string etc.</a:t>
            </a:r>
          </a:p>
          <a:p>
            <a:r>
              <a:rPr lang="en-US" dirty="0"/>
              <a:t>User defined types are also supported,</a:t>
            </a:r>
            <a:br>
              <a:rPr lang="en-US" dirty="0"/>
            </a:br>
            <a:r>
              <a:rPr lang="en-US" dirty="0"/>
              <a:t>   %&lt;user defined type name&gt;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219F6-3021-1E4C-90DF-B8A249F3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7239000" cy="82312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BF67B0-6D28-AF48-BA26-3593D399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58" y="4712945"/>
            <a:ext cx="7473950" cy="195455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06047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combine conditional pattern matching with type patterns and the is predicate to express sophisticated patterns</a:t>
            </a:r>
          </a:p>
          <a:p>
            <a:r>
              <a:rPr lang="en-US" dirty="0"/>
              <a:t>E.g., only assign a value to x if it is an integer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AB9A8-F2E7-8C43-A782-35FC00F7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4606925"/>
            <a:ext cx="6489700" cy="14224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2799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programs values are represented by </a:t>
            </a:r>
            <a:r>
              <a:rPr lang="en-US" b="1" dirty="0"/>
              <a:t>constructors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“Hello, World!”</a:t>
            </a:r>
          </a:p>
          <a:p>
            <a:pPr lvl="1"/>
            <a:r>
              <a:rPr lang="en-US" dirty="0"/>
              <a:t>[1,2,3]</a:t>
            </a:r>
          </a:p>
          <a:p>
            <a:pPr lvl="1"/>
            <a:r>
              <a:rPr lang="en-US" dirty="0"/>
              <a:t>(“Harry”, 32)</a:t>
            </a:r>
          </a:p>
          <a:p>
            <a:r>
              <a:rPr lang="en-US" dirty="0"/>
              <a:t>Any structure that cannot be reduced any further consists purely of constructors and is the </a:t>
            </a:r>
            <a:r>
              <a:rPr lang="en-US" b="1" dirty="0"/>
              <a:t>minimal/canonical representation </a:t>
            </a:r>
            <a:r>
              <a:rPr lang="en-US" dirty="0"/>
              <a:t>of a value.</a:t>
            </a:r>
          </a:p>
          <a:p>
            <a:r>
              <a:rPr lang="en-US" dirty="0"/>
              <a:t>The following are all representations of the value two:</a:t>
            </a:r>
          </a:p>
          <a:p>
            <a:pPr lvl="1"/>
            <a:r>
              <a:rPr lang="en-US" dirty="0"/>
              <a:t>1+1; 3-1; 2*1; 2+0; 2</a:t>
            </a:r>
          </a:p>
          <a:p>
            <a:pPr lvl="1"/>
            <a:r>
              <a:rPr lang="en-US" dirty="0"/>
              <a:t>Only the last one is the canonical representation of the value two.</a:t>
            </a:r>
          </a:p>
          <a:p>
            <a:pPr lvl="1"/>
            <a:r>
              <a:rPr lang="en-US" dirty="0"/>
              <a:t>We say that 2 is a constructor for the value two.</a:t>
            </a:r>
          </a:p>
          <a:p>
            <a:pPr lvl="1"/>
            <a:r>
              <a:rPr lang="en-US" dirty="0"/>
              <a:t>In this case the constructor happens to be a constant.</a:t>
            </a:r>
          </a:p>
        </p:txBody>
      </p:sp>
    </p:spTree>
    <p:extLst>
      <p:ext uri="{BB962C8B-B14F-4D97-AF65-F5344CB8AC3E}">
        <p14:creationId xmlns:p14="http://schemas.microsoft.com/office/powerpoint/2010/main" val="1116739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762000"/>
          </a:xfrm>
        </p:spPr>
        <p:txBody>
          <a:bodyPr>
            <a:normAutofit/>
          </a:bodyPr>
          <a:lstStyle/>
          <a:p>
            <a:r>
              <a:rPr lang="en-US" dirty="0"/>
              <a:t>Here are some additional examples,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88CFB-FC12-204B-9F54-811B0900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08031"/>
            <a:ext cx="5067300" cy="6731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CFE35-B4E8-424F-B4A1-6EBB08FE3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4038600"/>
            <a:ext cx="6515100" cy="2006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51B354-A5F6-A549-A108-76506E3E4DB7}"/>
              </a:ext>
            </a:extLst>
          </p:cNvPr>
          <p:cNvSpPr txBox="1"/>
          <p:nvPr/>
        </p:nvSpPr>
        <p:spPr>
          <a:xfrm>
            <a:off x="1992923" y="6271846"/>
            <a:ext cx="337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‘mod’ is the modulus function</a:t>
            </a:r>
          </a:p>
        </p:txBody>
      </p:sp>
    </p:spTree>
    <p:extLst>
      <p:ext uri="{BB962C8B-B14F-4D97-AF65-F5344CB8AC3E}">
        <p14:creationId xmlns:p14="http://schemas.microsoft.com/office/powerpoint/2010/main" val="3020148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simple conditional pattern</a:t>
            </a:r>
            <a:br>
              <a:rPr lang="en-US" dirty="0"/>
            </a:br>
            <a:r>
              <a:rPr lang="en-US" dirty="0"/>
              <a:t>   x if x is &lt;pattern&gt;</a:t>
            </a:r>
            <a:br>
              <a:rPr lang="en-US" dirty="0"/>
            </a:br>
            <a:r>
              <a:rPr lang="en-US" dirty="0"/>
              <a:t>appears a lot in Asteroid programs</a:t>
            </a:r>
          </a:p>
          <a:p>
            <a:r>
              <a:rPr lang="en-US" dirty="0"/>
              <a:t>Named patterns of the form</a:t>
            </a:r>
            <a:br>
              <a:rPr lang="en-US" dirty="0"/>
            </a:br>
            <a:r>
              <a:rPr lang="en-US" dirty="0"/>
              <a:t>   x:&lt;pattern&gt;</a:t>
            </a:r>
            <a:br>
              <a:rPr lang="en-US" dirty="0"/>
            </a:br>
            <a:r>
              <a:rPr lang="en-US" dirty="0"/>
              <a:t>represent a shorthand for the simple conditional pattern above</a:t>
            </a:r>
          </a:p>
          <a:p>
            <a:r>
              <a:rPr lang="en-US" dirty="0"/>
              <a:t>E.g.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2295A-5DFF-004B-8714-A589155D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8006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42529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/>
          </a:bodyPr>
          <a:lstStyle/>
          <a:p>
            <a:r>
              <a:rPr lang="en-US" dirty="0"/>
              <a:t>This shorthand notation is especially useful when combined with type patterns,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D4B1D-ADB2-6443-B87E-4D51B91B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9624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50486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Beware: even though named patterns with type patterns look like a declarations they are not!</a:t>
            </a:r>
          </a:p>
          <a:p>
            <a:r>
              <a:rPr lang="en-US" dirty="0"/>
              <a:t>They are pattern match statements; consequently, implicit type conversions we are used to from other programming languages do not work!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162B0-3C1E-E841-94F2-CD56B655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8026400" cy="14605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285522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C51E-259E-9349-83AB-34F41AD1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Head-Tail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B74A-6B29-9041-95E9-7392BDAB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head-tail pattern </a:t>
            </a:r>
            <a:br>
              <a:rPr lang="en-US" dirty="0"/>
            </a:br>
            <a:r>
              <a:rPr lang="en-US" dirty="0"/>
              <a:t>    [ &lt;head var&gt; | &lt;tail var&gt; ]</a:t>
            </a:r>
            <a:br>
              <a:rPr lang="en-US" dirty="0"/>
            </a:br>
            <a:r>
              <a:rPr lang="en-US" dirty="0"/>
              <a:t>is a useful pattern that allows us to </a:t>
            </a:r>
            <a:r>
              <a:rPr lang="en-US" dirty="0" err="1"/>
              <a:t>destructure</a:t>
            </a:r>
            <a:r>
              <a:rPr lang="en-US" dirty="0"/>
              <a:t> a list into into its first element and the rest of the list; the list with its first element removed.</a:t>
            </a:r>
          </a:p>
          <a:p>
            <a:r>
              <a:rPr lang="en-US" dirty="0"/>
              <a:t>As we will see later, this pattern will prove extremely useful when dealing with recursion or iteration over lists.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BF5AF-9F39-674B-B21C-1DE5732A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800600"/>
            <a:ext cx="3251200" cy="157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365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49A8-7143-3D47-B39F-FC08E41F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Regular expressions are patterns that can be applied to strings</a:t>
            </a:r>
          </a:p>
          <a:p>
            <a:r>
              <a:rPr lang="en-US" dirty="0"/>
              <a:t>e.g., the regex</a:t>
            </a:r>
            <a:br>
              <a:rPr lang="en-US" dirty="0"/>
            </a:br>
            <a:r>
              <a:rPr lang="en-US" dirty="0"/>
              <a:t>      “a(b)*”</a:t>
            </a:r>
            <a:br>
              <a:rPr lang="en-US" dirty="0"/>
            </a:br>
            <a:r>
              <a:rPr lang="en-US" dirty="0"/>
              <a:t>matches any string that starts with an a followed by zero or more b’s.</a:t>
            </a:r>
          </a:p>
          <a:p>
            <a:r>
              <a:rPr lang="en-US" dirty="0"/>
              <a:t>In Asteroid regular expressions are considered patterns and therefore we can write expressions like</a:t>
            </a:r>
            <a:br>
              <a:rPr lang="en-US" dirty="0"/>
            </a:br>
            <a:r>
              <a:rPr lang="en-US" dirty="0"/>
              <a:t>    “</a:t>
            </a:r>
            <a:r>
              <a:rPr lang="en-US" dirty="0" err="1"/>
              <a:t>abbbb</a:t>
            </a:r>
            <a:r>
              <a:rPr lang="en-US" dirty="0"/>
              <a:t>” is “a(b)*”</a:t>
            </a:r>
          </a:p>
          <a:p>
            <a:r>
              <a:rPr lang="en-US" dirty="0"/>
              <a:t>Asteroid’s regex syntax follows Python’s regex syntax</a:t>
            </a:r>
          </a:p>
          <a:p>
            <a:pPr lvl="1"/>
            <a:r>
              <a:rPr lang="en-US" dirty="0">
                <a:hlinkClick r:id="rId2"/>
              </a:rPr>
              <a:t>https://docs.python.org/3/library/re.html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58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49A8-7143-3D47-B39F-FC08E41F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expressions is a formal language that defines lexical patterns of character strings</a:t>
            </a:r>
          </a:p>
          <a:p>
            <a:r>
              <a:rPr lang="en-US" dirty="0"/>
              <a:t>As shown before, the regular expression</a:t>
            </a:r>
            <a:br>
              <a:rPr lang="en-US" dirty="0"/>
            </a:br>
            <a:r>
              <a:rPr lang="en-US" dirty="0"/>
              <a:t>   “a(b)*”</a:t>
            </a:r>
            <a:br>
              <a:rPr lang="en-US" dirty="0"/>
            </a:br>
            <a:r>
              <a:rPr lang="en-US" dirty="0"/>
              <a:t>describes a pattern that matches any string that starts with an ‘a’ character followed by zero or more ‘b’ characters.</a:t>
            </a:r>
          </a:p>
          <a:p>
            <a:r>
              <a:rPr lang="en-US" dirty="0"/>
              <a:t>Possible matches are</a:t>
            </a:r>
            <a:br>
              <a:rPr lang="en-US" dirty="0"/>
            </a:br>
            <a:r>
              <a:rPr lang="en-US" dirty="0"/>
              <a:t>   “a”, “ab”, “abb”, “</a:t>
            </a:r>
            <a:r>
              <a:rPr lang="en-US" dirty="0" err="1"/>
              <a:t>abbb</a:t>
            </a:r>
            <a:r>
              <a:rPr lang="en-US" dirty="0"/>
              <a:t>”,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37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F0E2-69A4-1E49-BFE5-5AFDBF96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501C-89B7-3C4F-A74A-25052FB26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733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Any single, printable character is a RE, e.g., “A” or “1”</a:t>
            </a:r>
          </a:p>
          <a:p>
            <a:r>
              <a:rPr lang="en-US" dirty="0"/>
              <a:t>The concatenation “&lt;RE1&gt;&lt;RE2&gt;” is also an RE, e.g. “ab”</a:t>
            </a:r>
          </a:p>
          <a:p>
            <a:r>
              <a:rPr lang="en-US" dirty="0"/>
              <a:t>The “&lt;RE&gt;*” operator means match the RE zero or more times, e.g. “a*” and “(ab)*”</a:t>
            </a:r>
          </a:p>
          <a:p>
            <a:r>
              <a:rPr lang="en-US" dirty="0"/>
              <a:t>The “&lt;RE&gt;+” operator means match the RE one or more times, e.g. “a+” and “(ab)+”</a:t>
            </a:r>
          </a:p>
          <a:p>
            <a:r>
              <a:rPr lang="en-US" dirty="0"/>
              <a:t>The “&lt;RE&gt;?” operator means match the RE if it exists, e.g. “a(b)?c”</a:t>
            </a:r>
          </a:p>
          <a:p>
            <a:r>
              <a:rPr lang="en-US" dirty="0"/>
              <a:t>The “&lt;RE1&gt;|&lt;RE2&gt;” operator means match either RE1 or RE2.</a:t>
            </a:r>
          </a:p>
          <a:p>
            <a:r>
              <a:rPr lang="en-US" dirty="0"/>
              <a:t>The ”.” operator matches any character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E3AF5-FD77-E843-9F33-C79B24D0CA37}"/>
              </a:ext>
            </a:extLst>
          </p:cNvPr>
          <p:cNvSpPr txBox="1"/>
          <p:nvPr/>
        </p:nvSpPr>
        <p:spPr>
          <a:xfrm>
            <a:off x="175846" y="36576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“a+” = “a(a)*”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8C2C1-CCBA-8644-B86A-F89E697E389F}"/>
              </a:ext>
            </a:extLst>
          </p:cNvPr>
          <p:cNvSpPr txBox="1"/>
          <p:nvPr/>
        </p:nvSpPr>
        <p:spPr>
          <a:xfrm>
            <a:off x="1559169" y="5922947"/>
            <a:ext cx="5121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Note: REs are a very rich language, see more at</a:t>
            </a:r>
            <a:br>
              <a:rPr lang="en-US" sz="1800" dirty="0"/>
            </a:br>
            <a:r>
              <a:rPr lang="en-US" sz="1800" dirty="0">
                <a:hlinkClick r:id="rId2"/>
              </a:rPr>
              <a:t>https://docs.python.org/3/library/re.html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7533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2D86C-61A2-0548-BD77-50DE72C6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3035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4BB629-1D59-DE4A-8E08-78AEA977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3276600"/>
            <a:ext cx="5346700" cy="299034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E53EE-92BB-A640-9282-CDADF1387309}"/>
              </a:ext>
            </a:extLst>
          </p:cNvPr>
          <p:cNvSpPr txBox="1"/>
          <p:nvPr/>
        </p:nvSpPr>
        <p:spPr>
          <a:xfrm>
            <a:off x="4325815" y="644769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ln004/list1.ast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7CA79-687A-444F-8246-8EA528E4D893}"/>
              </a:ext>
            </a:extLst>
          </p:cNvPr>
          <p:cNvSpPr txBox="1"/>
          <p:nvPr/>
        </p:nvSpPr>
        <p:spPr>
          <a:xfrm>
            <a:off x="5605332" y="2629098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Pattern matching with regex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DD459-75B2-9346-AD83-F84BF6067F16}"/>
              </a:ext>
            </a:extLst>
          </p:cNvPr>
          <p:cNvCxnSpPr>
            <a:stCxn id="8" idx="2"/>
          </p:cNvCxnSpPr>
          <p:nvPr/>
        </p:nvCxnSpPr>
        <p:spPr bwMode="auto">
          <a:xfrm flipH="1">
            <a:off x="6096000" y="2936875"/>
            <a:ext cx="710943" cy="20953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354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905000"/>
            <a:ext cx="8763000" cy="4114800"/>
          </a:xfrm>
        </p:spPr>
        <p:txBody>
          <a:bodyPr/>
          <a:lstStyle/>
          <a:p>
            <a:r>
              <a:rPr lang="en-US" sz="2000" dirty="0"/>
              <a:t>The Let Statement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asteroid-lang.readthedocs.io/en/latest/User%20Guide.html#the-let-statement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 is another example using lists</a:t>
            </a:r>
          </a:p>
          <a:p>
            <a:r>
              <a:rPr lang="en-US" dirty="0"/>
              <a:t>The following are all representations of a list with the values one, two, and three</a:t>
            </a:r>
          </a:p>
          <a:p>
            <a:pPr lvl="1"/>
            <a:r>
              <a:rPr lang="en-US" dirty="0"/>
              <a:t>[1]+[2]+[3]; [1,2]+[3]; [1,2,3]+[]; [1,2,3]</a:t>
            </a:r>
          </a:p>
          <a:p>
            <a:r>
              <a:rPr lang="en-US" dirty="0"/>
              <a:t>Again, only the last one is the canonical representation of the list</a:t>
            </a:r>
          </a:p>
          <a:p>
            <a:pPr lvl="1"/>
            <a:r>
              <a:rPr lang="en-US" dirty="0"/>
              <a:t>It represents the value of a list with integer values one, two, and three.</a:t>
            </a:r>
          </a:p>
        </p:txBody>
      </p:sp>
    </p:spTree>
    <p:extLst>
      <p:ext uri="{BB962C8B-B14F-4D97-AF65-F5344CB8AC3E}">
        <p14:creationId xmlns:p14="http://schemas.microsoft.com/office/powerpoint/2010/main" val="294941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Constructors are interesting,</a:t>
            </a:r>
          </a:p>
          <a:p>
            <a:pPr lvl="1"/>
            <a:r>
              <a:rPr lang="en-US" dirty="0"/>
              <a:t>When they are part of an expression being evaluated, they represent values</a:t>
            </a:r>
          </a:p>
          <a:p>
            <a:pPr lvl="1"/>
            <a:r>
              <a:rPr lang="en-US" dirty="0"/>
              <a:t>Otherwise, they represent structure.</a:t>
            </a:r>
          </a:p>
          <a:p>
            <a:r>
              <a:rPr lang="en-US" dirty="0"/>
              <a:t>We see this with the let statement,</a:t>
            </a:r>
            <a:br>
              <a:rPr lang="en-US" dirty="0"/>
            </a:br>
            <a:r>
              <a:rPr lang="en-US" dirty="0"/>
              <a:t>   let &lt;pattern&gt; = &lt;value&gt;.</a:t>
            </a:r>
          </a:p>
          <a:p>
            <a:pPr lvl="1"/>
            <a:r>
              <a:rPr lang="en-US" dirty="0"/>
              <a:t>On the right of the = sign constructors represent values</a:t>
            </a:r>
          </a:p>
          <a:p>
            <a:pPr lvl="1"/>
            <a:r>
              <a:rPr lang="en-US" dirty="0"/>
              <a:t>On the left of the = sign constructors represent structure</a:t>
            </a:r>
          </a:p>
          <a:p>
            <a:r>
              <a:rPr lang="en-US" dirty="0"/>
              <a:t>In a let statement, when the structure of the value on the right matches the structure of the pattern on the left, we say that we have a </a:t>
            </a:r>
            <a:r>
              <a:rPr lang="en-US" b="1" dirty="0"/>
              <a:t>successful pattern match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7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838200"/>
          </a:xfrm>
        </p:spPr>
        <p:txBody>
          <a:bodyPr>
            <a:norm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2DD07-7164-D64B-9DFE-EE2C77B0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048000"/>
            <a:ext cx="3467100" cy="17018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86B243-54EE-3D43-832E-4E17C08D165C}"/>
              </a:ext>
            </a:extLst>
          </p:cNvPr>
          <p:cNvSpPr txBox="1"/>
          <p:nvPr/>
        </p:nvSpPr>
        <p:spPr>
          <a:xfrm>
            <a:off x="1242646" y="5369169"/>
            <a:ext cx="74991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 last example is interesting, the right is not in the canonical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representation for the value 2, so it is first reduced (evaluated) to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its canonical form and then successfully pattern matched.</a:t>
            </a:r>
          </a:p>
        </p:txBody>
      </p:sp>
    </p:spTree>
    <p:extLst>
      <p:ext uri="{BB962C8B-B14F-4D97-AF65-F5344CB8AC3E}">
        <p14:creationId xmlns:p14="http://schemas.microsoft.com/office/powerpoint/2010/main" val="388553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9847-50C3-424D-81A9-81E8D72E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6D3F-4BA3-AB49-8C54-74493C77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think of variables in a pattern as a “I don’t care” structure</a:t>
            </a:r>
          </a:p>
          <a:p>
            <a:r>
              <a:rPr lang="en-US" dirty="0"/>
              <a:t>During a pattern match the variable will receive the structure that was actually matched during the pattern match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52753-07C9-0940-B9CE-8127BF084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102100"/>
            <a:ext cx="3568700" cy="2451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79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7625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When the pattern is just a single variable then the let statement looks like an assignment statement,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However, statements like,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are completely legal,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1 on the left is a constructor viewed as pattern, the 1 on the right is a constructor viewed as a value.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highlighting the fact that the let statement is not equivalent to an assignment statement.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93073-AB12-D742-97E4-1492A837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15" y="2590800"/>
            <a:ext cx="1967948" cy="45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ED7EE6-B483-CD46-BEAA-A4ACE711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16" y="3941618"/>
            <a:ext cx="2057399" cy="47798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B73516-FBF2-BD49-B95B-EA66568F6C6C}"/>
              </a:ext>
            </a:extLst>
          </p:cNvPr>
          <p:cNvSpPr txBox="1"/>
          <p:nvPr/>
        </p:nvSpPr>
        <p:spPr>
          <a:xfrm>
            <a:off x="1981200" y="2938046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Pattern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38F639-F658-0D41-A592-0AFC4A4FF510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827907" y="2938046"/>
            <a:ext cx="1258908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37C8FB-997E-1740-B53D-628C067C805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2827907" y="3107323"/>
            <a:ext cx="1258908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7D9996-CD9A-1945-8C8E-57235A4B2E9A}"/>
              </a:ext>
            </a:extLst>
          </p:cNvPr>
          <p:cNvSpPr txBox="1"/>
          <p:nvPr/>
        </p:nvSpPr>
        <p:spPr>
          <a:xfrm>
            <a:off x="5789671" y="2978994"/>
            <a:ext cx="691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A343-CEB6-324B-99D5-2B84B2C78EC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61507" y="2895600"/>
            <a:ext cx="856150" cy="287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4DE0D3-18D1-1143-8E69-0F6C246396A6}"/>
              </a:ext>
            </a:extLst>
          </p:cNvPr>
          <p:cNvCxnSpPr/>
          <p:nvPr/>
        </p:nvCxnSpPr>
        <p:spPr bwMode="auto">
          <a:xfrm flipH="1">
            <a:off x="5001215" y="3183523"/>
            <a:ext cx="788456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277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Patterns are all about structure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example,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wildlife biologist might use pattern matching to identify a specific species of bird based on its size, coloration, and distinctive markings on its feathers –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structure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would compare these characteristics to a known set of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patterns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different bird species from a field guide and use this information to make an accurate identification.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Observe, the structure of a value (unknown bird) is pattern-matched against a set of known patterns.  If one of the patterns matches the value (bird) then we have a match (identification).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70476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29772</TotalTime>
  <Words>1890</Words>
  <Application>Microsoft Macintosh PowerPoint</Application>
  <PresentationFormat>On-screen Show (4:3)</PresentationFormat>
  <Paragraphs>171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Courier</vt:lpstr>
      <vt:lpstr>Lato</vt:lpstr>
      <vt:lpstr>Söhne</vt:lpstr>
      <vt:lpstr>Wingdings</vt:lpstr>
      <vt:lpstr>quake2</vt:lpstr>
      <vt:lpstr>The Let Statement &amp; Basic Pattern Matching</vt:lpstr>
      <vt:lpstr>The Let Statement &amp; Basic Pattern Matching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Basic Patterns</vt:lpstr>
      <vt:lpstr>Basic Patterns</vt:lpstr>
      <vt:lpstr>Destructuring</vt:lpstr>
      <vt:lpstr>Destructuring</vt:lpstr>
      <vt:lpstr>Basic Pattern Matching Summary</vt:lpstr>
      <vt:lpstr>Pattern Matching in Python</vt:lpstr>
      <vt:lpstr>Pattern Matching in Python</vt:lpstr>
      <vt:lpstr>Pattern Matching in Rust</vt:lpstr>
      <vt:lpstr>Conditional Pattern Matching</vt:lpstr>
      <vt:lpstr>The is Predicate</vt:lpstr>
      <vt:lpstr>Type Patterns</vt:lpstr>
      <vt:lpstr>Advanced Pattern Match Expressions</vt:lpstr>
      <vt:lpstr>Advanced Pattern Match Expressions</vt:lpstr>
      <vt:lpstr>Named Patterns</vt:lpstr>
      <vt:lpstr>Named Patterns</vt:lpstr>
      <vt:lpstr>Named Patterns</vt:lpstr>
      <vt:lpstr>Head-Tail Pattern</vt:lpstr>
      <vt:lpstr>Pattern Matching with Regular Expressions</vt:lpstr>
      <vt:lpstr>Pattern Matching with Regular Expressions</vt:lpstr>
      <vt:lpstr>Pattern Matching with Regular Expressions</vt:lpstr>
      <vt:lpstr>Pattern Matching with Regular Expressions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</dc:title>
  <dc:creator>Lutz Hamel</dc:creator>
  <cp:lastModifiedBy>Lutz Hamel</cp:lastModifiedBy>
  <cp:revision>48</cp:revision>
  <cp:lastPrinted>2012-01-23T19:25:49Z</cp:lastPrinted>
  <dcterms:created xsi:type="dcterms:W3CDTF">2023-01-11T22:05:44Z</dcterms:created>
  <dcterms:modified xsi:type="dcterms:W3CDTF">2023-02-01T14:18:32Z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