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77" r:id="rId2"/>
    <p:sldId id="261" r:id="rId3"/>
    <p:sldId id="279" r:id="rId4"/>
    <p:sldId id="280" r:id="rId5"/>
    <p:sldId id="281" r:id="rId6"/>
    <p:sldId id="282" r:id="rId7"/>
    <p:sldId id="283" r:id="rId8"/>
    <p:sldId id="278" r:id="rId9"/>
    <p:sldId id="284" r:id="rId10"/>
    <p:sldId id="285" r:id="rId11"/>
    <p:sldId id="286" r:id="rId12"/>
    <p:sldId id="287" r:id="rId13"/>
    <p:sldId id="288" r:id="rId14"/>
    <p:sldId id="289" r:id="rId15"/>
    <p:sldId id="290" r:id="rId16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steroid-lang.readthedocs.io/en/latest/User%20Guide.html#pattern-matching" TargetMode="External"/><Relationship Id="rId2" Type="http://schemas.openxmlformats.org/officeDocument/2006/relationships/hyperlink" Target="https://asteroid-lang.readthedocs.io/en/latest/User%20Guide.html#func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mbda_calcul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1125-692B-7744-B388-3A0EFB12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E68D-B4DD-134F-AB71-90BE9B87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 the functional programming tradition, Asteroid’s function calls are constructed by juxtaposing a function with a value, e.g.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fact 3.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implication is that all </a:t>
            </a:r>
            <a:r>
              <a:rPr lang="en-US" b="1" dirty="0"/>
              <a:t>functions have only a single argument</a:t>
            </a:r>
            <a:r>
              <a:rPr lang="en-US" dirty="0"/>
              <a:t>.  If you want to pass more than one value to a function you have to construct a </a:t>
            </a:r>
            <a:r>
              <a:rPr lang="en-US" b="1" dirty="0"/>
              <a:t>tuple of values</a:t>
            </a:r>
            <a:r>
              <a:rPr lang="en-US" dirty="0"/>
              <a:t>, e.g.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foo (1,2).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Syntactically this looks the same as a function call to foo in Python but semantically it is very different – call foo with the </a:t>
            </a:r>
            <a:r>
              <a:rPr lang="en-US" b="1" dirty="0"/>
              <a:t>value</a:t>
            </a:r>
            <a:r>
              <a:rPr lang="en-US" dirty="0"/>
              <a:t> (1,2) in Asteroid as apposed to call foo with the </a:t>
            </a:r>
            <a:r>
              <a:rPr lang="en-US" b="1" dirty="0"/>
              <a:t>list of values </a:t>
            </a:r>
            <a:r>
              <a:rPr lang="en-US" dirty="0"/>
              <a:t>(1,2) in Python.</a:t>
            </a:r>
          </a:p>
          <a:p>
            <a:r>
              <a:rPr lang="en-US" dirty="0"/>
              <a:t>As we will see, this slight change of perspective enables effective pattern matching within function definitions in Asteroid.</a:t>
            </a:r>
          </a:p>
        </p:txBody>
      </p:sp>
    </p:spTree>
    <p:extLst>
      <p:ext uri="{BB962C8B-B14F-4D97-AF65-F5344CB8AC3E}">
        <p14:creationId xmlns:p14="http://schemas.microsoft.com/office/powerpoint/2010/main" val="352510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AA63-7844-B640-8D75-996969FD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D305-8855-BA4B-B9AA-31FB5DAF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17675"/>
            <a:ext cx="70104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we have seen, we can pattern match on the function argument</a:t>
            </a:r>
          </a:p>
          <a:p>
            <a:r>
              <a:rPr lang="en-US" dirty="0"/>
              <a:t>That means we can use all the patterns we have learned so far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BF3EA-030F-554B-898B-A3B20CA0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1901"/>
            <a:ext cx="7010400" cy="1850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30464-8F27-9548-B427-BB32218E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4" y="5013107"/>
            <a:ext cx="7389446" cy="16924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95096-66AD-2445-BB17-362DF9874344}"/>
              </a:ext>
            </a:extLst>
          </p:cNvPr>
          <p:cNvSpPr txBox="1"/>
          <p:nvPr/>
        </p:nvSpPr>
        <p:spPr>
          <a:xfrm>
            <a:off x="6880855" y="25146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ln006/scale3.ast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8CAB7-15EA-BE40-9046-514F3B7F64EC}"/>
              </a:ext>
            </a:extLst>
          </p:cNvPr>
          <p:cNvSpPr txBox="1"/>
          <p:nvPr/>
        </p:nvSpPr>
        <p:spPr>
          <a:xfrm>
            <a:off x="7050248" y="4702308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ln006/string1.ast</a:t>
            </a:r>
          </a:p>
        </p:txBody>
      </p:sp>
    </p:spTree>
    <p:extLst>
      <p:ext uri="{BB962C8B-B14F-4D97-AF65-F5344CB8AC3E}">
        <p14:creationId xmlns:p14="http://schemas.microsoft.com/office/powerpoint/2010/main" val="301662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EA71-F88F-EC43-A9DC-02C651C2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Multi-Dispatch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E9CC-B88C-2046-A833-DADAD577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73380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 Asteroid functions are multi-dispatch: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 single function can have multiple bodies each attached to a different pattern matching the actual argument.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This is along the line of declarative programming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 programmer’s intention instead of  computational logic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1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0F8E-6ADD-D84E-A38A-A940FE28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Multi-Dispatch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B3B77-3F12-E944-B772-C4A0D826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48917"/>
            <a:ext cx="3370600" cy="261848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33299-BBA6-4445-8183-9913EE89FB0E}"/>
                  </a:ext>
                </a:extLst>
              </p:cNvPr>
              <p:cNvSpPr txBox="1"/>
              <p:nvPr/>
            </p:nvSpPr>
            <p:spPr>
              <a:xfrm>
                <a:off x="2438400" y="1600200"/>
                <a:ext cx="5417252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only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defined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33299-BBA6-4445-8183-9913EE89F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00200"/>
                <a:ext cx="5417252" cy="982577"/>
              </a:xfrm>
              <a:prstGeom prst="rect">
                <a:avLst/>
              </a:prstGeom>
              <a:blipFill>
                <a:blip r:embed="rId3"/>
                <a:stretch>
                  <a:fillRect l="-11710" t="-235897" r="-468" b="-3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423A9E7-C232-1343-84A2-CBC2F8842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892" y="3657600"/>
            <a:ext cx="3276600" cy="22762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9F7309-E6E0-384E-8B80-CF9D05DA60BA}"/>
              </a:ext>
            </a:extLst>
          </p:cNvPr>
          <p:cNvCxnSpPr/>
          <p:nvPr/>
        </p:nvCxnSpPr>
        <p:spPr bwMode="auto">
          <a:xfrm>
            <a:off x="4876800" y="3200400"/>
            <a:ext cx="387502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87F20A-A900-8A47-99EF-9F89312B81DD}"/>
              </a:ext>
            </a:extLst>
          </p:cNvPr>
          <p:cNvSpPr txBox="1"/>
          <p:nvPr/>
        </p:nvSpPr>
        <p:spPr>
          <a:xfrm>
            <a:off x="4343400" y="28956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Multi-Dispatch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1EE77-2E6E-0E44-8F84-792AD55DC2A0}"/>
              </a:ext>
            </a:extLst>
          </p:cNvPr>
          <p:cNvSpPr txBox="1"/>
          <p:nvPr/>
        </p:nvSpPr>
        <p:spPr>
          <a:xfrm>
            <a:off x="738554" y="5955323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ln006/sign1a.ast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31D70-8C71-3646-AFE7-0A9C424B2360}"/>
              </a:ext>
            </a:extLst>
          </p:cNvPr>
          <p:cNvSpPr txBox="1"/>
          <p:nvPr/>
        </p:nvSpPr>
        <p:spPr>
          <a:xfrm>
            <a:off x="5185453" y="5988759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ln006/sign1b.ast</a:t>
            </a:r>
          </a:p>
        </p:txBody>
      </p:sp>
    </p:spTree>
    <p:extLst>
      <p:ext uri="{BB962C8B-B14F-4D97-AF65-F5344CB8AC3E}">
        <p14:creationId xmlns:p14="http://schemas.microsoft.com/office/powerpoint/2010/main" val="190478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4A6C05-87B3-C24F-98EE-CFE7FAFD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Multi-Dispatch and Recursion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8931C-977F-054C-ACC0-0A168D3E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Multi-dispatch works exceptionally well with recursive functions</a:t>
            </a:r>
          </a:p>
          <a:p>
            <a:pPr lvl="1"/>
            <a:r>
              <a:rPr lang="en-US" dirty="0"/>
              <a:t>Separate ‘with’ clauses for base- and recursive cases</a:t>
            </a:r>
          </a:p>
        </p:txBody>
      </p:sp>
    </p:spTree>
    <p:extLst>
      <p:ext uri="{BB962C8B-B14F-4D97-AF65-F5344CB8AC3E}">
        <p14:creationId xmlns:p14="http://schemas.microsoft.com/office/powerpoint/2010/main" val="360076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4A6C05-87B3-C24F-98EE-CFE7FAFD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Multi-Dispatch and Recursion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8931C-977F-054C-ACC0-0A168D3E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0092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Recursive function that sums the elements of an integer list.</a:t>
            </a:r>
          </a:p>
          <a:p>
            <a:pPr lvl="1"/>
            <a:r>
              <a:rPr lang="en-US" dirty="0"/>
              <a:t>Observation: multi-dispatch preserves the declarative nature of pattern matching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83897-3484-EB45-8C44-592DC06A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59423"/>
            <a:ext cx="3400297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302E3-AAD1-AD45-A2BD-FA23EDC6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267200"/>
            <a:ext cx="3505200" cy="2009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F4A51-282B-064C-B1FE-813717E529D3}"/>
              </a:ext>
            </a:extLst>
          </p:cNvPr>
          <p:cNvSpPr txBox="1"/>
          <p:nvPr/>
        </p:nvSpPr>
        <p:spPr>
          <a:xfrm>
            <a:off x="738554" y="63216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ln006/sumlist1a.ast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90BBC-7DBA-E941-9104-6E9EA7B62D1A}"/>
              </a:ext>
            </a:extLst>
          </p:cNvPr>
          <p:cNvSpPr txBox="1"/>
          <p:nvPr/>
        </p:nvSpPr>
        <p:spPr>
          <a:xfrm>
            <a:off x="5903492" y="62454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ln006/sumlist1b.ast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116BA-9146-9545-9BCB-3643F3C63CAD}"/>
              </a:ext>
            </a:extLst>
          </p:cNvPr>
          <p:cNvSpPr txBox="1"/>
          <p:nvPr/>
        </p:nvSpPr>
        <p:spPr>
          <a:xfrm>
            <a:off x="4572000" y="364298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Multi-dispatch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5CBC2B-DF9F-0E4F-AE3B-3302DC9903FA}"/>
              </a:ext>
            </a:extLst>
          </p:cNvPr>
          <p:cNvCxnSpPr/>
          <p:nvPr/>
        </p:nvCxnSpPr>
        <p:spPr bwMode="auto">
          <a:xfrm>
            <a:off x="4800600" y="4101535"/>
            <a:ext cx="457200" cy="851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153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D980-89C2-784D-82DA-E9E20289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1C53-3AE6-0948-BC77-14512193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382000" cy="4114800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asteroid-lang.readthedocs.io/en/latest/User%20Guide.html#functions</a:t>
            </a:r>
            <a:endParaRPr lang="en-US" sz="1800" dirty="0"/>
          </a:p>
          <a:p>
            <a:r>
              <a:rPr lang="en-US" sz="1800" dirty="0">
                <a:hlinkClick r:id="rId3"/>
              </a:rPr>
              <a:t>asteroid-lang.readthedocs.io/en/latest/User%20Guide.html#pattern-matching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6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A98E-0F6D-3245-A113-B60B043A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E3E3-1FF8-1C4E-BF30-F75C419E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mathematical idea of function application to values was used by the logician Alonzo Church to create the lambda calculus as a computational foundation of mathematics in the 1930’s.</a:t>
            </a:r>
          </a:p>
          <a:p>
            <a:r>
              <a:rPr lang="en-US" dirty="0"/>
              <a:t>It can be considered as an alternative to the Turing machine</a:t>
            </a:r>
          </a:p>
          <a:p>
            <a:r>
              <a:rPr lang="en-US" dirty="0"/>
              <a:t>It is Turing-complete</a:t>
            </a:r>
          </a:p>
          <a:p>
            <a:pPr lvl="1"/>
            <a:r>
              <a:rPr lang="en-US" dirty="0"/>
              <a:t>Anything a TM can compute can also be computed with the lambda calculus</a:t>
            </a:r>
          </a:p>
          <a:p>
            <a:r>
              <a:rPr lang="en-US" dirty="0"/>
              <a:t>It is considered the semantic foundation of our modern functional languages such as Haskell, </a:t>
            </a:r>
            <a:r>
              <a:rPr lang="en-US" dirty="0" err="1"/>
              <a:t>Ocaml</a:t>
            </a:r>
            <a:r>
              <a:rPr lang="en-US" dirty="0"/>
              <a:t>, Clojure,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C4945-6F1F-D144-B624-1C0B9AEFA434}"/>
              </a:ext>
            </a:extLst>
          </p:cNvPr>
          <p:cNvSpPr txBox="1"/>
          <p:nvPr/>
        </p:nvSpPr>
        <p:spPr>
          <a:xfrm>
            <a:off x="1254369" y="6236677"/>
            <a:ext cx="3807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https://en.wikipedia.org/wiki/Lambda_calculus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872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A98E-0F6D-3245-A113-B60B043A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E3E3-1FF8-1C4E-BF30-F75C419E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is an example of an increment function as a lambda expression applied to a value,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B98DCC-AFDB-054A-B3E5-15FB1101A2F3}"/>
                  </a:ext>
                </a:extLst>
              </p:cNvPr>
              <p:cNvSpPr txBox="1"/>
              <p:nvPr/>
            </p:nvSpPr>
            <p:spPr>
              <a:xfrm>
                <a:off x="2590800" y="3810001"/>
                <a:ext cx="31242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B98DCC-AFDB-054A-B3E5-15FB1101A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810001"/>
                <a:ext cx="3124200" cy="369332"/>
              </a:xfrm>
              <a:prstGeom prst="rect">
                <a:avLst/>
              </a:prstGeom>
              <a:blipFill>
                <a:blip r:embed="rId2"/>
                <a:stretch>
                  <a:fillRect t="-6667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17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A98E-0F6D-3245-A113-B60B043A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E3E3-1FF8-1C4E-BF30-F75C419E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>
            <a:normAutofit/>
          </a:bodyPr>
          <a:lstStyle/>
          <a:p>
            <a:r>
              <a:rPr lang="en-US" dirty="0"/>
              <a:t>Another example that scales a point in 2D space (a pair of values),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B98DCC-AFDB-054A-B3E5-15FB1101A2F3}"/>
                  </a:ext>
                </a:extLst>
              </p:cNvPr>
              <p:cNvSpPr txBox="1"/>
              <p:nvPr/>
            </p:nvSpPr>
            <p:spPr>
              <a:xfrm>
                <a:off x="2133600" y="4721423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).(2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,2)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,6)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B98DCC-AFDB-054A-B3E5-15FB1101A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721423"/>
                <a:ext cx="4800600" cy="369332"/>
              </a:xfrm>
              <a:prstGeom prst="rect">
                <a:avLst/>
              </a:prstGeom>
              <a:blipFill>
                <a:blip r:embed="rId2"/>
                <a:stretch>
                  <a:fillRect t="-6897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5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81C0-44AC-6241-BAC1-947DAD03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63802-2D1E-0A46-BD7B-B7A83881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0"/>
            <a:ext cx="339852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318E56-5042-F74E-9AF1-3EC388FF698A}"/>
              </a:ext>
            </a:extLst>
          </p:cNvPr>
          <p:cNvCxnSpPr/>
          <p:nvPr/>
        </p:nvCxnSpPr>
        <p:spPr bwMode="auto">
          <a:xfrm flipV="1">
            <a:off x="3581400" y="3962400"/>
            <a:ext cx="457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4D7879-720A-A544-8E02-575E598A5DBA}"/>
              </a:ext>
            </a:extLst>
          </p:cNvPr>
          <p:cNvSpPr txBox="1"/>
          <p:nvPr/>
        </p:nvSpPr>
        <p:spPr>
          <a:xfrm>
            <a:off x="2438400" y="47244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Function call via juxtaposition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01F00-03FE-CA40-B184-7BA2BE248CED}"/>
              </a:ext>
            </a:extLst>
          </p:cNvPr>
          <p:cNvSpPr txBox="1"/>
          <p:nvPr/>
        </p:nvSpPr>
        <p:spPr>
          <a:xfrm>
            <a:off x="6224954" y="3575538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ln006/inc1.ast</a:t>
            </a:r>
          </a:p>
        </p:txBody>
      </p:sp>
    </p:spTree>
    <p:extLst>
      <p:ext uri="{BB962C8B-B14F-4D97-AF65-F5344CB8AC3E}">
        <p14:creationId xmlns:p14="http://schemas.microsoft.com/office/powerpoint/2010/main" val="291620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26278D-FF51-1545-B21A-D26C5E51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2703B-BBA9-854C-9FD7-D9E20EF9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990600"/>
          </a:xfrm>
        </p:spPr>
        <p:txBody>
          <a:bodyPr/>
          <a:lstStyle/>
          <a:p>
            <a:r>
              <a:rPr lang="en-US" dirty="0"/>
              <a:t>In Asteroid functions have only a single formal parameter,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53776-833D-AC4F-9757-E9115676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723327"/>
            <a:ext cx="5791200" cy="216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C573A-91B1-CD41-9DCD-6048F37B6F11}"/>
              </a:ext>
            </a:extLst>
          </p:cNvPr>
          <p:cNvSpPr txBox="1"/>
          <p:nvPr/>
        </p:nvSpPr>
        <p:spPr>
          <a:xfrm>
            <a:off x="3364523" y="6131169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ln006/scale1.ast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24188-BCBF-0845-A0E4-42615A2C9717}"/>
              </a:ext>
            </a:extLst>
          </p:cNvPr>
          <p:cNvCxnSpPr/>
          <p:nvPr/>
        </p:nvCxnSpPr>
        <p:spPr bwMode="auto">
          <a:xfrm flipH="1">
            <a:off x="3657600" y="3429000"/>
            <a:ext cx="304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0E4F35-D4EB-DE43-BE59-2228199B9145}"/>
              </a:ext>
            </a:extLst>
          </p:cNvPr>
          <p:cNvSpPr txBox="1"/>
          <p:nvPr/>
        </p:nvSpPr>
        <p:spPr>
          <a:xfrm>
            <a:off x="3827585" y="31242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Single, formal parameter</a:t>
            </a:r>
          </a:p>
        </p:txBody>
      </p:sp>
    </p:spTree>
    <p:extLst>
      <p:ext uri="{BB962C8B-B14F-4D97-AF65-F5344CB8AC3E}">
        <p14:creationId xmlns:p14="http://schemas.microsoft.com/office/powerpoint/2010/main" val="170511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26278D-FF51-1545-B21A-D26C5E51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2703B-BBA9-854C-9FD7-D9E20EF9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990600"/>
          </a:xfrm>
        </p:spPr>
        <p:txBody>
          <a:bodyPr/>
          <a:lstStyle/>
          <a:p>
            <a:r>
              <a:rPr lang="en-US" dirty="0"/>
              <a:t>We can pattern match on the single formal parameter,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C573A-91B1-CD41-9DCD-6048F37B6F11}"/>
              </a:ext>
            </a:extLst>
          </p:cNvPr>
          <p:cNvSpPr txBox="1"/>
          <p:nvPr/>
        </p:nvSpPr>
        <p:spPr>
          <a:xfrm>
            <a:off x="3364523" y="55626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ln006/scale2.ast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C8FFDC-F225-D045-AA41-9AC1BA37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63" y="3886200"/>
            <a:ext cx="80645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24188-BCBF-0845-A0E4-42615A2C9717}"/>
              </a:ext>
            </a:extLst>
          </p:cNvPr>
          <p:cNvCxnSpPr/>
          <p:nvPr/>
        </p:nvCxnSpPr>
        <p:spPr bwMode="auto">
          <a:xfrm flipH="1">
            <a:off x="3429000" y="3581400"/>
            <a:ext cx="304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0E4F35-D4EB-DE43-BE59-2228199B9145}"/>
              </a:ext>
            </a:extLst>
          </p:cNvPr>
          <p:cNvSpPr txBox="1"/>
          <p:nvPr/>
        </p:nvSpPr>
        <p:spPr>
          <a:xfrm>
            <a:off x="3598985" y="327660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Single, formal parameter pattern matched</a:t>
            </a:r>
          </a:p>
        </p:txBody>
      </p:sp>
    </p:spTree>
    <p:extLst>
      <p:ext uri="{BB962C8B-B14F-4D97-AF65-F5344CB8AC3E}">
        <p14:creationId xmlns:p14="http://schemas.microsoft.com/office/powerpoint/2010/main" val="205558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D07C-5D0B-1B49-AC02-65310BEF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B541-9D8C-8D47-BBC8-AE6BE22E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47800"/>
            <a:ext cx="7010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interpretation of function arguments as a list of values has unexpected implications in Python</a:t>
            </a:r>
          </a:p>
          <a:p>
            <a:pPr lvl="1"/>
            <a:r>
              <a:rPr lang="en-US" dirty="0"/>
              <a:t>foo (1,2) ≠ foo ((1,2)), but</a:t>
            </a:r>
          </a:p>
          <a:p>
            <a:pPr lvl="1"/>
            <a:r>
              <a:rPr lang="en-US" dirty="0"/>
              <a:t>(1,2) = ((1,2))</a:t>
            </a:r>
          </a:p>
          <a:p>
            <a:r>
              <a:rPr lang="en-US" dirty="0"/>
              <a:t>Inconsistent handling of parenthesized tuples!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07D0-EA65-BD41-8973-3E0FDACCDEB6}"/>
              </a:ext>
            </a:extLst>
          </p:cNvPr>
          <p:cNvSpPr txBox="1"/>
          <p:nvPr/>
        </p:nvSpPr>
        <p:spPr>
          <a:xfrm>
            <a:off x="5257800" y="587176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DF90B-12ED-2146-B252-8EB44DB2E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1" y="3429000"/>
            <a:ext cx="5814314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F4617-50A6-8C4B-BFCE-52ABFD3B2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69" r="64443"/>
          <a:stretch/>
        </p:blipFill>
        <p:spPr>
          <a:xfrm>
            <a:off x="5955591" y="5719362"/>
            <a:ext cx="2926344" cy="8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9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D07C-5D0B-1B49-AC02-65310BEF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B541-9D8C-8D47-BBC8-AE6BE22E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47800"/>
            <a:ext cx="7010400" cy="1752600"/>
          </a:xfrm>
        </p:spPr>
        <p:txBody>
          <a:bodyPr>
            <a:normAutofit/>
          </a:bodyPr>
          <a:lstStyle/>
          <a:p>
            <a:r>
              <a:rPr lang="en-US" dirty="0"/>
              <a:t>But it works fine in Asteroid,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BB509-5D10-3D46-ADC6-AAB9E44F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8" y="2701925"/>
            <a:ext cx="4983956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0132341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1859</TotalTime>
  <Words>582</Words>
  <Application>Microsoft Macintosh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Lato</vt:lpstr>
      <vt:lpstr>Wingdings</vt:lpstr>
      <vt:lpstr>quake2</vt:lpstr>
      <vt:lpstr>Asteroid Functions</vt:lpstr>
      <vt:lpstr>Lambda Calculus</vt:lpstr>
      <vt:lpstr>Lambda Calculus</vt:lpstr>
      <vt:lpstr>Lambda Calculus</vt:lpstr>
      <vt:lpstr>Asteroid Functions</vt:lpstr>
      <vt:lpstr>Asteroid Functions</vt:lpstr>
      <vt:lpstr>Asteroid Functions</vt:lpstr>
      <vt:lpstr>Function Calls</vt:lpstr>
      <vt:lpstr>Function Calls</vt:lpstr>
      <vt:lpstr>Pattern Matching in Functions</vt:lpstr>
      <vt:lpstr>Functions are Multi-Dispatch</vt:lpstr>
      <vt:lpstr>Functions are Multi-Dispatch</vt:lpstr>
      <vt:lpstr>Multi-Dispatch and Recursion</vt:lpstr>
      <vt:lpstr>Multi-Dispatch and Recursion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Lutz Hamel</dc:creator>
  <cp:lastModifiedBy>Lutz Hamel</cp:lastModifiedBy>
  <cp:revision>12</cp:revision>
  <cp:lastPrinted>2012-01-23T19:25:49Z</cp:lastPrinted>
  <dcterms:created xsi:type="dcterms:W3CDTF">2023-01-17T13:31:25Z</dcterms:created>
  <dcterms:modified xsi:type="dcterms:W3CDTF">2023-01-18T20:31:04Z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