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Advanced Features &amp; Applications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Having promoted patterns to first-class status means that we have effectively separated the point of definition of patterns from the point where patterns are applied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This allows for novel applications of patterns.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4EC9-3296-0344-BCC1-AC2DEEBC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as Constraints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F9FEE-C460-0F4A-930B-8B0ADD27E7AB}"/>
              </a:ext>
            </a:extLst>
          </p:cNvPr>
          <p:cNvSpPr txBox="1"/>
          <p:nvPr/>
        </p:nvSpPr>
        <p:spPr>
          <a:xfrm>
            <a:off x="1905000" y="3995836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ln015/constraint2a.ast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F1B92-6995-7F4F-8F78-A1A9CF64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924800" cy="205076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1633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CFF26E-F778-9C4C-93B7-E4BA7A53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as Constraints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9F25F-1434-4C48-9718-B5CF3711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saw in each of the previous examples that the first-class pattern introduced an undesirable variable instantiation into the current scope of the program</a:t>
            </a:r>
          </a:p>
          <a:p>
            <a:r>
              <a:rPr lang="en-US" dirty="0"/>
              <a:t>We can prevent that with the </a:t>
            </a:r>
            <a:r>
              <a:rPr lang="en-US" i="1" dirty="0"/>
              <a:t>scope operator</a:t>
            </a:r>
            <a:r>
              <a:rPr lang="en-US" dirty="0"/>
              <a:t> %[…]% in a first-class pattern</a:t>
            </a:r>
          </a:p>
          <a:p>
            <a:pPr lvl="1"/>
            <a:r>
              <a:rPr lang="en-US" dirty="0"/>
              <a:t>Any variable instantiated within the scope operator is not visible outside of the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9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3D16-99EB-9141-971D-B7A6E2E4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as 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AEFA8-F3C7-534D-9A3D-9B9EC178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905000"/>
            <a:ext cx="5918200" cy="37211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FF3EAF-0587-F74B-B7FD-92DD81C96ECE}"/>
              </a:ext>
            </a:extLst>
          </p:cNvPr>
          <p:cNvSpPr txBox="1"/>
          <p:nvPr/>
        </p:nvSpPr>
        <p:spPr>
          <a:xfrm>
            <a:off x="2133600" y="581342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ln015/constraint1b.ast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2347E28-D37A-0C4F-A84B-03B6676A9033}"/>
              </a:ext>
            </a:extLst>
          </p:cNvPr>
          <p:cNvSpPr/>
          <p:nvPr/>
        </p:nvSpPr>
        <p:spPr bwMode="auto">
          <a:xfrm rot="1718308">
            <a:off x="5562600" y="1717675"/>
            <a:ext cx="152400" cy="41592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1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3D16-99EB-9141-971D-B7A6E2E4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as Constraints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842563-93B2-4246-9369-46F298D1F161}"/>
              </a:ext>
            </a:extLst>
          </p:cNvPr>
          <p:cNvGrpSpPr/>
          <p:nvPr/>
        </p:nvGrpSpPr>
        <p:grpSpPr>
          <a:xfrm>
            <a:off x="914400" y="2200153"/>
            <a:ext cx="7048500" cy="3289224"/>
            <a:chOff x="914400" y="2200153"/>
            <a:chExt cx="7048500" cy="32892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7A9D46D-D7F0-E84D-A990-3294100FA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2425700"/>
              <a:ext cx="7048500" cy="25273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FF3EAF-0587-F74B-B7FD-92DD81C96ECE}"/>
                </a:ext>
              </a:extLst>
            </p:cNvPr>
            <p:cNvSpPr txBox="1"/>
            <p:nvPr/>
          </p:nvSpPr>
          <p:spPr>
            <a:xfrm>
              <a:off x="2133600" y="5181600"/>
              <a:ext cx="1935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ln015/constraint2b.ast</a:t>
              </a:r>
            </a:p>
          </p:txBody>
        </p:sp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72347E28-D37A-0C4F-A84B-03B6676A9033}"/>
                </a:ext>
              </a:extLst>
            </p:cNvPr>
            <p:cNvSpPr/>
            <p:nvPr/>
          </p:nvSpPr>
          <p:spPr bwMode="auto">
            <a:xfrm rot="1718308">
              <a:off x="5562600" y="2200153"/>
              <a:ext cx="152400" cy="415925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05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E160E0-6FCF-9443-A212-038CEE1B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Pattern Variable Bindings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F9B81-42C7-6F41-9588-CD2176D6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we have seen: repeated first-class patterns lead to non-linearities</a:t>
            </a:r>
          </a:p>
          <a:p>
            <a:pPr lvl="1"/>
            <a:r>
              <a:rPr lang="en-US" dirty="0"/>
              <a:t>The scope operator allows us to manage this hiding the variables</a:t>
            </a:r>
          </a:p>
          <a:p>
            <a:r>
              <a:rPr lang="en-US" dirty="0"/>
              <a:t>BUT, what if we want the variables of repeated first-class patterns to be bound into our current scope in some shape or form?</a:t>
            </a:r>
          </a:p>
          <a:p>
            <a:pPr lvl="1"/>
            <a:r>
              <a:rPr lang="en-US" dirty="0"/>
              <a:t>The scope operator allows us to selectively bind variables into our current scope</a:t>
            </a:r>
          </a:p>
        </p:txBody>
      </p:sp>
    </p:spTree>
    <p:extLst>
      <p:ext uri="{BB962C8B-B14F-4D97-AF65-F5344CB8AC3E}">
        <p14:creationId xmlns:p14="http://schemas.microsoft.com/office/powerpoint/2010/main" val="108366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E160E0-6FCF-9443-A212-038CEE1B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Pattern Variable Bindings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EA0C76-B5BF-0340-8726-F21B343AB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that we want to compute the dot product of two 2D vectors,</a:t>
            </a:r>
          </a:p>
          <a:p>
            <a:pPr lvl="1"/>
            <a:r>
              <a:rPr lang="en-US" dirty="0"/>
              <a:t>(x1,y1) • (x2,y2)</a:t>
            </a:r>
          </a:p>
          <a:p>
            <a:r>
              <a:rPr lang="en-US" dirty="0"/>
              <a:t>Writing this as a function</a:t>
            </a:r>
          </a:p>
          <a:p>
            <a:pPr lvl="1"/>
            <a:r>
              <a:rPr lang="en-US" dirty="0"/>
              <a:t>dot ((x1,y1),(x2,y2))</a:t>
            </a:r>
          </a:p>
          <a:p>
            <a:r>
              <a:rPr lang="en-US" dirty="0"/>
              <a:t>The function takes a pair of pairs, the inner pairs must be pairs of scalars in order for the dot operation to make sense</a:t>
            </a:r>
          </a:p>
        </p:txBody>
      </p:sp>
    </p:spTree>
    <p:extLst>
      <p:ext uri="{BB962C8B-B14F-4D97-AF65-F5344CB8AC3E}">
        <p14:creationId xmlns:p14="http://schemas.microsoft.com/office/powerpoint/2010/main" val="426478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E160E0-6FCF-9443-A212-038CEE1B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Pattern Variable Bindings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EA0C76-B5BF-0340-8726-F21B343A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First attempt without first-class patterns</a:t>
            </a:r>
          </a:p>
          <a:p>
            <a:r>
              <a:rPr lang="en-US" dirty="0"/>
              <a:t>It’s a mess…the function definition becomes almost unreadable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☞ We can solve this by </a:t>
            </a:r>
            <a:r>
              <a:rPr lang="en-US" b="1" dirty="0"/>
              <a:t>pattern factoring </a:t>
            </a:r>
            <a:r>
              <a:rPr lang="en-US" dirty="0"/>
              <a:t>with first-class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29F9C-F024-7C44-86D5-BB0A85A3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377813"/>
            <a:ext cx="8352692" cy="126098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8C2AF7-DF68-AA49-A436-7F7F1A16863B}"/>
              </a:ext>
            </a:extLst>
          </p:cNvPr>
          <p:cNvSpPr txBox="1"/>
          <p:nvPr/>
        </p:nvSpPr>
        <p:spPr>
          <a:xfrm>
            <a:off x="1477108" y="579120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ln015/dot1.ast</a:t>
            </a:r>
          </a:p>
        </p:txBody>
      </p:sp>
    </p:spTree>
    <p:extLst>
      <p:ext uri="{BB962C8B-B14F-4D97-AF65-F5344CB8AC3E}">
        <p14:creationId xmlns:p14="http://schemas.microsoft.com/office/powerpoint/2010/main" val="1140461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2749B1-7A12-AB46-94A6-4E3ED652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Pattern Variable Bindings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0D350A-21FC-BB4D-AD23-786012B6A582}"/>
              </a:ext>
            </a:extLst>
          </p:cNvPr>
          <p:cNvGrpSpPr/>
          <p:nvPr/>
        </p:nvGrpSpPr>
        <p:grpSpPr>
          <a:xfrm>
            <a:off x="498817" y="1828800"/>
            <a:ext cx="8023860" cy="3719670"/>
            <a:chOff x="487094" y="2590800"/>
            <a:chExt cx="8023860" cy="37196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97650B-08B5-6641-A63F-F1AB6105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094" y="2590800"/>
              <a:ext cx="8023860" cy="371967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323DF4CA-8380-DC4D-AF2D-B8510E1E2A25}"/>
                </a:ext>
              </a:extLst>
            </p:cNvPr>
            <p:cNvSpPr/>
            <p:nvPr/>
          </p:nvSpPr>
          <p:spPr bwMode="auto">
            <a:xfrm rot="1186391">
              <a:off x="3200400" y="3810000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13C4DE7-C1B2-7440-9B1C-C7537BC950B7}"/>
                </a:ext>
              </a:extLst>
            </p:cNvPr>
            <p:cNvSpPr/>
            <p:nvPr/>
          </p:nvSpPr>
          <p:spPr bwMode="auto">
            <a:xfrm rot="1186391">
              <a:off x="6036047" y="3824547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8B96B2-2B29-564B-AD98-E754E25FED67}"/>
              </a:ext>
            </a:extLst>
          </p:cNvPr>
          <p:cNvSpPr txBox="1"/>
          <p:nvPr/>
        </p:nvSpPr>
        <p:spPr>
          <a:xfrm>
            <a:off x="5791200" y="146546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ln015/dot2.ast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1D096-425D-5844-8D3C-284A24508A44}"/>
              </a:ext>
            </a:extLst>
          </p:cNvPr>
          <p:cNvSpPr txBox="1"/>
          <p:nvPr/>
        </p:nvSpPr>
        <p:spPr>
          <a:xfrm>
            <a:off x="750277" y="5884985"/>
            <a:ext cx="768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Binding lists </a:t>
            </a:r>
            <a:r>
              <a:rPr lang="en-US" dirty="0"/>
              <a:t>applied to constraint patterns allow us to selectively </a:t>
            </a:r>
            <a:br>
              <a:rPr lang="en-US" dirty="0"/>
            </a:br>
            <a:r>
              <a:rPr lang="en-US" dirty="0"/>
              <a:t>bind variables into the current scope.</a:t>
            </a:r>
          </a:p>
        </p:txBody>
      </p:sp>
    </p:spTree>
    <p:extLst>
      <p:ext uri="{BB962C8B-B14F-4D97-AF65-F5344CB8AC3E}">
        <p14:creationId xmlns:p14="http://schemas.microsoft.com/office/powerpoint/2010/main" val="106578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5463-6827-8443-AC59-04340AB2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DD5B-5080-1946-99EF-38CB3CB8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ability of reusing patterns frees a developer from having to retype the same pattern repeatedly in their code.</a:t>
            </a:r>
          </a:p>
          <a:p>
            <a:r>
              <a:rPr lang="en-US" dirty="0"/>
              <a:t>The ability of reusing patterns makes code much more robust from a software engineering perspective</a:t>
            </a:r>
          </a:p>
          <a:p>
            <a:pPr lvl="1"/>
            <a:r>
              <a:rPr lang="en-US" dirty="0"/>
              <a:t>In software engineering it is frowned upon to explicitly repeat the same code in your program</a:t>
            </a:r>
          </a:p>
          <a:p>
            <a:pPr lvl="1"/>
            <a:r>
              <a:rPr lang="en-US" dirty="0"/>
              <a:t>A maintenance nightmare: if anything ever changes in the repeated code you will have to go through all the repeated instances manually and update them</a:t>
            </a:r>
          </a:p>
        </p:txBody>
      </p:sp>
    </p:spTree>
    <p:extLst>
      <p:ext uri="{BB962C8B-B14F-4D97-AF65-F5344CB8AC3E}">
        <p14:creationId xmlns:p14="http://schemas.microsoft.com/office/powerpoint/2010/main" val="121945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6FBC-E195-2B4A-B7CA-69CB8303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Reuse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CE857-20AD-2A42-9B6E-9E99CB07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3543300" cy="394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6AC4A-BCC4-8349-BF89-08336516E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717675"/>
            <a:ext cx="4191000" cy="4635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82EFF0-C319-FE43-8A54-664B484A210C}"/>
              </a:ext>
            </a:extLst>
          </p:cNvPr>
          <p:cNvSpPr txBox="1"/>
          <p:nvPr/>
        </p:nvSpPr>
        <p:spPr>
          <a:xfrm>
            <a:off x="1148862" y="6213231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ln015/reuse1.ast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576F6-F723-6F48-AD81-1A5DE88EA7A7}"/>
              </a:ext>
            </a:extLst>
          </p:cNvPr>
          <p:cNvSpPr txBox="1"/>
          <p:nvPr/>
        </p:nvSpPr>
        <p:spPr>
          <a:xfrm>
            <a:off x="4572000" y="6340719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ln015/reuse2.ast</a:t>
            </a:r>
          </a:p>
        </p:txBody>
      </p:sp>
    </p:spTree>
    <p:extLst>
      <p:ext uri="{BB962C8B-B14F-4D97-AF65-F5344CB8AC3E}">
        <p14:creationId xmlns:p14="http://schemas.microsoft.com/office/powerpoint/2010/main" val="148692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818344-3203-2B43-89FE-79AC0C24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Factoring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91E78-B568-544E-A8DA-C9336F1F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Patterns can become quite complex given that we can add </a:t>
            </a:r>
          </a:p>
          <a:p>
            <a:pPr lvl="1"/>
            <a:r>
              <a:rPr lang="en-US" dirty="0"/>
              <a:t>Conditionals with multiple terms</a:t>
            </a:r>
          </a:p>
          <a:p>
            <a:pPr lvl="1"/>
            <a:r>
              <a:rPr lang="en-US" dirty="0"/>
              <a:t>Nested structures such as lists of lists, tuples of lists, lists of tuples, etc.</a:t>
            </a:r>
          </a:p>
          <a:p>
            <a:endParaRPr lang="en-US" dirty="0"/>
          </a:p>
          <a:p>
            <a:r>
              <a:rPr lang="en-US" dirty="0"/>
              <a:t>First-class patterns allow us to factor patterns into smaller manageable pieces.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3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5FE3-9034-694E-9172-8617A343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94888-022E-B149-B4A6-2222BC8A1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143000"/>
          </a:xfrm>
        </p:spPr>
        <p:txBody>
          <a:bodyPr/>
          <a:lstStyle/>
          <a:p>
            <a:r>
              <a:rPr lang="en-US" dirty="0"/>
              <a:t>What exactly is the input structure to the function ‘fold’ – difficult to see…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EA302-517A-664D-BD90-DEF927A5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4038600"/>
            <a:ext cx="7658100" cy="824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13210F-027E-8A46-B794-8AAD8A90043B}"/>
              </a:ext>
            </a:extLst>
          </p:cNvPr>
          <p:cNvSpPr txBox="1"/>
          <p:nvPr/>
        </p:nvSpPr>
        <p:spPr>
          <a:xfrm>
            <a:off x="1652954" y="5005754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ln015/factor1.ast</a:t>
            </a:r>
          </a:p>
        </p:txBody>
      </p:sp>
    </p:spTree>
    <p:extLst>
      <p:ext uri="{BB962C8B-B14F-4D97-AF65-F5344CB8AC3E}">
        <p14:creationId xmlns:p14="http://schemas.microsoft.com/office/powerpoint/2010/main" val="33659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5FE3-9034-694E-9172-8617A343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94888-022E-B149-B4A6-2222BC8A1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/>
          <a:lstStyle/>
          <a:p>
            <a:r>
              <a:rPr lang="en-US" dirty="0"/>
              <a:t>…it is a pair where the first component is a positive scalar</a:t>
            </a:r>
          </a:p>
          <a:p>
            <a:pPr lvl="1"/>
            <a:r>
              <a:rPr lang="en-US" dirty="0"/>
              <a:t>Using first-class patterns let’s us bring that to the forefront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5A59D-DE5C-C947-9680-4349034D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8358"/>
            <a:ext cx="7467600" cy="12776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6CD8DFDE-0695-0941-9BBD-B02285CA8EFE}"/>
              </a:ext>
            </a:extLst>
          </p:cNvPr>
          <p:cNvSpPr/>
          <p:nvPr/>
        </p:nvSpPr>
        <p:spPr bwMode="auto">
          <a:xfrm rot="20581785">
            <a:off x="3519654" y="5586008"/>
            <a:ext cx="22860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68D68-E812-B245-B2B8-9EB3017D7B72}"/>
              </a:ext>
            </a:extLst>
          </p:cNvPr>
          <p:cNvSpPr txBox="1"/>
          <p:nvPr/>
        </p:nvSpPr>
        <p:spPr>
          <a:xfrm>
            <a:off x="1143000" y="6096000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ln015/factor2.ast</a:t>
            </a:r>
          </a:p>
        </p:txBody>
      </p:sp>
    </p:spTree>
    <p:extLst>
      <p:ext uri="{BB962C8B-B14F-4D97-AF65-F5344CB8AC3E}">
        <p14:creationId xmlns:p14="http://schemas.microsoft.com/office/powerpoint/2010/main" val="162918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02CC-732D-CE4C-8E47-3A60B80B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as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6769-7896-5548-8559-A494D29CD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use of patterns as constraints is nothing new</a:t>
            </a:r>
          </a:p>
          <a:p>
            <a:r>
              <a:rPr lang="en-US" dirty="0"/>
              <a:t>We have seen this before with statements such as,</a:t>
            </a:r>
          </a:p>
          <a:p>
            <a:pPr lvl="1"/>
            <a:r>
              <a:rPr lang="en-US" dirty="0"/>
              <a:t>let x : %integer = value.</a:t>
            </a:r>
          </a:p>
          <a:p>
            <a:r>
              <a:rPr lang="en-US" dirty="0"/>
              <a:t>where we are not interested in the exact value the pattern %integer matches but just the fact that it matches an integer value rather than anything else.</a:t>
            </a:r>
          </a:p>
        </p:txBody>
      </p:sp>
    </p:spTree>
    <p:extLst>
      <p:ext uri="{BB962C8B-B14F-4D97-AF65-F5344CB8AC3E}">
        <p14:creationId xmlns:p14="http://schemas.microsoft.com/office/powerpoint/2010/main" val="162087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3FC9-099D-E547-B5A4-891FC35A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as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4690-C0C8-5047-AB92-306D5A01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following pattern matches any scalar value between 1 and 9</a:t>
            </a:r>
          </a:p>
          <a:p>
            <a:pPr lvl="1"/>
            <a:r>
              <a:rPr lang="en-US" dirty="0"/>
              <a:t>let p = pattern k if k &gt; 0 and k &lt; 10.</a:t>
            </a:r>
          </a:p>
          <a:p>
            <a:r>
              <a:rPr lang="en-US" dirty="0"/>
              <a:t>We can use this pattern as a constraint,</a:t>
            </a:r>
          </a:p>
          <a:p>
            <a:pPr lvl="1"/>
            <a:r>
              <a:rPr lang="en-US" dirty="0"/>
              <a:t>let x : *p = value.</a:t>
            </a:r>
          </a:p>
          <a:p>
            <a:r>
              <a:rPr lang="en-US" dirty="0"/>
              <a:t>It works, BUT the pattern instantiates the variable k every time it matches</a:t>
            </a:r>
          </a:p>
          <a:p>
            <a:r>
              <a:rPr lang="en-US" dirty="0"/>
              <a:t>…this can lead to difficult to trace bugs</a:t>
            </a:r>
          </a:p>
        </p:txBody>
      </p:sp>
    </p:spTree>
    <p:extLst>
      <p:ext uri="{BB962C8B-B14F-4D97-AF65-F5344CB8AC3E}">
        <p14:creationId xmlns:p14="http://schemas.microsoft.com/office/powerpoint/2010/main" val="65630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11D7BD-A893-E44D-B613-BD91EA07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as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ADFA0-BC96-6F40-8337-CC52D2F286AE}"/>
              </a:ext>
            </a:extLst>
          </p:cNvPr>
          <p:cNvSpPr txBox="1"/>
          <p:nvPr/>
        </p:nvSpPr>
        <p:spPr>
          <a:xfrm>
            <a:off x="1969477" y="6096000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ln015/constraint1a.ast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69ED8-901F-A04A-8125-278639B8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69" y="1447800"/>
            <a:ext cx="5372100" cy="44958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88038940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14438</TotalTime>
  <Words>638</Words>
  <Application>Microsoft Macintosh PowerPoint</Application>
  <PresentationFormat>On-screen Show (4:3)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Wingdings</vt:lpstr>
      <vt:lpstr>quake2</vt:lpstr>
      <vt:lpstr>Advanced Features &amp; Applications</vt:lpstr>
      <vt:lpstr>Pattern Reuse</vt:lpstr>
      <vt:lpstr>Pattern Reuse</vt:lpstr>
      <vt:lpstr>Pattern Factoring</vt:lpstr>
      <vt:lpstr>Pattern Factoring</vt:lpstr>
      <vt:lpstr>Pattern Factoring</vt:lpstr>
      <vt:lpstr>Patterns as Constraints</vt:lpstr>
      <vt:lpstr>Patterns as Constraints</vt:lpstr>
      <vt:lpstr>Patterns as Constraints</vt:lpstr>
      <vt:lpstr>Patterns as Constraints</vt:lpstr>
      <vt:lpstr>Patterns as Constraints</vt:lpstr>
      <vt:lpstr>Patterns as Constraints</vt:lpstr>
      <vt:lpstr>Patterns as Constraints</vt:lpstr>
      <vt:lpstr>Managing Pattern Variable Bindings</vt:lpstr>
      <vt:lpstr>Managing Pattern Variable Bindings</vt:lpstr>
      <vt:lpstr>Managing Pattern Variable Bindings</vt:lpstr>
      <vt:lpstr>Managing Pattern Variable Bindings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Features &amp; Applications</dc:title>
  <dc:creator>Lutz Hamel</dc:creator>
  <cp:lastModifiedBy>Lutz Hamel</cp:lastModifiedBy>
  <cp:revision>12</cp:revision>
  <cp:lastPrinted>2012-01-23T19:25:49Z</cp:lastPrinted>
  <dcterms:created xsi:type="dcterms:W3CDTF">2023-03-29T13:06:19Z</dcterms:created>
  <dcterms:modified xsi:type="dcterms:W3CDTF">2023-04-08T13:44:34Z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