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2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The Essence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Higher-Order programming is defined as 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Programming with functions as arguments to other functions or functions as return values from functions.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ED0E2-6AD7-9A45-8526-A7932F7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FF86F3-DB9F-384C-9A4A-C89D82A1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511" y="15240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modern languages support some form of ‘map’ since it is such a powerful programming tool.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7133B9-0E62-5B4D-9CBC-044EC32B22F2}"/>
              </a:ext>
            </a:extLst>
          </p:cNvPr>
          <p:cNvGrpSpPr/>
          <p:nvPr/>
        </p:nvGrpSpPr>
        <p:grpSpPr>
          <a:xfrm>
            <a:off x="2590800" y="3657600"/>
            <a:ext cx="6261100" cy="2865362"/>
            <a:chOff x="2590800" y="3825584"/>
            <a:chExt cx="6261100" cy="28653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6EF4D-A871-6A45-B8B0-60379E04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4150946"/>
              <a:ext cx="6261100" cy="25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8FCE0-F839-A445-A8CE-C27A65C07658}"/>
                </a:ext>
              </a:extLst>
            </p:cNvPr>
            <p:cNvSpPr txBox="1"/>
            <p:nvPr/>
          </p:nvSpPr>
          <p:spPr>
            <a:xfrm>
              <a:off x="2667000" y="382558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CD621-96F7-844F-947A-94C52E77D906}"/>
              </a:ext>
            </a:extLst>
          </p:cNvPr>
          <p:cNvGrpSpPr/>
          <p:nvPr/>
        </p:nvGrpSpPr>
        <p:grpSpPr>
          <a:xfrm>
            <a:off x="476250" y="2209800"/>
            <a:ext cx="4229100" cy="1398613"/>
            <a:chOff x="476250" y="2590800"/>
            <a:chExt cx="4229100" cy="139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A6690-40C2-DB41-9107-CD3F0CF273D6}"/>
                </a:ext>
              </a:extLst>
            </p:cNvPr>
            <p:cNvSpPr txBox="1"/>
            <p:nvPr/>
          </p:nvSpPr>
          <p:spPr>
            <a:xfrm>
              <a:off x="762000" y="25908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A91B24-7DE2-8E4B-A6AB-2E478C70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" y="2868586"/>
              <a:ext cx="4229100" cy="11208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0978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D15-360C-9945-A2EE-4D769382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783C-595F-3446-B93C-21601CA8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‘map’ applies a function to a list producing another list, the ‘reduce’ function applies a function to a list so that the list gets </a:t>
            </a:r>
            <a:r>
              <a:rPr lang="en-US" i="1" dirty="0"/>
              <a:t>reduced</a:t>
            </a:r>
            <a:r>
              <a:rPr lang="en-US" dirty="0"/>
              <a:t> to a single value.</a:t>
            </a:r>
          </a:p>
          <a:p>
            <a:pPr lvl="1"/>
            <a:r>
              <a:rPr lang="en-US" dirty="0"/>
              <a:t>In functional languages this is often called ‘fold’ – folding the list into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3502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CFF-C80E-B046-BF6A-78367362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AAC3-5D80-D944-8442-78CC8D15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r>
              <a:rPr lang="en-US" dirty="0"/>
              <a:t>For example, the reduce function lets us sum the elements of a list without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4F55-1375-534E-910C-AE6ECE00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933825"/>
            <a:ext cx="5715000" cy="7493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86AD047-FCC0-D444-8AAE-4B162CAD4162}"/>
              </a:ext>
            </a:extLst>
          </p:cNvPr>
          <p:cNvSpPr/>
          <p:nvPr/>
        </p:nvSpPr>
        <p:spPr bwMode="auto">
          <a:xfrm rot="930088">
            <a:off x="6657458" y="3491764"/>
            <a:ext cx="152400" cy="381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85F0-8733-474A-AD62-EC2222C5B173}"/>
              </a:ext>
            </a:extLst>
          </p:cNvPr>
          <p:cNvSpPr txBox="1"/>
          <p:nvPr/>
        </p:nvSpPr>
        <p:spPr>
          <a:xfrm>
            <a:off x="2532185" y="5369169"/>
            <a:ext cx="52245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argument of the reduce function must be a pair where each</a:t>
            </a:r>
            <a:br>
              <a:rPr lang="en-US" sz="1400" dirty="0"/>
            </a:br>
            <a:r>
              <a:rPr lang="en-US" sz="1400" dirty="0"/>
              <a:t>component of the pair is of the element type of the list.</a:t>
            </a:r>
          </a:p>
        </p:txBody>
      </p:sp>
    </p:spTree>
    <p:extLst>
      <p:ext uri="{BB962C8B-B14F-4D97-AF65-F5344CB8AC3E}">
        <p14:creationId xmlns:p14="http://schemas.microsoft.com/office/powerpoint/2010/main" val="201587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CCA-28E7-1640-AEB2-693A4AD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D9FA-2417-8F4B-92CF-30AA756C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/>
          <a:lstStyle/>
          <a:p>
            <a:r>
              <a:rPr lang="en-US" dirty="0"/>
              <a:t>The reduce function gives us an interesting way to implement the factorial of an integer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3185-9E52-7549-89CC-D8F01D7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38600"/>
            <a:ext cx="4838700" cy="14097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5875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40A-22BD-2C42-B831-003F8EC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6B6-4E85-5849-962F-B350FE8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Asteroid code below illustrates the behavior of the ‘reduce’ function</a:t>
            </a:r>
          </a:p>
          <a:p>
            <a:pPr lvl="1"/>
            <a:r>
              <a:rPr lang="en-US" dirty="0"/>
              <a:t>Notice the function application to a pair of values!</a:t>
            </a:r>
          </a:p>
          <a:p>
            <a:pPr lvl="1"/>
            <a:r>
              <a:rPr lang="en-US" dirty="0"/>
              <a:t>The first value of the pair acts like an accumulator containing the partially reduced value at each function application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F1FB5C-37BA-B54F-9563-39002F6E7193}"/>
              </a:ext>
            </a:extLst>
          </p:cNvPr>
          <p:cNvGrpSpPr/>
          <p:nvPr/>
        </p:nvGrpSpPr>
        <p:grpSpPr>
          <a:xfrm>
            <a:off x="1816100" y="4343400"/>
            <a:ext cx="4889500" cy="2133600"/>
            <a:chOff x="1524000" y="4343400"/>
            <a:chExt cx="4889500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FE5641-025D-0D4A-A0A7-993C7282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4343400"/>
              <a:ext cx="4889500" cy="213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3BE621B4-3A83-1B4A-945E-AF87017B0AD2}"/>
                </a:ext>
              </a:extLst>
            </p:cNvPr>
            <p:cNvSpPr/>
            <p:nvPr/>
          </p:nvSpPr>
          <p:spPr bwMode="auto">
            <a:xfrm>
              <a:off x="5181600" y="5715000"/>
              <a:ext cx="4572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71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FB1-226E-2340-9233-954C4E22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3122E-B65D-E245-B3E7-1B66E45AC813}"/>
              </a:ext>
            </a:extLst>
          </p:cNvPr>
          <p:cNvGrpSpPr/>
          <p:nvPr/>
        </p:nvGrpSpPr>
        <p:grpSpPr>
          <a:xfrm>
            <a:off x="2235200" y="4343400"/>
            <a:ext cx="6299200" cy="1279526"/>
            <a:chOff x="2235200" y="4343400"/>
            <a:chExt cx="6299200" cy="1279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3D0E98-3D2A-F540-B1D0-7A6351A8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200" y="4657726"/>
              <a:ext cx="6299200" cy="965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19AC6-D86E-5A45-9743-3B1510816800}"/>
                </a:ext>
              </a:extLst>
            </p:cNvPr>
            <p:cNvSpPr txBox="1"/>
            <p:nvPr/>
          </p:nvSpPr>
          <p:spPr>
            <a:xfrm>
              <a:off x="2438400" y="4343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700F08-38CD-D349-83EB-2556D1773A81}"/>
              </a:ext>
            </a:extLst>
          </p:cNvPr>
          <p:cNvGrpSpPr/>
          <p:nvPr/>
        </p:nvGrpSpPr>
        <p:grpSpPr>
          <a:xfrm>
            <a:off x="990600" y="1899138"/>
            <a:ext cx="4546600" cy="1736236"/>
            <a:chOff x="990600" y="1899138"/>
            <a:chExt cx="4546600" cy="1736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D87C3-AEC0-3043-AD35-D581D410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2200274"/>
              <a:ext cx="4546600" cy="14351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F2F25-018E-4A4F-A02E-A9136B0E6C2E}"/>
                </a:ext>
              </a:extLst>
            </p:cNvPr>
            <p:cNvSpPr txBox="1"/>
            <p:nvPr/>
          </p:nvSpPr>
          <p:spPr>
            <a:xfrm>
              <a:off x="1295400" y="189913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3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A Cornerstone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819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It is a natural outgrowth from the lambda calculus where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lambda expressions can be passed to other lambda expressions, and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new lambda expressions can be computed by lambda expressions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+mn-cs"/>
              </a:rPr>
              <a:t>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/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blipFill>
                <a:blip r:embed="rId3"/>
                <a:stretch>
                  <a:fillRect t="-10526" r="-31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/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blipFill>
                <a:blip r:embed="rId4"/>
                <a:stretch>
                  <a:fillRect t="-4878" r="-31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this to write generic functions which we can then make specific by passing in desired behavior via a function.</a:t>
            </a:r>
          </a:p>
          <a:p>
            <a:r>
              <a:rPr lang="en-US" dirty="0"/>
              <a:t>Note: this is NOT programming with generics</a:t>
            </a:r>
          </a:p>
          <a:p>
            <a:pPr lvl="1"/>
            <a:r>
              <a:rPr lang="en-US" dirty="0"/>
              <a:t>Generics are generic with respect to types</a:t>
            </a:r>
          </a:p>
          <a:p>
            <a:pPr lvl="1"/>
            <a:r>
              <a:rPr lang="en-US" dirty="0"/>
              <a:t>Higher-order functions are generic with respect to </a:t>
            </a:r>
            <a:r>
              <a:rPr lang="en-US" b="1" dirty="0"/>
              <a:t>behavior</a:t>
            </a:r>
            <a:r>
              <a:rPr lang="en-US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6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seen this before with ‘filter’ function in the quicksort,</a:t>
            </a:r>
          </a:p>
          <a:p>
            <a:r>
              <a:rPr lang="en-US" dirty="0"/>
              <a:t>The ‘filter’ function is generic with regards to the ordering predicate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321A8-BEB4-524D-8EC5-487B4F72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" t="48869" b="34841"/>
          <a:stretch/>
        </p:blipFill>
        <p:spPr>
          <a:xfrm>
            <a:off x="1219200" y="5943600"/>
            <a:ext cx="56896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84164-57B0-4A48-A8F8-5375952F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16325"/>
            <a:ext cx="39116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E66B24E7-1246-314C-B990-8998870A703B}"/>
              </a:ext>
            </a:extLst>
          </p:cNvPr>
          <p:cNvSpPr/>
          <p:nvPr/>
        </p:nvSpPr>
        <p:spPr bwMode="auto">
          <a:xfrm>
            <a:off x="4953000" y="48768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1D8CB-6D44-CD43-8FC5-75F89635EB3A}"/>
              </a:ext>
            </a:extLst>
          </p:cNvPr>
          <p:cNvSpPr txBox="1"/>
          <p:nvPr/>
        </p:nvSpPr>
        <p:spPr>
          <a:xfrm>
            <a:off x="6635262" y="3833446"/>
            <a:ext cx="20665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e is kept or discarded</a:t>
            </a:r>
            <a:br>
              <a:rPr lang="en-US" sz="1400" dirty="0"/>
            </a:br>
            <a:r>
              <a:rPr lang="en-US" sz="1400" dirty="0"/>
              <a:t>depends on the passed</a:t>
            </a:r>
            <a:br>
              <a:rPr lang="en-US" sz="1400" dirty="0"/>
            </a:br>
            <a:r>
              <a:rPr lang="en-US" sz="1400" dirty="0"/>
              <a:t>in function – the filter </a:t>
            </a:r>
            <a:br>
              <a:rPr lang="en-US" sz="1400" dirty="0"/>
            </a:br>
            <a:r>
              <a:rPr lang="en-US" sz="1400" dirty="0"/>
              <a:t>function has a generic</a:t>
            </a:r>
            <a:br>
              <a:rPr lang="en-US" sz="1400" dirty="0"/>
            </a:br>
            <a:r>
              <a:rPr lang="en-US" sz="1400" dirty="0"/>
              <a:t>filtering capability which</a:t>
            </a:r>
            <a:br>
              <a:rPr lang="en-US" sz="1400" dirty="0"/>
            </a:br>
            <a:r>
              <a:rPr lang="en-US" sz="1400" dirty="0"/>
              <a:t>is made specific by the</a:t>
            </a:r>
            <a:br>
              <a:rPr lang="en-US" sz="1400" dirty="0"/>
            </a:br>
            <a:r>
              <a:rPr lang="en-US" sz="1400" dirty="0"/>
              <a:t>passed in predicate.</a:t>
            </a:r>
          </a:p>
        </p:txBody>
      </p:sp>
    </p:spTree>
    <p:extLst>
      <p:ext uri="{BB962C8B-B14F-4D97-AF65-F5344CB8AC3E}">
        <p14:creationId xmlns:p14="http://schemas.microsoft.com/office/powerpoint/2010/main" val="23047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4B2-1466-104B-B0D1-0473FC6C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2377-7E50-A24D-98F7-9E95F19C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associate behavior with appropriate keys in a dispatch table.</a:t>
            </a:r>
          </a:p>
          <a:p>
            <a:r>
              <a:rPr lang="en-US" dirty="0"/>
              <a:t>We can then dispatch (lookup) desired behavior given specific keys.</a:t>
            </a:r>
          </a:p>
          <a:p>
            <a:r>
              <a:rPr lang="en-US" dirty="0"/>
              <a:t>Example: A generic ‘calculate’ function that takes two values and a key symbol and then performs the appropriate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9106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C4801-D143-DE4C-B7DA-45A0B678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65F1-7F19-B948-A4D6-200C53C8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5260"/>
            <a:ext cx="44958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90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67C-BDD7-C445-9E46-010FE04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EA71-15FE-084F-B79F-2108C65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and reduce functions are functions that take a function and apply the given function to a </a:t>
            </a:r>
            <a:r>
              <a:rPr lang="en-US" dirty="0" err="1"/>
              <a:t>lis</a:t>
            </a:r>
            <a:r>
              <a:rPr lang="en-US" dirty="0"/>
              <a:t>..</a:t>
            </a:r>
          </a:p>
          <a:p>
            <a:r>
              <a:rPr lang="en-US" dirty="0"/>
              <a:t>Both functions are higher-order functions that come straight out of the functional programming tradition.</a:t>
            </a:r>
          </a:p>
        </p:txBody>
      </p:sp>
    </p:spTree>
    <p:extLst>
      <p:ext uri="{BB962C8B-B14F-4D97-AF65-F5344CB8AC3E}">
        <p14:creationId xmlns:p14="http://schemas.microsoft.com/office/powerpoint/2010/main" val="41305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C58-4457-414B-8FCC-13954C7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7CB2-8752-9F42-AB97-CED574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97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Below is Asteroid code that explains the behavior of the map function.</a:t>
            </a:r>
          </a:p>
          <a:p>
            <a:r>
              <a:rPr lang="en-US" dirty="0"/>
              <a:t>Beware that map is not required to apply the function f in the sequential manner shown here</a:t>
            </a:r>
          </a:p>
          <a:p>
            <a:pPr lvl="1"/>
            <a:r>
              <a:rPr lang="en-US" dirty="0"/>
              <a:t>For example, it is free to exploit threads to apply the function f in parallel to the elements of the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F27E6-E8DA-464D-9F32-EDC58717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54256"/>
            <a:ext cx="23368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3A533-A9E4-7946-B87F-CBFF0F97BA32}"/>
              </a:ext>
            </a:extLst>
          </p:cNvPr>
          <p:cNvSpPr txBox="1"/>
          <p:nvPr/>
        </p:nvSpPr>
        <p:spPr>
          <a:xfrm>
            <a:off x="5638800" y="4560277"/>
            <a:ext cx="32063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function argument to f must be of </a:t>
            </a:r>
          </a:p>
          <a:p>
            <a:r>
              <a:rPr lang="en-US" sz="1400" dirty="0"/>
              <a:t>the same type as the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25965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95B-F63C-B748-9765-4EF39EF7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8041-D109-BC4F-AD89-94874042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interesting application of map is the transformation of a simple list constructor into any kind of list</a:t>
            </a:r>
          </a:p>
          <a:p>
            <a:pPr lvl="1"/>
            <a:r>
              <a:rPr lang="en-US" dirty="0"/>
              <a:t>Here we compute a list of alternating 1’s and -1’s.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0F87-97AE-A245-A896-D3403FA1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67200"/>
            <a:ext cx="58420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458134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2515</TotalTime>
  <Words>581</Words>
  <Application>Microsoft Macintosh PowerPoint</Application>
  <PresentationFormat>On-screen Show (4:3)</PresentationFormat>
  <Paragraphs>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Wingdings</vt:lpstr>
      <vt:lpstr>quake2</vt:lpstr>
      <vt:lpstr>Higher-Order Programming: The Essence of Functional Programming</vt:lpstr>
      <vt:lpstr>Higher-Order Programming: A Cornerstone of Functional Programming</vt:lpstr>
      <vt:lpstr>Modifying Behavior of a Function</vt:lpstr>
      <vt:lpstr>Modifying Behavior of a Function</vt:lpstr>
      <vt:lpstr>Dispatch Tables</vt:lpstr>
      <vt:lpstr>Dispatch Tables</vt:lpstr>
      <vt:lpstr>Map &amp; Reduce</vt:lpstr>
      <vt:lpstr>Map</vt:lpstr>
      <vt:lpstr>Map</vt:lpstr>
      <vt:lpstr>Map</vt:lpstr>
      <vt:lpstr>Reduce</vt:lpstr>
      <vt:lpstr>Reduce</vt:lpstr>
      <vt:lpstr>Reduce</vt:lpstr>
      <vt:lpstr>Reduce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Programming: The Essence of Functional Programming</dc:title>
  <dc:creator>Lutz Hamel</dc:creator>
  <cp:lastModifiedBy>Lutz Hamel</cp:lastModifiedBy>
  <cp:revision>15</cp:revision>
  <cp:lastPrinted>2012-01-23T19:25:49Z</cp:lastPrinted>
  <dcterms:created xsi:type="dcterms:W3CDTF">2023-03-14T21:49:54Z</dcterms:created>
  <dcterms:modified xsi:type="dcterms:W3CDTF">2023-03-16T15:45:19Z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