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68" r:id="rId2"/>
    <p:sldId id="269" r:id="rId3"/>
    <p:sldId id="270" r:id="rId4"/>
    <p:sldId id="271" r:id="rId5"/>
    <p:sldId id="272" r:id="rId6"/>
    <p:sldId id="280" r:id="rId7"/>
    <p:sldId id="274" r:id="rId8"/>
    <p:sldId id="273" r:id="rId9"/>
    <p:sldId id="281" r:id="rId10"/>
    <p:sldId id="275" r:id="rId11"/>
    <p:sldId id="276" r:id="rId12"/>
    <p:sldId id="282" r:id="rId13"/>
    <p:sldId id="277" r:id="rId14"/>
    <p:sldId id="278" r:id="rId15"/>
    <p:sldId id="279" r:id="rId16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8"/>
    <p:restoredTop sz="95915"/>
  </p:normalViewPr>
  <p:slideViewPr>
    <p:cSldViewPr>
      <p:cViewPr>
        <p:scale>
          <a:sx n="114" d="100"/>
          <a:sy n="114" d="100"/>
        </p:scale>
        <p:origin x="2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EA632-0B11-B841-9809-DBA4BE22E64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01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EA632-0B11-B841-9809-DBA4BE22E64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71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ultiple_dispatc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B99E-2448-9648-96E3-D3BE8F92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7D25-87EA-3445-A7AD-07E43FAB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Multi-paradigm programming means picking and choosing from our various paradigms,</a:t>
            </a:r>
          </a:p>
          <a:p>
            <a:pPr lvl="1"/>
            <a:r>
              <a:rPr lang="en-US" dirty="0"/>
              <a:t>Imperative</a:t>
            </a:r>
          </a:p>
          <a:p>
            <a:pPr lvl="1"/>
            <a:r>
              <a:rPr lang="en-US" dirty="0"/>
              <a:t>Declarative with pattern matching</a:t>
            </a:r>
          </a:p>
          <a:p>
            <a:pPr lvl="1"/>
            <a:r>
              <a:rPr lang="en-US" dirty="0"/>
              <a:t>Functional </a:t>
            </a:r>
          </a:p>
          <a:p>
            <a:pPr lvl="1"/>
            <a:r>
              <a:rPr lang="en-US" dirty="0"/>
              <a:t>OOP</a:t>
            </a:r>
          </a:p>
          <a:p>
            <a:pPr lvl="1"/>
            <a:r>
              <a:rPr lang="en-US" dirty="0"/>
              <a:t>First-class patterns</a:t>
            </a:r>
          </a:p>
          <a:p>
            <a:r>
              <a:rPr lang="en-US" dirty="0"/>
              <a:t>To create the most readable and maintainable programs.</a:t>
            </a:r>
          </a:p>
        </p:txBody>
      </p:sp>
    </p:spTree>
    <p:extLst>
      <p:ext uri="{BB962C8B-B14F-4D97-AF65-F5344CB8AC3E}">
        <p14:creationId xmlns:p14="http://schemas.microsoft.com/office/powerpoint/2010/main" val="164522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7FE473-0B34-8440-B30B-C6957F13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CE476-6C79-5148-AB93-9765886A8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version quicksort that uses a passed in order predicate is interesting because it is now generic over the objects it can sort…</a:t>
            </a:r>
          </a:p>
        </p:txBody>
      </p:sp>
    </p:spTree>
    <p:extLst>
      <p:ext uri="{BB962C8B-B14F-4D97-AF65-F5344CB8AC3E}">
        <p14:creationId xmlns:p14="http://schemas.microsoft.com/office/powerpoint/2010/main" val="15801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7FE473-0B34-8440-B30B-C6957F13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Programming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67475A-3719-244D-824D-DE2C17088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85800"/>
            <a:ext cx="6514603" cy="5759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512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7FE473-0B34-8440-B30B-C6957F13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Programming -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DBCDB-9E3A-B948-984E-F7F51D4A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143000"/>
            <a:ext cx="4541791" cy="5353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Left Arrow 7">
            <a:extLst>
              <a:ext uri="{FF2B5EF4-FFF2-40B4-BE49-F238E27FC236}">
                <a16:creationId xmlns:a16="http://schemas.microsoft.com/office/drawing/2014/main" id="{5D432E04-AEBD-1C44-B048-6B58AC4B68AC}"/>
              </a:ext>
            </a:extLst>
          </p:cNvPr>
          <p:cNvSpPr/>
          <p:nvPr/>
        </p:nvSpPr>
        <p:spPr bwMode="auto">
          <a:xfrm rot="18687233">
            <a:off x="4827031" y="4233964"/>
            <a:ext cx="457200" cy="20060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DC7EA385-FB05-264A-A488-0E454AFC21CC}"/>
              </a:ext>
            </a:extLst>
          </p:cNvPr>
          <p:cNvSpPr/>
          <p:nvPr/>
        </p:nvSpPr>
        <p:spPr bwMode="auto">
          <a:xfrm rot="18687233">
            <a:off x="5712912" y="5453164"/>
            <a:ext cx="457200" cy="20060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98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71A0C0-B227-F542-BA48-6D71AEDD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SpaceObjects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1EECC-BD7D-C341-8161-06EA981D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program is inspired by the programs from the Wikipedia page:</a:t>
            </a:r>
            <a:br>
              <a:rPr lang="en-US" dirty="0"/>
            </a:br>
            <a:r>
              <a:rPr lang="en-US" sz="2000" dirty="0">
                <a:hlinkClick r:id="rId2"/>
              </a:rPr>
              <a:t>https://en.wikipedia.org/wiki/Multiple_dispatch</a:t>
            </a:r>
            <a:endParaRPr lang="en-US" sz="2000" dirty="0"/>
          </a:p>
          <a:p>
            <a:r>
              <a:rPr lang="en-US" dirty="0"/>
              <a:t>The idea is that we are given pairs of space objects and we have to write a function that determines what kind of collision we are looking at and print out messages accordingly.</a:t>
            </a:r>
          </a:p>
          <a:p>
            <a:r>
              <a:rPr lang="en-US" dirty="0"/>
              <a:t>We’ll start with an imperative solution to this</a:t>
            </a:r>
          </a:p>
        </p:txBody>
      </p:sp>
    </p:spTree>
    <p:extLst>
      <p:ext uri="{BB962C8B-B14F-4D97-AF65-F5344CB8AC3E}">
        <p14:creationId xmlns:p14="http://schemas.microsoft.com/office/powerpoint/2010/main" val="218850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814D-82E4-6C46-8CB9-14CE9401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Solution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7870FB-5420-9F4F-85AD-4BEBB4254C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1F99B-538A-3E44-BE02-D79D12CD6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1200" y="1524000"/>
            <a:ext cx="31242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Everything is accomplished computationally.</a:t>
            </a:r>
          </a:p>
          <a:p>
            <a:r>
              <a:rPr lang="en-US" dirty="0"/>
              <a:t>Developer’s intentions are not </a:t>
            </a:r>
            <a:r>
              <a:rPr lang="en-US"/>
              <a:t>immediately visible.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CDFB8-05EF-3F4C-A031-7F222071A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38200"/>
            <a:ext cx="4999147" cy="5829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48F290-F28D-9C48-8D7B-9460DDA3E6E0}"/>
              </a:ext>
            </a:extLst>
          </p:cNvPr>
          <p:cNvSpPr txBox="1"/>
          <p:nvPr/>
        </p:nvSpPr>
        <p:spPr>
          <a:xfrm>
            <a:off x="6635262" y="6245423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spaceimp.ast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D40ED9-041C-6144-A073-89D9EF2E0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5042708"/>
            <a:ext cx="3557954" cy="9008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0314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814D-82E4-6C46-8CB9-14CE9401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Multi-Paradigm Solution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1F99B-538A-3E44-BE02-D79D12CD6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3350" y="1905000"/>
            <a:ext cx="2432049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Employs:</a:t>
            </a:r>
          </a:p>
          <a:p>
            <a:r>
              <a:rPr lang="en-US" dirty="0"/>
              <a:t>Multi-dispatch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First-Class Patterns</a:t>
            </a:r>
          </a:p>
          <a:p>
            <a:pPr marL="0" indent="0">
              <a:buNone/>
            </a:pPr>
            <a:r>
              <a:rPr lang="en-US" dirty="0"/>
              <a:t>A more declarative approach due to pattern matching ☞ makes developer intentions much more visible!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8F290-F28D-9C48-8D7B-9460DDA3E6E0}"/>
              </a:ext>
            </a:extLst>
          </p:cNvPr>
          <p:cNvSpPr txBox="1"/>
          <p:nvPr/>
        </p:nvSpPr>
        <p:spPr>
          <a:xfrm>
            <a:off x="6635262" y="6321623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spacemulti.ast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2C18C8-281F-BA43-964D-5CB3E79B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1" y="1717675"/>
            <a:ext cx="6261100" cy="47579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999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6308-8300-9E4D-A494-012652DD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AD59A-1243-7B41-92A9-C4BC420B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start with the imperative and the functional versions of the quicksort</a:t>
            </a:r>
          </a:p>
          <a:p>
            <a:pPr lvl="1"/>
            <a:r>
              <a:rPr lang="en-US" dirty="0"/>
              <a:t>Examining both the strengths and weaknesses of each approach</a:t>
            </a:r>
          </a:p>
          <a:p>
            <a:r>
              <a:rPr lang="en-US" dirty="0"/>
              <a:t>We then pick and choose from each of these implementations and create a multi-paradigm version of the quicksort.</a:t>
            </a:r>
          </a:p>
          <a:p>
            <a:r>
              <a:rPr lang="en-US" dirty="0"/>
              <a:t>Finally, we’ll create some extensions such as a flexible sorting predicate based on higher-order programming.</a:t>
            </a:r>
          </a:p>
        </p:txBody>
      </p:sp>
    </p:spTree>
    <p:extLst>
      <p:ext uri="{BB962C8B-B14F-4D97-AF65-F5344CB8AC3E}">
        <p14:creationId xmlns:p14="http://schemas.microsoft.com/office/powerpoint/2010/main" val="319320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5EEE1-ED50-6E48-99C5-C7B88FD9E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77084"/>
            <a:ext cx="6134100" cy="489041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620000" y="6400800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qimp.ast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04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620000" y="640080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qfun.ast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A86B0-885E-2B4C-B6A9-9ADB40131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03388"/>
            <a:ext cx="6911754" cy="496411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94178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Multi-Paradigm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467600" y="6400800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qmulti.ast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5D492-C96D-EC4C-975D-8A5953D1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69014"/>
            <a:ext cx="6629400" cy="506887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48895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Multi-Paradigm Programming -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2219386" y="6248400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qmulti.py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D9759-CFB8-B34B-A0AE-55499B33B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4526484" cy="23495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6B9064-F493-2243-A6A3-555BC3951D26}"/>
              </a:ext>
            </a:extLst>
          </p:cNvPr>
          <p:cNvSpPr txBox="1"/>
          <p:nvPr/>
        </p:nvSpPr>
        <p:spPr>
          <a:xfrm>
            <a:off x="5410200" y="2133600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qimp.py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A7B191-3D05-1749-AC8C-A0018E61D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880380"/>
            <a:ext cx="4838700" cy="276853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84786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467600" y="6400800"/>
            <a:ext cx="1537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qconstr.ast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51180-1824-694A-A57C-5B0DE329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38" y="1308879"/>
            <a:ext cx="6502308" cy="5399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4FE744BD-E414-8C44-BC1A-95D36C6D87AC}"/>
              </a:ext>
            </a:extLst>
          </p:cNvPr>
          <p:cNvSpPr/>
          <p:nvPr/>
        </p:nvSpPr>
        <p:spPr bwMode="auto">
          <a:xfrm>
            <a:off x="6477000" y="2057400"/>
            <a:ext cx="3810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E755A46F-878F-F541-B836-4EFDA35870B6}"/>
              </a:ext>
            </a:extLst>
          </p:cNvPr>
          <p:cNvSpPr/>
          <p:nvPr/>
        </p:nvSpPr>
        <p:spPr bwMode="auto">
          <a:xfrm rot="19786541">
            <a:off x="2590800" y="2438400"/>
            <a:ext cx="3810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5384C28B-4886-AF4D-8C35-8D4EDE31519D}"/>
              </a:ext>
            </a:extLst>
          </p:cNvPr>
          <p:cNvSpPr/>
          <p:nvPr/>
        </p:nvSpPr>
        <p:spPr bwMode="auto">
          <a:xfrm rot="19786541">
            <a:off x="2743200" y="2962463"/>
            <a:ext cx="3810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A8F468EE-41AB-3043-9CA7-81B145FB9C9A}"/>
              </a:ext>
            </a:extLst>
          </p:cNvPr>
          <p:cNvSpPr/>
          <p:nvPr/>
        </p:nvSpPr>
        <p:spPr bwMode="auto">
          <a:xfrm rot="19786541">
            <a:off x="3187938" y="3343463"/>
            <a:ext cx="3810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3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112814" y="131617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qhigh.ast</a:t>
            </a:r>
            <a:endParaRPr lang="en-US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7878DE-8837-B94B-B3B4-795B1ED0EF18}"/>
              </a:ext>
            </a:extLst>
          </p:cNvPr>
          <p:cNvGrpSpPr/>
          <p:nvPr/>
        </p:nvGrpSpPr>
        <p:grpSpPr>
          <a:xfrm>
            <a:off x="1327150" y="1691364"/>
            <a:ext cx="7207250" cy="5014236"/>
            <a:chOff x="1327150" y="1635679"/>
            <a:chExt cx="7207250" cy="50142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FACF37A-CFC3-2F4B-8E9C-3F8F0620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7150" y="1635679"/>
              <a:ext cx="7207250" cy="5014236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14112C19-A7D3-1348-9EB6-7FA778EFF89A}"/>
                </a:ext>
              </a:extLst>
            </p:cNvPr>
            <p:cNvSpPr/>
            <p:nvPr/>
          </p:nvSpPr>
          <p:spPr bwMode="auto">
            <a:xfrm>
              <a:off x="4648200" y="4066597"/>
              <a:ext cx="457200" cy="200603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84CB0201-2B11-D848-868E-7DC9D8A31CD8}"/>
                </a:ext>
              </a:extLst>
            </p:cNvPr>
            <p:cNvSpPr/>
            <p:nvPr/>
          </p:nvSpPr>
          <p:spPr bwMode="auto">
            <a:xfrm rot="19003465">
              <a:off x="5134708" y="5867400"/>
              <a:ext cx="457200" cy="200603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55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173287-D9DF-6548-B062-5BDF88CCA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87" y="2141825"/>
            <a:ext cx="8203230" cy="382587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Programming -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112814" y="152102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qhigh.py</a:t>
            </a:r>
            <a:endParaRPr lang="en-US" sz="1400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14112C19-A7D3-1348-9EB6-7FA778EFF89A}"/>
              </a:ext>
            </a:extLst>
          </p:cNvPr>
          <p:cNvSpPr/>
          <p:nvPr/>
        </p:nvSpPr>
        <p:spPr bwMode="auto">
          <a:xfrm rot="18687233">
            <a:off x="4674631" y="3839595"/>
            <a:ext cx="457200" cy="20060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4CB0201-2B11-D848-868E-7DC9D8A31CD8}"/>
              </a:ext>
            </a:extLst>
          </p:cNvPr>
          <p:cNvSpPr/>
          <p:nvPr/>
        </p:nvSpPr>
        <p:spPr bwMode="auto">
          <a:xfrm rot="19003465">
            <a:off x="4683312" y="5398581"/>
            <a:ext cx="457200" cy="20060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49560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3049</TotalTime>
  <Words>309</Words>
  <Application>Microsoft Macintosh PowerPoint</Application>
  <PresentationFormat>On-screen Show (4:3)</PresentationFormat>
  <Paragraphs>49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</vt:lpstr>
      <vt:lpstr>quake2</vt:lpstr>
      <vt:lpstr>Putting it All Together</vt:lpstr>
      <vt:lpstr>Case Study: QuickSort</vt:lpstr>
      <vt:lpstr>Imperative Programming</vt:lpstr>
      <vt:lpstr>Functional Programming</vt:lpstr>
      <vt:lpstr>Multi-Paradigm Programming</vt:lpstr>
      <vt:lpstr>Multi-Paradigm Programming - Python</vt:lpstr>
      <vt:lpstr>Constraint Patterns</vt:lpstr>
      <vt:lpstr>Higher-Order Programming</vt:lpstr>
      <vt:lpstr>Higher-Order Programming - Python</vt:lpstr>
      <vt:lpstr>Higher-Order Programming</vt:lpstr>
      <vt:lpstr>Higher-Order Programming</vt:lpstr>
      <vt:lpstr>Higher-Order Programming - Python</vt:lpstr>
      <vt:lpstr>Case Study: SpaceObjects</vt:lpstr>
      <vt:lpstr>Imperative Solution </vt:lpstr>
      <vt:lpstr>Multi-Paradigm Solution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it All Together</dc:title>
  <dc:creator>Lutz Hamel</dc:creator>
  <cp:lastModifiedBy>Lutz Hamel</cp:lastModifiedBy>
  <cp:revision>12</cp:revision>
  <cp:lastPrinted>2012-01-23T19:25:49Z</cp:lastPrinted>
  <dcterms:created xsi:type="dcterms:W3CDTF">2023-04-18T11:09:05Z</dcterms:created>
  <dcterms:modified xsi:type="dcterms:W3CDTF">2023-04-28T12:42:04Z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