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6" r:id="rId11"/>
  </p:sldIdLst>
  <p:sldSz cx="9144000" cy="6858000" type="screen4x3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>
      <p:cViewPr varScale="1">
        <p:scale>
          <a:sx n="109" d="100"/>
          <a:sy n="109" d="100"/>
        </p:scale>
        <p:origin x="5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7FAF223-FB72-E645-AB01-3310BFCD5E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089BA3-5C24-E942-A63D-2A463F4A9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t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F4A1F83-60A7-9C47-A5CF-691045E43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defTabSz="911225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93C594E-EB0A-DD44-99B2-67BCA49BB6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074" tIns="45537" rIns="91074" bIns="45537" numCol="1" anchor="b" anchorCtr="0" compatLnSpc="1">
            <a:prstTxWarp prst="textNoShape">
              <a:avLst/>
            </a:prstTxWarp>
          </a:bodyPr>
          <a:lstStyle>
            <a:lvl1pPr algn="r" defTabSz="911225" eaLnBrk="1" hangingPunct="1">
              <a:defRPr sz="1200"/>
            </a:lvl1pPr>
          </a:lstStyle>
          <a:p>
            <a:fld id="{C007A701-060F-BF4A-ABBE-ABDC8B5DA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9A7644AC-C752-224D-9257-ED756EBF8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096B7CC0-6BD7-874B-8B3B-13E737BDBF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>
            <a:extLst>
              <a:ext uri="{FF2B5EF4-FFF2-40B4-BE49-F238E27FC236}">
                <a16:creationId xmlns:a16="http://schemas.microsoft.com/office/drawing/2014/main" id="{F7A0C517-10A5-E34C-8ECA-718195A81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9701" name="Rectangle 1029">
            <a:extLst>
              <a:ext uri="{FF2B5EF4-FFF2-40B4-BE49-F238E27FC236}">
                <a16:creationId xmlns:a16="http://schemas.microsoft.com/office/drawing/2014/main" id="{24625A7D-0D08-F148-8716-E5CF2E0E79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1030">
            <a:extLst>
              <a:ext uri="{FF2B5EF4-FFF2-40B4-BE49-F238E27FC236}">
                <a16:creationId xmlns:a16="http://schemas.microsoft.com/office/drawing/2014/main" id="{59F9A683-FC99-964D-962D-72675AB85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1031">
            <a:extLst>
              <a:ext uri="{FF2B5EF4-FFF2-40B4-BE49-F238E27FC236}">
                <a16:creationId xmlns:a16="http://schemas.microsoft.com/office/drawing/2014/main" id="{FECD5F0B-36A1-B640-B3E0-FD54EC163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10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5CEA632-0B11-B841-9809-DBA4BE22E6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25983166-612C-4249-9B0C-210460BF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E30E760-0449-E643-94DE-1648CAE43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C375F2-BE7E-E64E-8100-7D21434BC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8E9804-E5F6-B743-9033-961F13321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/>
            </a:lvl1pPr>
          </a:lstStyle>
          <a:p>
            <a:fld id="{1B1261CB-73FF-A446-B501-5B35C8C5AF5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A8DA0CB-5846-6343-873C-2278727ABE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36" y="1211766"/>
            <a:ext cx="1769944" cy="176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0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A2497C-4CB0-7346-906E-4429172A9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4711D1-D9B9-F04B-BE95-4920E0794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1EE77C-0F73-4B46-9B10-E373B75F48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B05A-19C6-484C-970E-F6AE4425A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FBE63D-17F7-3F44-B64E-700728AF1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E940C-C8FE-524F-9B0C-373C2B14C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D4474-6F49-0A40-90A6-6B0248F70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40FE1-B851-CD45-BF60-568FF345F0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9664D-FC28-1642-B155-7697E7630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94F7D0-02B7-7048-8C76-F0C480852B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B4BA6E-C7D3-C74E-8E5F-87241E99A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A1AAF9-07C7-964F-808A-1A8D0BF28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9177D3-627B-2543-9263-0D62FCE40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FBE6F-B4B8-B541-8AE6-9FF11B6D0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C81C22-E37D-9A4F-B4FD-25E8AD30D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3D1792-48EB-204B-848C-EEB073141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2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B0D25-8CA6-D94C-A6A2-543FF957DE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7A6C58-27B7-4943-8430-63BE26615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161BD-7231-6843-BA15-44345C63FE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EA946B-FB25-C84A-9B00-8605B2F96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16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4A17F6-7A15-0947-8338-81591BD22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CFF883-B6CB-3540-BDF5-0147BC09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22376-4EE7-2C44-97DA-E1255868C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BDCF3-4403-EC4C-8788-0E070BC861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0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1FE781A-365C-474A-8021-C43CD6EA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2879CB-6E9E-FF44-8490-F82CBEB4D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03B564-5CBC-884F-9232-16C44E33A8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1E33C0-448A-E14E-A50D-F87FB1C14F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47BB43D-9109-B642-8491-8C8D27CDA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50EB10-0E2E-0B4C-A83F-36C5BC11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71C779-6C83-944C-8F5F-08B4444D8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2D9E-3F9B-EA46-AB69-39E879091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5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F86D2-706F-D64D-BC39-4162CB6DB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F3B8D-D0CD-3248-BE10-8DC1CB089A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3C186-C408-E643-BB6A-1ACE8E740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54018-1327-DE45-8A9C-FF24D6FF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10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8205B-4943-7C42-BF5B-9D2208323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DD882-514B-7346-9CD2-782A44C07B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D855B-6799-0A4D-9E56-79B065E554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89B9-BE37-0448-80C4-08B63EF7C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7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BD28E0-EEBD-1341-9CC9-7E5A9B72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22934EB-43DC-F144-9442-E72A3CED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D1CCD31-6C23-224D-991E-294B813972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AEFBAB-42A5-DD48-A9B7-F1ACB26BA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1D32A43-823E-F34F-A7A3-9C43CB4407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7296B42F-6A35-3E48-8C14-DADCD438EE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A1083733-C0E4-5249-BF5C-5577E08DB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9B1DF3C-50BD-0E43-B98F-EF97163140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304808"/>
            <a:ext cx="1295392" cy="12953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¢"/>
        <a:defRPr sz="3000">
          <a:solidFill>
            <a:schemeClr val="tx2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506D-5D62-A54E-8608-347B9B02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E324-505D-FA4D-A16E-8C314478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Imperative Programming</a:t>
            </a:r>
          </a:p>
          <a:p>
            <a:pPr lvl="1"/>
            <a:r>
              <a:rPr lang="en-US" dirty="0"/>
              <a:t>Inspired by the explicit state manipulation of Von-Neuman hardware architecture</a:t>
            </a:r>
          </a:p>
          <a:p>
            <a:pPr lvl="1"/>
            <a:r>
              <a:rPr lang="en-US" dirty="0"/>
              <a:t>CPU↔️Memory</a:t>
            </a:r>
          </a:p>
        </p:txBody>
      </p:sp>
    </p:spTree>
    <p:extLst>
      <p:ext uri="{BB962C8B-B14F-4D97-AF65-F5344CB8AC3E}">
        <p14:creationId xmlns:p14="http://schemas.microsoft.com/office/powerpoint/2010/main" val="404669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4" name="Explosion 1 3">
            <a:extLst>
              <a:ext uri="{FF2B5EF4-FFF2-40B4-BE49-F238E27FC236}">
                <a16:creationId xmlns:a16="http://schemas.microsoft.com/office/drawing/2014/main" id="{0CA62845-D677-B44E-B616-DEA6512B4C23}"/>
              </a:ext>
            </a:extLst>
          </p:cNvPr>
          <p:cNvSpPr/>
          <p:nvPr/>
        </p:nvSpPr>
        <p:spPr bwMode="auto">
          <a:xfrm>
            <a:off x="1676400" y="1863726"/>
            <a:ext cx="5486400" cy="4156074"/>
          </a:xfrm>
          <a:prstGeom prst="irregularSeal1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    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1413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506D-5D62-A54E-8608-347B9B02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E324-505D-FA4D-A16E-8C314478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Type Systems</a:t>
            </a:r>
          </a:p>
          <a:p>
            <a:pPr lvl="1"/>
            <a:r>
              <a:rPr lang="en-US" i="1" dirty="0"/>
              <a:t>“A type is a set of values”</a:t>
            </a:r>
          </a:p>
          <a:p>
            <a:pPr lvl="1"/>
            <a:r>
              <a:rPr lang="en-US" dirty="0"/>
              <a:t>Help identify programming errors</a:t>
            </a:r>
          </a:p>
          <a:p>
            <a:pPr lvl="2"/>
            <a:r>
              <a:rPr lang="en-US" dirty="0"/>
              <a:t>A type mismatch usually indicates a programming error</a:t>
            </a:r>
          </a:p>
          <a:p>
            <a:pPr lvl="2"/>
            <a:r>
              <a:rPr lang="en-US" dirty="0"/>
              <a:t>Type propagation</a:t>
            </a:r>
          </a:p>
          <a:p>
            <a:pPr lvl="1"/>
            <a:r>
              <a:rPr lang="en-US" dirty="0"/>
              <a:t>Dynamic/static type systems</a:t>
            </a:r>
          </a:p>
          <a:p>
            <a:pPr lvl="1"/>
            <a:r>
              <a:rPr lang="en-US" dirty="0"/>
              <a:t>Subtypes/Supertypes</a:t>
            </a:r>
          </a:p>
          <a:p>
            <a:pPr lvl="2"/>
            <a:r>
              <a:rPr lang="en-US" dirty="0"/>
              <a:t>Type hierarchies</a:t>
            </a:r>
          </a:p>
          <a:p>
            <a:pPr lvl="2"/>
            <a:r>
              <a:rPr lang="en-US" dirty="0"/>
              <a:t>Automatic type coercion (conversion, promotion)</a:t>
            </a:r>
          </a:p>
          <a:p>
            <a:pPr lvl="2"/>
            <a:r>
              <a:rPr lang="en-US" dirty="0"/>
              <a:t>Widening/narrowing conversions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B3D4B-3F93-1842-9C9A-5B58E39D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758560"/>
            <a:ext cx="1447800" cy="149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2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Pattern matching</a:t>
            </a:r>
          </a:p>
          <a:p>
            <a:pPr lvl="1"/>
            <a:r>
              <a:rPr lang="en-US" dirty="0"/>
              <a:t>Simple patterns are expressions that consist purely of constructors and variables</a:t>
            </a:r>
          </a:p>
          <a:p>
            <a:pPr lvl="1"/>
            <a:r>
              <a:rPr lang="en-US" dirty="0"/>
              <a:t>Canonical representations!</a:t>
            </a:r>
          </a:p>
          <a:p>
            <a:pPr lvl="1"/>
            <a:r>
              <a:rPr lang="en-US" dirty="0" err="1"/>
              <a:t>Destructuring</a:t>
            </a:r>
            <a:endParaRPr lang="en-US" dirty="0"/>
          </a:p>
          <a:p>
            <a:pPr lvl="2"/>
            <a:r>
              <a:rPr lang="en-US" dirty="0"/>
              <a:t>let (</a:t>
            </a:r>
            <a:r>
              <a:rPr lang="en-US" dirty="0" err="1"/>
              <a:t>x,y</a:t>
            </a:r>
            <a:r>
              <a:rPr lang="en-US" dirty="0"/>
              <a:t>) = (1,2)</a:t>
            </a:r>
          </a:p>
          <a:p>
            <a:pPr lvl="1"/>
            <a:r>
              <a:rPr lang="en-US" dirty="0"/>
              <a:t>Powerful declarative way of accessing substructures of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6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OOP</a:t>
            </a:r>
          </a:p>
          <a:p>
            <a:pPr lvl="1"/>
            <a:r>
              <a:rPr lang="en-US" dirty="0"/>
              <a:t>“classic” vs “modern” OOP</a:t>
            </a:r>
          </a:p>
          <a:p>
            <a:pPr lvl="1"/>
            <a:r>
              <a:rPr lang="en-US" dirty="0"/>
              <a:t>Modern OOP</a:t>
            </a:r>
          </a:p>
          <a:p>
            <a:pPr lvl="2"/>
            <a:r>
              <a:rPr lang="en-US" dirty="0"/>
              <a:t>No classes, instead structures with behavior</a:t>
            </a:r>
          </a:p>
          <a:p>
            <a:pPr lvl="2"/>
            <a:r>
              <a:rPr lang="en-US" dirty="0"/>
              <a:t>No (class) inheritance – traits/interfaces instead or object composition</a:t>
            </a:r>
          </a:p>
          <a:p>
            <a:pPr lvl="2"/>
            <a:r>
              <a:rPr lang="en-US" dirty="0"/>
              <a:t>Limited if any member protection – facilitates pattern matching on objects.</a:t>
            </a:r>
          </a:p>
          <a:p>
            <a:pPr lvl="1"/>
            <a:r>
              <a:rPr lang="en-US" dirty="0"/>
              <a:t>Subtype polymorphism with dynamic dispatch for statically typed languages</a:t>
            </a:r>
          </a:p>
          <a:p>
            <a:pPr lvl="1"/>
            <a:r>
              <a:rPr lang="en-US" i="1" dirty="0"/>
              <a:t>Duck typing</a:t>
            </a:r>
            <a:r>
              <a:rPr lang="en-US" dirty="0"/>
              <a:t> for dynamically typed languages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685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7010400" cy="4114800"/>
          </a:xfrm>
        </p:spPr>
        <p:txBody>
          <a:bodyPr>
            <a:normAutofit/>
          </a:bodyPr>
          <a:lstStyle/>
          <a:p>
            <a:r>
              <a:rPr lang="en-US" dirty="0"/>
              <a:t>Functional Programming</a:t>
            </a:r>
          </a:p>
          <a:p>
            <a:pPr lvl="1"/>
            <a:r>
              <a:rPr lang="en-US" dirty="0"/>
              <a:t>Based on the lambda calculus</a:t>
            </a:r>
          </a:p>
          <a:p>
            <a:pPr lvl="1"/>
            <a:r>
              <a:rPr lang="en-US" i="1" dirty="0"/>
              <a:t>“Everything is a value”</a:t>
            </a:r>
          </a:p>
          <a:p>
            <a:pPr lvl="1"/>
            <a:r>
              <a:rPr lang="en-US" dirty="0"/>
              <a:t>No explicit state</a:t>
            </a:r>
          </a:p>
          <a:p>
            <a:pPr lvl="1"/>
            <a:r>
              <a:rPr lang="en-US" dirty="0"/>
              <a:t>First-class functions</a:t>
            </a:r>
          </a:p>
          <a:p>
            <a:pPr lvl="1"/>
            <a:r>
              <a:rPr lang="en-US" dirty="0"/>
              <a:t>Declarative: </a:t>
            </a:r>
          </a:p>
          <a:p>
            <a:pPr lvl="2"/>
            <a:r>
              <a:rPr lang="en-US" i="1" dirty="0"/>
              <a:t>“The What rather than the How”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637BF-20EA-564A-8939-F88E9A324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9"/>
          <a:stretch/>
        </p:blipFill>
        <p:spPr>
          <a:xfrm>
            <a:off x="6071725" y="304800"/>
            <a:ext cx="2691275" cy="1225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0CD0B-7FDA-4A40-A70E-69CCB49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823194"/>
            <a:ext cx="4159250" cy="7678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4DBD0-1545-7443-A4A4-2AE088F70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581400"/>
            <a:ext cx="2438400" cy="1227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90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First-Class Patterns</a:t>
            </a:r>
          </a:p>
          <a:p>
            <a:pPr lvl="1"/>
            <a:r>
              <a:rPr lang="en-US" dirty="0"/>
              <a:t>Patterns themselves are considered values</a:t>
            </a:r>
          </a:p>
          <a:p>
            <a:pPr lvl="2"/>
            <a:r>
              <a:rPr lang="en-US" dirty="0"/>
              <a:t>Store in variables</a:t>
            </a:r>
          </a:p>
          <a:p>
            <a:pPr lvl="2"/>
            <a:r>
              <a:rPr lang="en-US" dirty="0"/>
              <a:t>Pass to/from functions</a:t>
            </a:r>
          </a:p>
          <a:p>
            <a:pPr lvl="1"/>
            <a:r>
              <a:rPr lang="en-US" dirty="0"/>
              <a:t>Promoting features to </a:t>
            </a:r>
            <a:r>
              <a:rPr lang="en-US" i="1" dirty="0"/>
              <a:t>first-class status increases expressiveness </a:t>
            </a:r>
            <a:r>
              <a:rPr lang="en-US" dirty="0"/>
              <a:t>of programming languages</a:t>
            </a:r>
          </a:p>
          <a:p>
            <a:pPr lvl="2"/>
            <a:r>
              <a:rPr lang="en-US" dirty="0"/>
              <a:t>Shorter programs that make intentions of programmer clearer.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559B0-56BF-084E-8ADB-C3C6D19D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13388"/>
            <a:ext cx="3359150" cy="199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AC3CF-7215-CD47-8395-3BB980FBC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90800"/>
            <a:ext cx="3810000" cy="351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88EA9-39F8-1F43-96D6-762D5961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31" y="2974803"/>
            <a:ext cx="3733473" cy="3654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31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 – multi-paradigm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51FDA1-00B1-7542-B02E-90B9DDF6C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540"/>
          <a:stretch/>
        </p:blipFill>
        <p:spPr>
          <a:xfrm>
            <a:off x="401515" y="2613025"/>
            <a:ext cx="4526484" cy="163195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F09B19-FED0-794E-8F41-3F6D349CDB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476"/>
          <a:stretch/>
        </p:blipFill>
        <p:spPr>
          <a:xfrm>
            <a:off x="3713285" y="4495800"/>
            <a:ext cx="4838700" cy="206322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883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5690-7F57-A84B-B429-EC944DED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0D3A-D818-504E-B989-97D02CB57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Putting it all together – higher-order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83853-E901-FD42-9A05-74466ED8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14675"/>
            <a:ext cx="4838113" cy="341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EB285-CD78-2F44-BCDE-2C910B45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0" y="2667000"/>
            <a:ext cx="59372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6396"/>
      </p:ext>
    </p:extLst>
  </p:cSld>
  <p:clrMapOvr>
    <a:masterClrMapping/>
  </p:clrMapOvr>
</p:sld>
</file>

<file path=ppt/theme/theme1.xml><?xml version="1.0" encoding="utf-8"?>
<a:theme xmlns:a="http://schemas.openxmlformats.org/drawingml/2006/main" name="quake2">
  <a:themeElements>
    <a:clrScheme name="quake2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quake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ke2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ke2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ke2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n481-001  -  Compatibility Mode" id="{CC5C7785-3CD8-DD44-834E-0180F42C2822}" vid="{7606F9E3-6FB8-B34F-B19C-D5DF52F717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quake2</Template>
  <TotalTime>999</TotalTime>
  <Words>264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quake2</vt:lpstr>
      <vt:lpstr>Semester Review</vt:lpstr>
      <vt:lpstr>Semester Review</vt:lpstr>
      <vt:lpstr>Semester Review </vt:lpstr>
      <vt:lpstr>Semester Review </vt:lpstr>
      <vt:lpstr>Semester Review </vt:lpstr>
      <vt:lpstr>Semester Review </vt:lpstr>
      <vt:lpstr>Semester Review </vt:lpstr>
      <vt:lpstr>Semester Review </vt:lpstr>
      <vt:lpstr>Semester Review </vt:lpstr>
      <vt:lpstr>Semester Review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Summary</dc:title>
  <dc:creator>Lutz Hamel</dc:creator>
  <cp:lastModifiedBy>Lutz Hamel</cp:lastModifiedBy>
  <cp:revision>5</cp:revision>
  <cp:lastPrinted>2012-01-23T19:25:49Z</cp:lastPrinted>
  <dcterms:created xsi:type="dcterms:W3CDTF">2023-04-27T20:02:31Z</dcterms:created>
  <dcterms:modified xsi:type="dcterms:W3CDTF">2023-04-28T12:41:37Z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