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67" r:id="rId2"/>
    <p:sldId id="268" r:id="rId3"/>
    <p:sldId id="270" r:id="rId4"/>
    <p:sldId id="271" r:id="rId5"/>
    <p:sldId id="274" r:id="rId6"/>
    <p:sldId id="269" r:id="rId7"/>
    <p:sldId id="272" r:id="rId8"/>
    <p:sldId id="275" r:id="rId9"/>
    <p:sldId id="273" r:id="rId10"/>
    <p:sldId id="276" r:id="rId11"/>
    <p:sldId id="278" r:id="rId12"/>
    <p:sldId id="279" r:id="rId13"/>
    <p:sldId id="280" r:id="rId14"/>
    <p:sldId id="281" r:id="rId15"/>
    <p:sldId id="277" r:id="rId16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35"/>
    <p:restoredTop sz="95915"/>
  </p:normalViewPr>
  <p:slideViewPr>
    <p:cSldViewPr>
      <p:cViewPr varScale="1">
        <p:scale>
          <a:sx n="109" d="100"/>
          <a:sy n="109" d="100"/>
        </p:scale>
        <p:origin x="2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45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utzhamel.github.io/CSC493/docs/intro-fp-barendreg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p_%28programming_language%29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mlnj.or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hyperlink" Target="https://en.wikipedia.org/wiki/ML_(programming_language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Functional Programming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Functional programming is a </a:t>
            </a:r>
            <a:r>
              <a:rPr lang="en-US" b="1" dirty="0">
                <a:cs typeface="+mn-cs"/>
              </a:rPr>
              <a:t>declarative</a:t>
            </a:r>
            <a:r>
              <a:rPr lang="en-US" dirty="0">
                <a:cs typeface="+mn-cs"/>
              </a:rPr>
              <a:t> </a:t>
            </a:r>
            <a:r>
              <a:rPr lang="en-US" b="1" dirty="0">
                <a:cs typeface="+mn-cs"/>
              </a:rPr>
              <a:t>programming paradigm </a:t>
            </a:r>
            <a:r>
              <a:rPr lang="en-US" dirty="0">
                <a:cs typeface="+mn-cs"/>
              </a:rPr>
              <a:t>where programs are constructed by applying and composing functions.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Function definitions are </a:t>
            </a:r>
            <a:r>
              <a:rPr lang="en-US" b="1" dirty="0">
                <a:cs typeface="+mn-cs"/>
              </a:rPr>
              <a:t>expressions that map values to other values</a:t>
            </a:r>
            <a:r>
              <a:rPr lang="en-US" dirty="0">
                <a:cs typeface="+mn-cs"/>
              </a:rPr>
              <a:t>, rather than a sequence of imperative statements which update the running state of a program.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26B5-7D52-BD48-BB3B-C114FB4F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852B2-EB4C-D547-85EE-AF37F5BAD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885851"/>
            <a:ext cx="8021107" cy="838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A0A81B-E0A2-E64E-A8CF-C6694729E49B}"/>
                  </a:ext>
                </a:extLst>
              </p:cNvPr>
              <p:cNvSpPr txBox="1"/>
              <p:nvPr/>
            </p:nvSpPr>
            <p:spPr>
              <a:xfrm>
                <a:off x="1676400" y="1524000"/>
                <a:ext cx="16764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A0A81B-E0A2-E64E-A8CF-C6694729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524000"/>
                <a:ext cx="1676400" cy="30777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576A4BB-F383-554C-89E3-51D24F0260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226" r="57099"/>
          <a:stretch/>
        </p:blipFill>
        <p:spPr>
          <a:xfrm>
            <a:off x="152401" y="3241675"/>
            <a:ext cx="3505200" cy="755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880B18-349E-744B-81A1-945B9E1EEC1B}"/>
                  </a:ext>
                </a:extLst>
              </p:cNvPr>
              <p:cNvSpPr txBox="1"/>
              <p:nvPr/>
            </p:nvSpPr>
            <p:spPr>
              <a:xfrm>
                <a:off x="152400" y="2895600"/>
                <a:ext cx="27861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880B18-349E-744B-81A1-945B9E1EE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895600"/>
                <a:ext cx="2786185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4666A0D-9FB6-C94F-90FD-43BECF2500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7798"/>
          <a:stretch/>
        </p:blipFill>
        <p:spPr>
          <a:xfrm>
            <a:off x="4572000" y="3721200"/>
            <a:ext cx="3692770" cy="825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5A901E-8D93-8449-85E6-993094422837}"/>
                  </a:ext>
                </a:extLst>
              </p:cNvPr>
              <p:cNvSpPr txBox="1"/>
              <p:nvPr/>
            </p:nvSpPr>
            <p:spPr>
              <a:xfrm>
                <a:off x="4583723" y="3385724"/>
                <a:ext cx="2133600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5A901E-8D93-8449-85E6-993094422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723" y="3385724"/>
                <a:ext cx="2133600" cy="335476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C52E3B3-D633-9D4C-AB3E-3C4E12D644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999" y="5168900"/>
            <a:ext cx="7772401" cy="133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3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4DD524-948B-224E-8FA6-ACAB152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Values: Another Look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0DF4-F7B7-6F40-98A1-3A875D17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667000"/>
            <a:ext cx="7010400" cy="1981201"/>
          </a:xfrm>
        </p:spPr>
        <p:txBody>
          <a:bodyPr/>
          <a:lstStyle/>
          <a:p>
            <a:r>
              <a:rPr lang="en-US" dirty="0"/>
              <a:t>If we view functions as values, then they have to belong to a type.</a:t>
            </a:r>
          </a:p>
          <a:p>
            <a:r>
              <a:rPr lang="en-US" dirty="0"/>
              <a:t>We can use ML’s type system to compute the function types,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1FBDC-F0D4-164D-BA8D-B24533E75DF3}"/>
              </a:ext>
            </a:extLst>
          </p:cNvPr>
          <p:cNvSpPr txBox="1"/>
          <p:nvPr/>
        </p:nvSpPr>
        <p:spPr>
          <a:xfrm>
            <a:off x="3059723" y="1809690"/>
            <a:ext cx="308058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Type is a Set of Values.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5E4E0E-F211-CA4F-A3B6-984722D47FCA}"/>
              </a:ext>
            </a:extLst>
          </p:cNvPr>
          <p:cNvGrpSpPr/>
          <p:nvPr/>
        </p:nvGrpSpPr>
        <p:grpSpPr>
          <a:xfrm>
            <a:off x="533400" y="4800600"/>
            <a:ext cx="3416300" cy="796926"/>
            <a:chOff x="533400" y="4800600"/>
            <a:chExt cx="3416300" cy="7969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8116EB-9C23-EF43-AB3B-4CEEF8747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417"/>
            <a:stretch/>
          </p:blipFill>
          <p:spPr>
            <a:xfrm>
              <a:off x="533400" y="5105401"/>
              <a:ext cx="3416300" cy="492125"/>
            </a:xfrm>
            <a:prstGeom prst="rect">
              <a:avLst/>
            </a:prstGeom>
          </p:spPr>
        </p:pic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E610EA3C-DEB9-8847-A265-D73BDEC29F23}"/>
                </a:ext>
              </a:extLst>
            </p:cNvPr>
            <p:cNvSpPr/>
            <p:nvPr/>
          </p:nvSpPr>
          <p:spPr bwMode="auto">
            <a:xfrm rot="1197021">
              <a:off x="2667000" y="4800600"/>
              <a:ext cx="228600" cy="5334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E7B402-23EC-294E-B636-811240CEBC4A}"/>
              </a:ext>
            </a:extLst>
          </p:cNvPr>
          <p:cNvGrpSpPr/>
          <p:nvPr/>
        </p:nvGrpSpPr>
        <p:grpSpPr>
          <a:xfrm>
            <a:off x="5219700" y="4572000"/>
            <a:ext cx="2628900" cy="1054100"/>
            <a:chOff x="4517954" y="4937126"/>
            <a:chExt cx="2628900" cy="10541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0467D3-9F0E-FC49-973A-31D30D927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7954" y="5203826"/>
              <a:ext cx="2628900" cy="787400"/>
            </a:xfrm>
            <a:prstGeom prst="rect">
              <a:avLst/>
            </a:prstGeom>
          </p:spPr>
        </p:pic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104444AA-FBF5-C54E-8CFF-4482E00621B4}"/>
                </a:ext>
              </a:extLst>
            </p:cNvPr>
            <p:cNvSpPr/>
            <p:nvPr/>
          </p:nvSpPr>
          <p:spPr bwMode="auto">
            <a:xfrm rot="1197021">
              <a:off x="6561140" y="4937126"/>
              <a:ext cx="228600" cy="5334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7C4281-53CE-F649-BB0B-AA4031EAE231}"/>
              </a:ext>
            </a:extLst>
          </p:cNvPr>
          <p:cNvGrpSpPr/>
          <p:nvPr/>
        </p:nvGrpSpPr>
        <p:grpSpPr>
          <a:xfrm>
            <a:off x="1815324" y="5728916"/>
            <a:ext cx="3416300" cy="995173"/>
            <a:chOff x="1815324" y="5728916"/>
            <a:chExt cx="3416300" cy="99517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031AE8-C93C-6647-A59A-A8F9E56EBF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6967"/>
            <a:stretch/>
          </p:blipFill>
          <p:spPr>
            <a:xfrm>
              <a:off x="1815324" y="5995616"/>
              <a:ext cx="3416300" cy="728473"/>
            </a:xfrm>
            <a:prstGeom prst="rect">
              <a:avLst/>
            </a:prstGeom>
          </p:spPr>
        </p:pic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04B787B0-7670-2244-8F0A-C2DB0305664E}"/>
                </a:ext>
              </a:extLst>
            </p:cNvPr>
            <p:cNvSpPr/>
            <p:nvPr/>
          </p:nvSpPr>
          <p:spPr bwMode="auto">
            <a:xfrm rot="2276129">
              <a:off x="4457700" y="5728916"/>
              <a:ext cx="228600" cy="5334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65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4DD524-948B-224E-8FA6-ACAB152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Values: Another Look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0DF4-F7B7-6F40-98A1-3A875D17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52599"/>
            <a:ext cx="7010400" cy="990601"/>
          </a:xfrm>
        </p:spPr>
        <p:txBody>
          <a:bodyPr/>
          <a:lstStyle/>
          <a:p>
            <a:r>
              <a:rPr lang="en-US" dirty="0"/>
              <a:t>In the previous slide we saw that we have at least two different types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6CA4C28-5204-1942-BD45-66637AA369EF}"/>
              </a:ext>
            </a:extLst>
          </p:cNvPr>
          <p:cNvSpPr/>
          <p:nvPr/>
        </p:nvSpPr>
        <p:spPr bwMode="auto">
          <a:xfrm>
            <a:off x="1143000" y="3733800"/>
            <a:ext cx="2819400" cy="2743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39CB25-E644-B142-80BF-97606E1C7229}"/>
              </a:ext>
            </a:extLst>
          </p:cNvPr>
          <p:cNvSpPr/>
          <p:nvPr/>
        </p:nvSpPr>
        <p:spPr bwMode="auto">
          <a:xfrm>
            <a:off x="5105400" y="3733800"/>
            <a:ext cx="2819400" cy="2743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DBE824-389B-5649-861F-3444E5E36B88}"/>
                  </a:ext>
                </a:extLst>
              </p:cNvPr>
              <p:cNvSpPr txBox="1"/>
              <p:nvPr/>
            </p:nvSpPr>
            <p:spPr>
              <a:xfrm>
                <a:off x="2057400" y="3256038"/>
                <a:ext cx="11569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DBE824-389B-5649-861F-3444E5E36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256038"/>
                <a:ext cx="1156920" cy="307777"/>
              </a:xfrm>
              <a:prstGeom prst="rect">
                <a:avLst/>
              </a:prstGeom>
              <a:blipFill>
                <a:blip r:embed="rId2"/>
                <a:stretch>
                  <a:fillRect l="-4396" t="-8000" r="-4396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82DEBA-584A-B949-A97F-B443326DD55B}"/>
                  </a:ext>
                </a:extLst>
              </p:cNvPr>
              <p:cNvSpPr txBox="1"/>
              <p:nvPr/>
            </p:nvSpPr>
            <p:spPr>
              <a:xfrm>
                <a:off x="5736742" y="3256038"/>
                <a:ext cx="17308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82DEBA-584A-B949-A97F-B443326D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742" y="3256038"/>
                <a:ext cx="1730858" cy="307777"/>
              </a:xfrm>
              <a:prstGeom prst="rect">
                <a:avLst/>
              </a:prstGeom>
              <a:blipFill>
                <a:blip r:embed="rId3"/>
                <a:stretch>
                  <a:fillRect l="-2190" t="-8000" r="-219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DCD9D80-076B-164C-95BB-52F4100AE1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967"/>
          <a:stretch/>
        </p:blipFill>
        <p:spPr>
          <a:xfrm>
            <a:off x="5616087" y="4203069"/>
            <a:ext cx="1868853" cy="3985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29BBAB-A6BB-B947-9F25-89EE88DA3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417"/>
          <a:stretch/>
        </p:blipFill>
        <p:spPr>
          <a:xfrm>
            <a:off x="1447800" y="4718560"/>
            <a:ext cx="2057400" cy="2963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2841BE-C706-1A49-85FF-2C72E2FC6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337" y="4059230"/>
            <a:ext cx="1810726" cy="5423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8C29C95-3110-1041-969C-2DE6F4AF0527}"/>
              </a:ext>
            </a:extLst>
          </p:cNvPr>
          <p:cNvSpPr txBox="1"/>
          <p:nvPr/>
        </p:nvSpPr>
        <p:spPr>
          <a:xfrm>
            <a:off x="4136624" y="2977416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Function</a:t>
            </a:r>
          </a:p>
          <a:p>
            <a:r>
              <a:rPr lang="en-US" sz="1400" dirty="0"/>
              <a:t>Types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2EEABB-9F0D-E64F-8DC8-E85A03BFCFD6}"/>
              </a:ext>
            </a:extLst>
          </p:cNvPr>
          <p:cNvCxnSpPr>
            <a:stCxn id="23" idx="1"/>
            <a:endCxn id="17" idx="3"/>
          </p:cNvCxnSpPr>
          <p:nvPr/>
        </p:nvCxnSpPr>
        <p:spPr bwMode="auto">
          <a:xfrm flipH="1">
            <a:off x="3214320" y="3239026"/>
            <a:ext cx="922304" cy="170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F75B78-4365-744C-BD47-FBCB6AF611C2}"/>
              </a:ext>
            </a:extLst>
          </p:cNvPr>
          <p:cNvCxnSpPr>
            <a:stCxn id="23" idx="3"/>
            <a:endCxn id="18" idx="1"/>
          </p:cNvCxnSpPr>
          <p:nvPr/>
        </p:nvCxnSpPr>
        <p:spPr bwMode="auto">
          <a:xfrm>
            <a:off x="5007375" y="3239026"/>
            <a:ext cx="729367" cy="170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8F850C-74A5-4240-A78E-AD6998CD473F}"/>
              </a:ext>
            </a:extLst>
          </p:cNvPr>
          <p:cNvSpPr txBox="1"/>
          <p:nvPr/>
        </p:nvSpPr>
        <p:spPr>
          <a:xfrm>
            <a:off x="1625415" y="5420380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“</a:t>
            </a:r>
            <a:r>
              <a:rPr lang="en-US" sz="1400" i="1" dirty="0">
                <a:solidFill>
                  <a:srgbClr val="FF0000"/>
                </a:solidFill>
              </a:rPr>
              <a:t>All</a:t>
            </a:r>
            <a:r>
              <a:rPr lang="en-US" sz="1400" i="1" dirty="0"/>
              <a:t> functions that map</a:t>
            </a:r>
            <a:br>
              <a:rPr lang="en-US" sz="1400" i="1" dirty="0"/>
            </a:br>
            <a:r>
              <a:rPr lang="en-US" sz="1400" i="1" dirty="0"/>
              <a:t>integers to integers”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32C57A-868F-4248-993D-95855F870118}"/>
              </a:ext>
            </a:extLst>
          </p:cNvPr>
          <p:cNvSpPr txBox="1"/>
          <p:nvPr/>
        </p:nvSpPr>
        <p:spPr>
          <a:xfrm>
            <a:off x="5410200" y="5267980"/>
            <a:ext cx="2393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“</a:t>
            </a:r>
            <a:r>
              <a:rPr lang="en-US" sz="1400" i="1" dirty="0">
                <a:solidFill>
                  <a:srgbClr val="FF0000"/>
                </a:solidFill>
              </a:rPr>
              <a:t>All</a:t>
            </a:r>
            <a:r>
              <a:rPr lang="en-US" sz="1400" i="1" dirty="0"/>
              <a:t> functions that map pairs</a:t>
            </a:r>
            <a:br>
              <a:rPr lang="en-US" sz="1400" i="1" dirty="0"/>
            </a:br>
            <a:r>
              <a:rPr lang="en-US" sz="1400" i="1" dirty="0"/>
              <a:t>of integers to integers”</a:t>
            </a:r>
          </a:p>
        </p:txBody>
      </p:sp>
    </p:spTree>
    <p:extLst>
      <p:ext uri="{BB962C8B-B14F-4D97-AF65-F5344CB8AC3E}">
        <p14:creationId xmlns:p14="http://schemas.microsoft.com/office/powerpoint/2010/main" val="258586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4DD524-948B-224E-8FA6-ACAB152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Values: Another Look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0DF4-F7B7-6F40-98A1-3A875D17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52599"/>
            <a:ext cx="7010400" cy="990601"/>
          </a:xfrm>
        </p:spPr>
        <p:txBody>
          <a:bodyPr/>
          <a:lstStyle/>
          <a:p>
            <a:r>
              <a:rPr lang="en-US" dirty="0"/>
              <a:t>Since we now have function types we can declare variables of that type,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2B402-CD6A-CD4C-815F-CBB4C0965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24200"/>
            <a:ext cx="3441700" cy="78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4650A-2F9C-6946-9843-E638249C1B98}"/>
              </a:ext>
            </a:extLst>
          </p:cNvPr>
          <p:cNvSpPr txBox="1"/>
          <p:nvPr/>
        </p:nvSpPr>
        <p:spPr>
          <a:xfrm>
            <a:off x="762000" y="287215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AE5DD-E586-524F-A904-D88C17532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4724400"/>
            <a:ext cx="4279900" cy="96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A5A9CB-448A-014D-B312-CA6647F55550}"/>
              </a:ext>
            </a:extLst>
          </p:cNvPr>
          <p:cNvSpPr txBox="1"/>
          <p:nvPr/>
        </p:nvSpPr>
        <p:spPr>
          <a:xfrm>
            <a:off x="3352800" y="44196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127983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4DD524-948B-224E-8FA6-ACAB152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Values: Another Look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0DF4-F7B7-6F40-98A1-3A875D17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52599"/>
            <a:ext cx="7010400" cy="41910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Every function belongs to a particular function type.</a:t>
            </a:r>
          </a:p>
          <a:p>
            <a:r>
              <a:rPr lang="en-US" dirty="0"/>
              <a:t>We can view a function as a value in the set of all values of a particular type.</a:t>
            </a:r>
          </a:p>
          <a:p>
            <a:r>
              <a:rPr lang="en-US" dirty="0"/>
              <a:t>This particularly visible in statically typed languages like ML and Rust.</a:t>
            </a:r>
          </a:p>
          <a:p>
            <a:pPr lvl="1"/>
            <a:r>
              <a:rPr lang="en-US" dirty="0"/>
              <a:t>But it is also supported in dynamically typed languages like Python and Asteroid.</a:t>
            </a:r>
          </a:p>
          <a:p>
            <a:pPr lvl="1"/>
            <a:r>
              <a:rPr lang="en-US" dirty="0"/>
              <a:t>In Asteroid, all functions are members of the type </a:t>
            </a:r>
            <a:r>
              <a:rPr lang="en-US"/>
              <a:t>‘function’.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78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EF6D0F-19D4-4646-89C2-C45C1727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9249F-E30E-4D43-9720-00545BBE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read Chapter I in the following paper,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hlinkClick r:id="rId2"/>
              </a:rPr>
              <a:t>lutzhamel.github.io/CSC493/docs/intro-fp-barendregt.pdf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6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 1 4">
            <a:extLst>
              <a:ext uri="{FF2B5EF4-FFF2-40B4-BE49-F238E27FC236}">
                <a16:creationId xmlns:a16="http://schemas.microsoft.com/office/drawing/2014/main" id="{EB022EB6-89D1-6447-BDBB-5C54767D0310}"/>
              </a:ext>
            </a:extLst>
          </p:cNvPr>
          <p:cNvSpPr/>
          <p:nvPr/>
        </p:nvSpPr>
        <p:spPr bwMode="auto">
          <a:xfrm>
            <a:off x="1143000" y="1066800"/>
            <a:ext cx="7010400" cy="3429000"/>
          </a:xfrm>
          <a:prstGeom prst="irregularSeal1">
            <a:avLst/>
          </a:prstGeom>
          <a:solidFill>
            <a:srgbClr val="FF0000">
              <a:alpha val="8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Functional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5B243A-1381-5245-8D3C-AD2C8E004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495800"/>
            <a:ext cx="70104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…including functions!</a:t>
            </a:r>
          </a:p>
          <a:p>
            <a:r>
              <a:rPr lang="en-US" dirty="0"/>
              <a:t>This sets functional programming apart from imperative programming where statements like loops and conditionals do not represent values but change of an explicit machine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F361D-2FF4-F044-9C6B-91398E686ABB}"/>
              </a:ext>
            </a:extLst>
          </p:cNvPr>
          <p:cNvSpPr txBox="1"/>
          <p:nvPr/>
        </p:nvSpPr>
        <p:spPr>
          <a:xfrm>
            <a:off x="2512782" y="2343875"/>
            <a:ext cx="41184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Everything is a Value!</a:t>
            </a:r>
          </a:p>
        </p:txBody>
      </p:sp>
    </p:spTree>
    <p:extLst>
      <p:ext uri="{BB962C8B-B14F-4D97-AF65-F5344CB8AC3E}">
        <p14:creationId xmlns:p14="http://schemas.microsoft.com/office/powerpoint/2010/main" val="17442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71B6-486A-4644-87FF-BDBC146B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55C9-658D-744E-90BC-B9F00122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Let’s explore this using the lambda calculus before we commit to any particular language.</a:t>
            </a:r>
          </a:p>
          <a:p>
            <a:r>
              <a:rPr lang="en-US" dirty="0"/>
              <a:t>Recall that in the lambda calculus we construct functions as lambda expressions and these functions can be applied to values, e.g.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42C9D1-9D11-9A4D-AF18-A45D65EF85FC}"/>
                  </a:ext>
                </a:extLst>
              </p:cNvPr>
              <p:cNvSpPr txBox="1"/>
              <p:nvPr/>
            </p:nvSpPr>
            <p:spPr>
              <a:xfrm>
                <a:off x="1143000" y="5344180"/>
                <a:ext cx="7086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⇒1+1⇒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42C9D1-9D11-9A4D-AF18-A45D65EF8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344180"/>
                <a:ext cx="7086600" cy="523220"/>
              </a:xfrm>
              <a:prstGeom prst="rect">
                <a:avLst/>
              </a:prstGeom>
              <a:blipFill>
                <a:blip r:embed="rId2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5DF44C95-EE2E-E048-B142-E77A67C36583}"/>
              </a:ext>
            </a:extLst>
          </p:cNvPr>
          <p:cNvSpPr/>
          <p:nvPr/>
        </p:nvSpPr>
        <p:spPr bwMode="auto">
          <a:xfrm rot="16200000">
            <a:off x="2318704" y="4279602"/>
            <a:ext cx="163193" cy="190500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DFC75-2A45-CF4C-A65C-52907B58D873}"/>
              </a:ext>
            </a:extLst>
          </p:cNvPr>
          <p:cNvSpPr txBox="1"/>
          <p:nvPr/>
        </p:nvSpPr>
        <p:spPr>
          <a:xfrm>
            <a:off x="1524000" y="4759569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Function application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A3A2F76-0472-0842-B8C6-7EBBE926B38D}"/>
              </a:ext>
            </a:extLst>
          </p:cNvPr>
          <p:cNvSpPr/>
          <p:nvPr/>
        </p:nvSpPr>
        <p:spPr bwMode="auto">
          <a:xfrm rot="16200000">
            <a:off x="5224455" y="4746952"/>
            <a:ext cx="142892" cy="99060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D31E0-A736-9B49-8FFE-6D22A10A9D1A}"/>
              </a:ext>
            </a:extLst>
          </p:cNvPr>
          <p:cNvSpPr txBox="1"/>
          <p:nvPr/>
        </p:nvSpPr>
        <p:spPr>
          <a:xfrm>
            <a:off x="4724400" y="4853354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15291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71B6-486A-4644-87FF-BDBC146B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55C9-658D-744E-90BC-B9F00122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667000"/>
          </a:xfrm>
        </p:spPr>
        <p:txBody>
          <a:bodyPr>
            <a:normAutofit/>
          </a:bodyPr>
          <a:lstStyle/>
          <a:p>
            <a:r>
              <a:rPr lang="en-US" dirty="0"/>
              <a:t>Functions can be input values to other functions!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42C9D1-9D11-9A4D-AF18-A45D65EF85FC}"/>
                  </a:ext>
                </a:extLst>
              </p:cNvPr>
              <p:cNvSpPr txBox="1"/>
              <p:nvPr/>
            </p:nvSpPr>
            <p:spPr>
              <a:xfrm>
                <a:off x="1143000" y="4495800"/>
                <a:ext cx="7086600" cy="94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42C9D1-9D11-9A4D-AF18-A45D65EF8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495800"/>
                <a:ext cx="7086600" cy="944169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1E8119D6-62B4-244B-B839-4CB647EC6F3E}"/>
              </a:ext>
            </a:extLst>
          </p:cNvPr>
          <p:cNvSpPr/>
          <p:nvPr/>
        </p:nvSpPr>
        <p:spPr bwMode="auto">
          <a:xfrm rot="16200000">
            <a:off x="3429000" y="3657600"/>
            <a:ext cx="228600" cy="14478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6A980-999F-FD43-B01A-B397E1DD4795}"/>
              </a:ext>
            </a:extLst>
          </p:cNvPr>
          <p:cNvSpPr txBox="1"/>
          <p:nvPr/>
        </p:nvSpPr>
        <p:spPr>
          <a:xfrm>
            <a:off x="2756106" y="3962400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Function as value</a:t>
            </a:r>
          </a:p>
        </p:txBody>
      </p:sp>
    </p:spTree>
    <p:extLst>
      <p:ext uri="{BB962C8B-B14F-4D97-AF65-F5344CB8AC3E}">
        <p14:creationId xmlns:p14="http://schemas.microsoft.com/office/powerpoint/2010/main" val="139310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71B6-486A-4644-87FF-BDBC146B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55C9-658D-744E-90BC-B9F00122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667000"/>
          </a:xfrm>
        </p:spPr>
        <p:txBody>
          <a:bodyPr>
            <a:normAutofit/>
          </a:bodyPr>
          <a:lstStyle/>
          <a:p>
            <a:r>
              <a:rPr lang="en-US" dirty="0"/>
              <a:t>Functions as return values from functions</a:t>
            </a:r>
          </a:p>
          <a:p>
            <a:pPr lvl="1"/>
            <a:r>
              <a:rPr lang="en-US" dirty="0"/>
              <a:t>That is, functions computing new functions!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42C9D1-9D11-9A4D-AF18-A45D65EF85FC}"/>
                  </a:ext>
                </a:extLst>
              </p:cNvPr>
              <p:cNvSpPr txBox="1"/>
              <p:nvPr/>
            </p:nvSpPr>
            <p:spPr>
              <a:xfrm>
                <a:off x="1143000" y="4953000"/>
                <a:ext cx="7086600" cy="1009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⇒1+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42C9D1-9D11-9A4D-AF18-A45D65EF8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953000"/>
                <a:ext cx="7086600" cy="1009572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1E8119D6-62B4-244B-B839-4CB647EC6F3E}"/>
              </a:ext>
            </a:extLst>
          </p:cNvPr>
          <p:cNvSpPr/>
          <p:nvPr/>
        </p:nvSpPr>
        <p:spPr bwMode="auto">
          <a:xfrm rot="16200000">
            <a:off x="2654094" y="4114800"/>
            <a:ext cx="228600" cy="14478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6A980-999F-FD43-B01A-B397E1DD4795}"/>
              </a:ext>
            </a:extLst>
          </p:cNvPr>
          <p:cNvSpPr txBox="1"/>
          <p:nvPr/>
        </p:nvSpPr>
        <p:spPr>
          <a:xfrm>
            <a:off x="1676400" y="4419600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Function as return value</a:t>
            </a:r>
          </a:p>
        </p:txBody>
      </p:sp>
    </p:spTree>
    <p:extLst>
      <p:ext uri="{BB962C8B-B14F-4D97-AF65-F5344CB8AC3E}">
        <p14:creationId xmlns:p14="http://schemas.microsoft.com/office/powerpoint/2010/main" val="335240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B90B-DC6A-5F48-9A00-D1249EA4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B6D2-EA6A-5545-9653-EEDE98088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327334"/>
            <a:ext cx="7010400" cy="262210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Functional programming is declarative in that the programs deal more with the </a:t>
            </a:r>
            <a:r>
              <a:rPr lang="en-US" b="1" dirty="0"/>
              <a:t>what</a:t>
            </a:r>
            <a:r>
              <a:rPr lang="en-US" dirty="0"/>
              <a:t> rather than the </a:t>
            </a:r>
            <a:r>
              <a:rPr lang="en-US" b="1" dirty="0"/>
              <a:t>how</a:t>
            </a:r>
            <a:r>
              <a:rPr lang="en-US" dirty="0"/>
              <a:t>.</a:t>
            </a:r>
          </a:p>
          <a:p>
            <a:r>
              <a:rPr lang="en-US" dirty="0"/>
              <a:t>One way to think about this is: in declarative programming we “declare” </a:t>
            </a:r>
            <a:r>
              <a:rPr lang="en-US" b="1" dirty="0"/>
              <a:t>what to do for each input configuration</a:t>
            </a:r>
            <a:r>
              <a:rPr lang="en-US" dirty="0"/>
              <a:t>.</a:t>
            </a:r>
          </a:p>
          <a:p>
            <a:r>
              <a:rPr lang="en-US" dirty="0"/>
              <a:t>This is in stark contrast to imperative programming where we describe </a:t>
            </a:r>
            <a:r>
              <a:rPr lang="en-US" b="1" dirty="0"/>
              <a:t>how to solve the whole problem</a:t>
            </a:r>
            <a:r>
              <a:rPr lang="en-US" dirty="0"/>
              <a:t> in one go without subdivision.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46D4E-764B-F54D-B416-4869F238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918134"/>
            <a:ext cx="3733800" cy="2406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28FAE7-83EF-5E40-B9C4-B6B1BEF42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022659"/>
            <a:ext cx="2895600" cy="23019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1C6C5A-8489-8248-B822-41D64B89CBF4}"/>
              </a:ext>
            </a:extLst>
          </p:cNvPr>
          <p:cNvSpPr txBox="1"/>
          <p:nvPr/>
        </p:nvSpPr>
        <p:spPr>
          <a:xfrm>
            <a:off x="914400" y="6397823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“The How”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D5EE5-62C7-2A4F-A84D-7C002359D5FA}"/>
              </a:ext>
            </a:extLst>
          </p:cNvPr>
          <p:cNvSpPr txBox="1"/>
          <p:nvPr/>
        </p:nvSpPr>
        <p:spPr>
          <a:xfrm>
            <a:off x="6389077" y="6397823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“The What”</a:t>
            </a:r>
          </a:p>
        </p:txBody>
      </p:sp>
    </p:spTree>
    <p:extLst>
      <p:ext uri="{BB962C8B-B14F-4D97-AF65-F5344CB8AC3E}">
        <p14:creationId xmlns:p14="http://schemas.microsoft.com/office/powerpoint/2010/main" val="344928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53F9-E312-D549-A829-DA9B14BF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A053-B57F-3541-B087-E6670A23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514600"/>
            <a:ext cx="7010400" cy="3810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Lisp was developed by John McCarthy in the late 1950’s early 60’s to solve problems in AI.</a:t>
            </a:r>
          </a:p>
          <a:p>
            <a:r>
              <a:rPr lang="en-US" dirty="0"/>
              <a:t>It is the oldest functional programming language.</a:t>
            </a:r>
          </a:p>
          <a:p>
            <a:r>
              <a:rPr lang="en-US" dirty="0"/>
              <a:t>Its syntax has been inspired by the lambda calculus.</a:t>
            </a:r>
          </a:p>
          <a:p>
            <a:r>
              <a:rPr lang="en-US" dirty="0"/>
              <a:t>It introduced novel features such as recursion and garbage collection.</a:t>
            </a:r>
          </a:p>
          <a:p>
            <a:r>
              <a:rPr lang="en-US" dirty="0"/>
              <a:t>It is still in use today as Common Lisp (ANSI compliant).</a:t>
            </a:r>
          </a:p>
          <a:p>
            <a:r>
              <a:rPr lang="en-US" dirty="0"/>
              <a:t>Modern descendants: Scheme, Racket, Clojure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7D5BE5-46C6-E543-AD5F-124359AB3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00" y="29337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270FCD-6754-474D-B9DD-A4792FBDC607}"/>
              </a:ext>
            </a:extLst>
          </p:cNvPr>
          <p:cNvSpPr txBox="1"/>
          <p:nvPr/>
        </p:nvSpPr>
        <p:spPr>
          <a:xfrm>
            <a:off x="1359877" y="6365631"/>
            <a:ext cx="5448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https://en.wikipedia.org/wiki/Lisp_%28programming_language%29</a:t>
            </a:r>
            <a:r>
              <a:rPr lang="en-US" sz="1400" dirty="0"/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C9B0D7-44A8-9D46-A32F-432D87C13446}"/>
              </a:ext>
            </a:extLst>
          </p:cNvPr>
          <p:cNvGrpSpPr/>
          <p:nvPr/>
        </p:nvGrpSpPr>
        <p:grpSpPr>
          <a:xfrm>
            <a:off x="6014386" y="228600"/>
            <a:ext cx="3205814" cy="2136364"/>
            <a:chOff x="5181600" y="291856"/>
            <a:chExt cx="3205814" cy="2136364"/>
          </a:xfrm>
        </p:grpSpPr>
        <p:pic>
          <p:nvPicPr>
            <p:cNvPr id="1028" name="Picture 4" descr="John McCarthy: Computer scientist known as the father of AI | The  Independent | The Independent">
              <a:extLst>
                <a:ext uri="{FF2B5EF4-FFF2-40B4-BE49-F238E27FC236}">
                  <a16:creationId xmlns:a16="http://schemas.microsoft.com/office/drawing/2014/main" id="{252B75D2-5339-B141-AD12-F02774D3C9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7705" y="291856"/>
              <a:ext cx="2150859" cy="1613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8DB8E6-4122-F84C-BFAF-29886B8F5C9A}"/>
                </a:ext>
              </a:extLst>
            </p:cNvPr>
            <p:cNvSpPr txBox="1"/>
            <p:nvPr/>
          </p:nvSpPr>
          <p:spPr>
            <a:xfrm>
              <a:off x="5181600" y="1905000"/>
              <a:ext cx="3205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Dr John McCarthy, computer scientist,</a:t>
              </a:r>
              <a:br>
                <a:rPr lang="en-US" sz="1400" dirty="0"/>
              </a:br>
              <a:r>
                <a:rPr lang="en-US" sz="1400" dirty="0"/>
                <a:t>1927 – 2011.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015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F6F8-A11D-284E-9D9F-86CC2DD5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4C42A-4C7C-3343-A483-3252177F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4771546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4EF86A-808F-844C-BA4E-53070FE9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0" y="3965377"/>
            <a:ext cx="4622800" cy="763398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EDC51C-5AFC-6041-8439-8180B328F842}"/>
                  </a:ext>
                </a:extLst>
              </p:cNvPr>
              <p:cNvSpPr txBox="1"/>
              <p:nvPr/>
            </p:nvSpPr>
            <p:spPr>
              <a:xfrm>
                <a:off x="4851400" y="3657600"/>
                <a:ext cx="27861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EDC51C-5AFC-6041-8439-8180B328F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400" y="3657600"/>
                <a:ext cx="2786185" cy="30777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8B08EA-0592-F849-BFDD-211C3A491539}"/>
                  </a:ext>
                </a:extLst>
              </p:cNvPr>
              <p:cNvSpPr txBox="1"/>
              <p:nvPr/>
            </p:nvSpPr>
            <p:spPr>
              <a:xfrm>
                <a:off x="2743200" y="1213932"/>
                <a:ext cx="16764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8B08EA-0592-F849-BFDD-211C3A491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213932"/>
                <a:ext cx="1676400" cy="307777"/>
              </a:xfrm>
              <a:prstGeom prst="rect">
                <a:avLst/>
              </a:prstGeom>
              <a:blipFill>
                <a:blip r:embed="rId5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8CFF91A-C1E8-414F-A78B-2908BAE76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564459"/>
            <a:ext cx="5715000" cy="8363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8AFBD3-772C-A946-AC73-3E70770A76E4}"/>
                  </a:ext>
                </a:extLst>
              </p:cNvPr>
              <p:cNvSpPr txBox="1"/>
              <p:nvPr/>
            </p:nvSpPr>
            <p:spPr>
              <a:xfrm>
                <a:off x="1143000" y="5120654"/>
                <a:ext cx="2133600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8AFBD3-772C-A946-AC73-3E70770A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120654"/>
                <a:ext cx="2133600" cy="335476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41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3229-4AB0-F74C-BD9F-D10304BB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7AC9-DDDA-D449-8C43-1EE22DC41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475647"/>
            <a:ext cx="7010400" cy="384895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Robin Milner designed ML as the implementation language for his proof assistant LCF (Logic for Computable Functions) in the 1970’s.</a:t>
            </a:r>
          </a:p>
          <a:p>
            <a:r>
              <a:rPr lang="en-US" dirty="0"/>
              <a:t>It can be considered the first modern functional programming language,</a:t>
            </a:r>
          </a:p>
          <a:p>
            <a:pPr lvl="1"/>
            <a:r>
              <a:rPr lang="en-US" dirty="0"/>
              <a:t>Statically type checked</a:t>
            </a:r>
          </a:p>
          <a:p>
            <a:pPr lvl="1"/>
            <a:r>
              <a:rPr lang="en-US" dirty="0"/>
              <a:t>A syntax that is easily recognized by today’s developers</a:t>
            </a:r>
          </a:p>
          <a:p>
            <a:pPr lvl="1"/>
            <a:r>
              <a:rPr lang="en-US" dirty="0"/>
              <a:t>Very influential, virtually every modern functional programming language can trace its ancestry back to ML</a:t>
            </a:r>
          </a:p>
          <a:p>
            <a:r>
              <a:rPr lang="en-US" dirty="0"/>
              <a:t>It is also one of the few high-level programming languages with a full mathematical specification.</a:t>
            </a:r>
          </a:p>
          <a:p>
            <a:r>
              <a:rPr lang="en-US" dirty="0"/>
              <a:t>Dialects of ML in wide use today: SMLNJ, </a:t>
            </a:r>
            <a:r>
              <a:rPr lang="en-US" dirty="0" err="1"/>
              <a:t>Ocaml</a:t>
            </a:r>
            <a:r>
              <a:rPr lang="en-US" dirty="0"/>
              <a:t>, F#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Standard ML of New Jersey">
            <a:extLst>
              <a:ext uri="{FF2B5EF4-FFF2-40B4-BE49-F238E27FC236}">
                <a16:creationId xmlns:a16="http://schemas.microsoft.com/office/drawing/2014/main" id="{BF992F11-DCE6-BE4B-8348-B139E06CE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45725"/>
            <a:ext cx="1204137" cy="85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32E413-044C-914C-9542-4F6804EF43B7}"/>
              </a:ext>
            </a:extLst>
          </p:cNvPr>
          <p:cNvSpPr txBox="1"/>
          <p:nvPr/>
        </p:nvSpPr>
        <p:spPr>
          <a:xfrm>
            <a:off x="1184031" y="6400800"/>
            <a:ext cx="6529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https://smlnj.org/</a:t>
            </a:r>
            <a:r>
              <a:rPr lang="en-US" sz="1400" dirty="0"/>
              <a:t>  and </a:t>
            </a:r>
            <a:r>
              <a:rPr lang="en-US" sz="1400" dirty="0">
                <a:hlinkClick r:id="rId4"/>
              </a:rPr>
              <a:t>https://en.wikipedia.org/wiki/ML_(programming_language)</a:t>
            </a:r>
            <a:r>
              <a:rPr lang="en-US" sz="1400" dirty="0"/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A52B59-D700-F040-9034-4161736DB703}"/>
              </a:ext>
            </a:extLst>
          </p:cNvPr>
          <p:cNvGrpSpPr/>
          <p:nvPr/>
        </p:nvGrpSpPr>
        <p:grpSpPr>
          <a:xfrm>
            <a:off x="6248400" y="149423"/>
            <a:ext cx="2721964" cy="2278797"/>
            <a:chOff x="6345836" y="149423"/>
            <a:chExt cx="2721964" cy="2278797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F7C024E0-4EDD-9542-9603-74F793D8C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4712" y="149423"/>
              <a:ext cx="1337342" cy="170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514A58-B8FA-DA48-8AFC-7332A7A84C75}"/>
                </a:ext>
              </a:extLst>
            </p:cNvPr>
            <p:cNvSpPr txBox="1"/>
            <p:nvPr/>
          </p:nvSpPr>
          <p:spPr>
            <a:xfrm>
              <a:off x="6345836" y="1905000"/>
              <a:ext cx="2721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Robin Milner, computer scientist</a:t>
              </a:r>
              <a:br>
                <a:rPr lang="en-US" sz="1400" dirty="0"/>
              </a:br>
              <a:r>
                <a:rPr lang="en-US" sz="1400" dirty="0"/>
                <a:t>1934 – 2010.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221749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7298</TotalTime>
  <Words>744</Words>
  <Application>Microsoft Macintosh PowerPoint</Application>
  <PresentationFormat>On-screen Show (4:3)</PresentationFormat>
  <Paragraphs>82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Wingdings</vt:lpstr>
      <vt:lpstr>quake2</vt:lpstr>
      <vt:lpstr>Functional Programming</vt:lpstr>
      <vt:lpstr>Functional Programming</vt:lpstr>
      <vt:lpstr>Lambda Calculus</vt:lpstr>
      <vt:lpstr>Lambda Calculus</vt:lpstr>
      <vt:lpstr>Lambda Calculus</vt:lpstr>
      <vt:lpstr>Functional Programming</vt:lpstr>
      <vt:lpstr>Lisp</vt:lpstr>
      <vt:lpstr>Lisp</vt:lpstr>
      <vt:lpstr>ML</vt:lpstr>
      <vt:lpstr>ML</vt:lpstr>
      <vt:lpstr>Function as Values: Another Look</vt:lpstr>
      <vt:lpstr>Function as Values: Another Look</vt:lpstr>
      <vt:lpstr>Function as Values: Another Look</vt:lpstr>
      <vt:lpstr>Function as Values: Another Look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Lutz Hamel</dc:creator>
  <cp:lastModifiedBy>Lutz Hamel</cp:lastModifiedBy>
  <cp:revision>15</cp:revision>
  <cp:lastPrinted>2012-01-23T19:25:49Z</cp:lastPrinted>
  <dcterms:created xsi:type="dcterms:W3CDTF">2023-03-08T13:42:44Z</dcterms:created>
  <dcterms:modified xsi:type="dcterms:W3CDTF">2023-03-13T15:21:04Z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