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82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3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Asteroid supports a functional sublanguage largely inspired by ML.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You can turn the Asteroid interpreter into a functional language interpreter with the ‘-F’ flag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In this mode imperative statements will be rejected with some exceptions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Most notable exception is the let statement – we’ll discuss this later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4B-105E-E94E-9C22-2361A12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99A-F7DB-6C4A-964A-04960EE6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52600"/>
          </a:xfrm>
        </p:spPr>
        <p:txBody>
          <a:bodyPr/>
          <a:lstStyle/>
          <a:p>
            <a:r>
              <a:rPr lang="en-US" dirty="0"/>
              <a:t>In functional programming variables act like a shorthand notation for a single value (per function call)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4BF1-C1E9-4F4B-8D6E-5A92714D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44925"/>
            <a:ext cx="33528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97155-7180-9C46-B232-43A47F81EEA5}"/>
              </a:ext>
            </a:extLst>
          </p:cNvPr>
          <p:cNvSpPr txBox="1"/>
          <p:nvPr/>
        </p:nvSpPr>
        <p:spPr>
          <a:xfrm>
            <a:off x="5967046" y="3856892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Here e and rest contain a single</a:t>
            </a:r>
            <a:br>
              <a:rPr lang="en-US" sz="1400" dirty="0"/>
            </a:br>
            <a:r>
              <a:rPr lang="en-US" sz="1400" dirty="0"/>
              <a:t>value (per function call) that does</a:t>
            </a:r>
            <a:br>
              <a:rPr lang="en-US" sz="1400" dirty="0"/>
            </a:br>
            <a:r>
              <a:rPr lang="en-US" sz="1400" dirty="0"/>
              <a:t>not change throughout that</a:t>
            </a:r>
            <a:br>
              <a:rPr lang="en-US" sz="1400" dirty="0"/>
            </a:br>
            <a:r>
              <a:rPr lang="en-US" sz="1400" dirty="0"/>
              <a:t>function call.</a:t>
            </a:r>
          </a:p>
        </p:txBody>
      </p:sp>
    </p:spTree>
    <p:extLst>
      <p:ext uri="{BB962C8B-B14F-4D97-AF65-F5344CB8AC3E}">
        <p14:creationId xmlns:p14="http://schemas.microsoft.com/office/powerpoint/2010/main" val="508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4B-105E-E94E-9C22-2361A12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99A-F7DB-6C4A-964A-04960EE6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Even if we assign multiple values to the same variable, it still has the flavor of a value shorthand notation</a:t>
            </a:r>
          </a:p>
          <a:p>
            <a:pPr lvl="1"/>
            <a:r>
              <a:rPr lang="en-US" dirty="0"/>
              <a:t>We don’t have iteration to evolve the value further than the given assignments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7155-7180-9C46-B232-43A47F81EEA5}"/>
              </a:ext>
            </a:extLst>
          </p:cNvPr>
          <p:cNvSpPr txBox="1"/>
          <p:nvPr/>
        </p:nvSpPr>
        <p:spPr>
          <a:xfrm>
            <a:off x="5410200" y="4266962"/>
            <a:ext cx="32896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Here we use the multiple assignments</a:t>
            </a:r>
            <a:br>
              <a:rPr lang="en-US" sz="1400" dirty="0"/>
            </a:br>
            <a:r>
              <a:rPr lang="en-US" sz="1400" dirty="0"/>
              <a:t>to v to break  the expression</a:t>
            </a:r>
            <a:br>
              <a:rPr lang="en-US" sz="1400" dirty="0"/>
            </a:br>
            <a:r>
              <a:rPr lang="en-US" sz="1400" dirty="0"/>
              <a:t>computation,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Courier" pitchFamily="2" charset="0"/>
              </a:rPr>
              <a:t>return 2*(v+1)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+mn-lt"/>
              </a:rPr>
              <a:t>Into simpler computational steps.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73BEB-AF01-CA4F-86CE-8AB760A1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4152900"/>
            <a:ext cx="25781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7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9BA-E0BD-EA40-9204-363E326D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245-E20F-9D41-BDCB-F8FEDBB3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the programs that we developed in the lambda calculus translate into Asteroid</a:t>
            </a:r>
          </a:p>
          <a:p>
            <a:pPr lvl="1"/>
            <a:r>
              <a:rPr lang="en-US" dirty="0"/>
              <a:t>Should be straight forward since Asteroid supports the functional programming paradigm.</a:t>
            </a:r>
          </a:p>
        </p:txBody>
      </p:sp>
    </p:spTree>
    <p:extLst>
      <p:ext uri="{BB962C8B-B14F-4D97-AF65-F5344CB8AC3E}">
        <p14:creationId xmlns:p14="http://schemas.microsoft.com/office/powerpoint/2010/main" val="274778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26B5-7D52-BD48-BB3B-C114FB4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Lambda Examples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78B3-585F-4A4C-9C2F-CE554D84585F}"/>
              </a:ext>
            </a:extLst>
          </p:cNvPr>
          <p:cNvGrpSpPr/>
          <p:nvPr/>
        </p:nvGrpSpPr>
        <p:grpSpPr>
          <a:xfrm>
            <a:off x="4786435" y="1379301"/>
            <a:ext cx="3263900" cy="1848429"/>
            <a:chOff x="1545492" y="1524000"/>
            <a:chExt cx="3263900" cy="1848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A0A81B-E0A2-E64E-A8CF-C6694729E49B}"/>
                    </a:ext>
                  </a:extLst>
                </p:cNvPr>
                <p:cNvSpPr txBox="1"/>
                <p:nvPr/>
              </p:nvSpPr>
              <p:spPr>
                <a:xfrm>
                  <a:off x="1676399" y="1524000"/>
                  <a:ext cx="201685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A0A81B-E0A2-E64E-A8CF-C6694729E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399" y="1524000"/>
                  <a:ext cx="2016857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8B044-1F9C-BD45-B501-3BDDCCF68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492" y="1831777"/>
              <a:ext cx="3263900" cy="1540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0BBAB7-1EA8-B148-B84C-92A053D56CE2}"/>
              </a:ext>
            </a:extLst>
          </p:cNvPr>
          <p:cNvGrpSpPr/>
          <p:nvPr/>
        </p:nvGrpSpPr>
        <p:grpSpPr>
          <a:xfrm>
            <a:off x="23446" y="3404946"/>
            <a:ext cx="5486400" cy="1090854"/>
            <a:chOff x="152400" y="2895600"/>
            <a:chExt cx="5486400" cy="10908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880B18-349E-744B-81A1-945B9E1EEC1B}"/>
                    </a:ext>
                  </a:extLst>
                </p:cNvPr>
                <p:cNvSpPr txBox="1"/>
                <p:nvPr/>
              </p:nvSpPr>
              <p:spPr>
                <a:xfrm>
                  <a:off x="152400" y="2895600"/>
                  <a:ext cx="27861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880B18-349E-744B-81A1-945B9E1EE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895600"/>
                  <a:ext cx="2786185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8B9655-A1CF-7A4B-BC75-D72E5693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999" y="3203377"/>
              <a:ext cx="5257801" cy="7830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66C244-AB61-0948-A463-6659D360E2D8}"/>
              </a:ext>
            </a:extLst>
          </p:cNvPr>
          <p:cNvGrpSpPr/>
          <p:nvPr/>
        </p:nvGrpSpPr>
        <p:grpSpPr>
          <a:xfrm>
            <a:off x="1524000" y="5067495"/>
            <a:ext cx="5575300" cy="1165840"/>
            <a:chOff x="1524000" y="5067495"/>
            <a:chExt cx="5575300" cy="11658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5A901E-8D93-8449-85E6-993094422837}"/>
                    </a:ext>
                  </a:extLst>
                </p:cNvPr>
                <p:cNvSpPr txBox="1"/>
                <p:nvPr/>
              </p:nvSpPr>
              <p:spPr>
                <a:xfrm>
                  <a:off x="1742830" y="5067495"/>
                  <a:ext cx="2448169" cy="3702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5A901E-8D93-8449-85E6-993094422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830" y="5067495"/>
                  <a:ext cx="2448169" cy="370294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2F4E88-2B51-AB43-81F1-A717C9081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5402971"/>
              <a:ext cx="5575300" cy="8303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3583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E1336E-2F6E-8F45-9352-AA8299AC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60706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5FB89-8A14-2F48-94D0-13CC16C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QuickSort</a:t>
            </a:r>
            <a:r>
              <a:rPr lang="en-US" dirty="0"/>
              <a:t> – Purely Functional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FCD02-6D73-E847-8ED3-FFCACDC7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572000"/>
            <a:ext cx="39116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3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9B0B2-C01D-F34D-85DF-001F29EC634D}"/>
              </a:ext>
            </a:extLst>
          </p:cNvPr>
          <p:cNvGrpSpPr/>
          <p:nvPr/>
        </p:nvGrpSpPr>
        <p:grpSpPr>
          <a:xfrm>
            <a:off x="838200" y="1600200"/>
            <a:ext cx="6024497" cy="5140326"/>
            <a:chOff x="838200" y="1694228"/>
            <a:chExt cx="6024497" cy="5140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59827A-90B5-B04B-A452-2535555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4228"/>
              <a:ext cx="6024497" cy="5140326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F3109E06-8F91-B44C-BC6E-FAD9DD9A208B}"/>
                </a:ext>
              </a:extLst>
            </p:cNvPr>
            <p:cNvSpPr/>
            <p:nvPr/>
          </p:nvSpPr>
          <p:spPr bwMode="auto">
            <a:xfrm rot="1656939">
              <a:off x="3200400" y="4953000"/>
              <a:ext cx="228600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9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BDDD04-9FC6-DB42-832E-017B3CF2E956}"/>
              </a:ext>
            </a:extLst>
          </p:cNvPr>
          <p:cNvGrpSpPr/>
          <p:nvPr/>
        </p:nvGrpSpPr>
        <p:grpSpPr>
          <a:xfrm>
            <a:off x="1087489" y="1600200"/>
            <a:ext cx="5999111" cy="5118666"/>
            <a:chOff x="1087489" y="1600200"/>
            <a:chExt cx="5999111" cy="51186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2ADAD4-F2F5-6C45-A700-D6864330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489" y="1600200"/>
              <a:ext cx="5999111" cy="5118666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F3109E06-8F91-B44C-BC6E-FAD9DD9A208B}"/>
                </a:ext>
              </a:extLst>
            </p:cNvPr>
            <p:cNvSpPr/>
            <p:nvPr/>
          </p:nvSpPr>
          <p:spPr bwMode="auto">
            <a:xfrm rot="1656939">
              <a:off x="3334222" y="4226621"/>
              <a:ext cx="228600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D506F-21C9-274D-A417-6B4D962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3760-178D-5344-81CA-A6FC8F6C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800"/>
            <a:ext cx="70104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most recognizable feature of the functional programming paradigm is the lambda function</a:t>
            </a:r>
          </a:p>
          <a:p>
            <a:pPr lvl="1"/>
            <a:r>
              <a:rPr lang="en-US" dirty="0"/>
              <a:t>Virtually every programming language designed in the last decade or two supports lambda functions – by extension, they support the functional programming paradigm (even if limited)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7CA053-17EB-BF4C-846A-DA6D801AC14B}"/>
              </a:ext>
            </a:extLst>
          </p:cNvPr>
          <p:cNvGrpSpPr/>
          <p:nvPr/>
        </p:nvGrpSpPr>
        <p:grpSpPr>
          <a:xfrm>
            <a:off x="353646" y="4962872"/>
            <a:ext cx="2444750" cy="1574460"/>
            <a:chOff x="2127250" y="4953000"/>
            <a:chExt cx="2444750" cy="15744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4972EA-2C09-F046-929C-C3B814EE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7250" y="5251938"/>
              <a:ext cx="2444750" cy="127552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B86C26-5660-BF45-91A8-F854B210099B}"/>
                </a:ext>
              </a:extLst>
            </p:cNvPr>
            <p:cNvSpPr txBox="1"/>
            <p:nvPr/>
          </p:nvSpPr>
          <p:spPr>
            <a:xfrm>
              <a:off x="2209800" y="49530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D495F5-F034-AD40-996A-DA4431F948DF}"/>
              </a:ext>
            </a:extLst>
          </p:cNvPr>
          <p:cNvGrpSpPr/>
          <p:nvPr/>
        </p:nvGrpSpPr>
        <p:grpSpPr>
          <a:xfrm>
            <a:off x="4742962" y="3299586"/>
            <a:ext cx="3581400" cy="1143000"/>
            <a:chOff x="4648200" y="3962400"/>
            <a:chExt cx="3581400" cy="1143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228DF9-FB5A-D34A-93B3-83EC2EBA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4297725"/>
              <a:ext cx="3581400" cy="807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72BF-82FA-964D-8A6A-0AD0CAA9E6DD}"/>
                </a:ext>
              </a:extLst>
            </p:cNvPr>
            <p:cNvSpPr txBox="1"/>
            <p:nvPr/>
          </p:nvSpPr>
          <p:spPr>
            <a:xfrm>
              <a:off x="4704443" y="3962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7EB97-EF99-714B-A67D-E1687AE6EBD6}"/>
              </a:ext>
            </a:extLst>
          </p:cNvPr>
          <p:cNvGrpSpPr/>
          <p:nvPr/>
        </p:nvGrpSpPr>
        <p:grpSpPr>
          <a:xfrm>
            <a:off x="209550" y="2999622"/>
            <a:ext cx="3581400" cy="1147928"/>
            <a:chOff x="336550" y="3654623"/>
            <a:chExt cx="3581400" cy="11479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7A7B7-A1BA-A940-BB20-B5C41600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550" y="3954587"/>
              <a:ext cx="3581400" cy="847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78E24-11BD-A246-8AED-D20E21E129C4}"/>
                </a:ext>
              </a:extLst>
            </p:cNvPr>
            <p:cNvSpPr txBox="1"/>
            <p:nvPr/>
          </p:nvSpPr>
          <p:spPr>
            <a:xfrm>
              <a:off x="457200" y="3654623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Swift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2C8A34-F525-5E48-AAC5-B62CB3E8C406}"/>
              </a:ext>
            </a:extLst>
          </p:cNvPr>
          <p:cNvGrpSpPr/>
          <p:nvPr/>
        </p:nvGrpSpPr>
        <p:grpSpPr>
          <a:xfrm>
            <a:off x="3328760" y="4398773"/>
            <a:ext cx="2486479" cy="937722"/>
            <a:chOff x="4981121" y="5334000"/>
            <a:chExt cx="2486479" cy="9377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721AFF7-DFEF-704F-A9ED-5ABEEF76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121" y="5638800"/>
              <a:ext cx="2486479" cy="6329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1B9852-37E7-1746-AA7C-F12312941EDC}"/>
                </a:ext>
              </a:extLst>
            </p:cNvPr>
            <p:cNvSpPr txBox="1"/>
            <p:nvPr/>
          </p:nvSpPr>
          <p:spPr>
            <a:xfrm>
              <a:off x="5105400" y="53340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448E52-31CB-0A4D-848A-6770F867F876}"/>
              </a:ext>
            </a:extLst>
          </p:cNvPr>
          <p:cNvGrpSpPr/>
          <p:nvPr/>
        </p:nvGrpSpPr>
        <p:grpSpPr>
          <a:xfrm>
            <a:off x="4958862" y="5638800"/>
            <a:ext cx="3149600" cy="1029820"/>
            <a:chOff x="4958862" y="5638800"/>
            <a:chExt cx="3149600" cy="10298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875C64-2BF9-AB4C-9B27-85BF8EC9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8862" y="5957420"/>
              <a:ext cx="3149600" cy="711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403D0B-AE1C-1C4D-9A51-B16214D2BDF2}"/>
                </a:ext>
              </a:extLst>
            </p:cNvPr>
            <p:cNvSpPr txBox="1"/>
            <p:nvPr/>
          </p:nvSpPr>
          <p:spPr>
            <a:xfrm>
              <a:off x="5105400" y="563880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2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9123-2D62-854A-8CFE-1866CFD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2BD5-27F0-5548-B878-5CE9F2EF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2514600"/>
          </a:xfrm>
        </p:spPr>
        <p:txBody>
          <a:bodyPr/>
          <a:lstStyle/>
          <a:p>
            <a:r>
              <a:rPr lang="en-US" dirty="0"/>
              <a:t>The implication of the support of lambda functions is that functions are considered first-class citizens,</a:t>
            </a:r>
          </a:p>
          <a:p>
            <a:pPr lvl="1"/>
            <a:r>
              <a:rPr lang="en-US" dirty="0"/>
              <a:t>☞ They are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!</a:t>
            </a:r>
          </a:p>
          <a:p>
            <a:r>
              <a:rPr lang="en-US" dirty="0"/>
              <a:t>Consider,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4E1AFE-931E-6E43-91D9-5D89DB9E3D59}"/>
              </a:ext>
            </a:extLst>
          </p:cNvPr>
          <p:cNvGrpSpPr/>
          <p:nvPr/>
        </p:nvGrpSpPr>
        <p:grpSpPr>
          <a:xfrm>
            <a:off x="1143000" y="4159250"/>
            <a:ext cx="4394200" cy="2349500"/>
            <a:chOff x="3733800" y="4300415"/>
            <a:chExt cx="4394200" cy="2349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3B1778-EE5F-394D-8121-0215B5E4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4300415"/>
              <a:ext cx="4394200" cy="23495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DC5EB771-AAFF-2F41-9941-0864626A2505}"/>
                </a:ext>
              </a:extLst>
            </p:cNvPr>
            <p:cNvSpPr/>
            <p:nvPr/>
          </p:nvSpPr>
          <p:spPr bwMode="auto">
            <a:xfrm>
              <a:off x="5930900" y="5595815"/>
              <a:ext cx="6096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5D62AB-B846-9D4A-8562-6A899B964CA6}"/>
              </a:ext>
            </a:extLst>
          </p:cNvPr>
          <p:cNvSpPr txBox="1"/>
          <p:nvPr/>
        </p:nvSpPr>
        <p:spPr>
          <a:xfrm>
            <a:off x="6019800" y="503400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can copy function</a:t>
            </a:r>
            <a:br>
              <a:rPr lang="en-US" sz="1400" dirty="0"/>
            </a:br>
            <a:r>
              <a:rPr lang="en-US" sz="1400" dirty="0"/>
              <a:t>values like any other value!</a:t>
            </a:r>
          </a:p>
        </p:txBody>
      </p:sp>
    </p:spTree>
    <p:extLst>
      <p:ext uri="{BB962C8B-B14F-4D97-AF65-F5344CB8AC3E}">
        <p14:creationId xmlns:p14="http://schemas.microsoft.com/office/powerpoint/2010/main" val="392550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E6F1-CC9E-4142-868C-260DF21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Characteristics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CF59-8EE0-B545-A30A-73BC9838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iteration – only recursion.</a:t>
            </a:r>
          </a:p>
          <a:p>
            <a:r>
              <a:rPr lang="en-US" dirty="0"/>
              <a:t>No if statements – only if expressions.</a:t>
            </a:r>
          </a:p>
          <a:p>
            <a:r>
              <a:rPr lang="en-US" dirty="0"/>
              <a:t>”Single valued variables”</a:t>
            </a:r>
          </a:p>
          <a:p>
            <a:pPr lvl="1"/>
            <a:r>
              <a:rPr lang="en-US" dirty="0"/>
              <a:t>Variables are shorthand notations for expression values</a:t>
            </a:r>
          </a:p>
        </p:txBody>
      </p:sp>
    </p:spTree>
    <p:extLst>
      <p:ext uri="{BB962C8B-B14F-4D97-AF65-F5344CB8AC3E}">
        <p14:creationId xmlns:p14="http://schemas.microsoft.com/office/powerpoint/2010/main" val="37163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BEB-01B1-ED48-A6CF-744505B1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C3A-7E42-1345-AB84-0504F590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Iteration is not supported</a:t>
            </a:r>
          </a:p>
          <a:p>
            <a:r>
              <a:rPr lang="en-US" dirty="0"/>
              <a:t>Data structures must be traversed with recursion</a:t>
            </a:r>
          </a:p>
          <a:p>
            <a:pPr lvl="1"/>
            <a:r>
              <a:rPr lang="en-US" dirty="0"/>
              <a:t>Recursive functions with multi-dispatch!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68D18-9D1F-3041-80D4-4FF212DD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18134"/>
            <a:ext cx="3733800" cy="2406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55432-FABF-1841-9962-000A5191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22659"/>
            <a:ext cx="2895600" cy="2301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39DFF-BA82-DF4E-A6C8-8AFB612DDF15}"/>
              </a:ext>
            </a:extLst>
          </p:cNvPr>
          <p:cNvSpPr txBox="1"/>
          <p:nvPr/>
        </p:nvSpPr>
        <p:spPr>
          <a:xfrm>
            <a:off x="4536831" y="50174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8C4D2506-6E6C-4C47-BDF5-2C0F7692CEA6}"/>
              </a:ext>
            </a:extLst>
          </p:cNvPr>
          <p:cNvSpPr/>
          <p:nvPr/>
        </p:nvSpPr>
        <p:spPr bwMode="auto">
          <a:xfrm>
            <a:off x="627185" y="3386564"/>
            <a:ext cx="2667000" cy="3352800"/>
          </a:xfrm>
          <a:prstGeom prst="mathMultiply">
            <a:avLst/>
          </a:prstGeom>
          <a:solidFill>
            <a:srgbClr val="FF0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754A-FF71-164D-9C25-D9A3D30C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5DEE-0BB8-774E-B993-465EBA3D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10164"/>
            <a:ext cx="7010400" cy="17188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statements are designed to inherently modify machine state and therefore are not allowed in functional programming</a:t>
            </a:r>
          </a:p>
          <a:p>
            <a:r>
              <a:rPr lang="en-US" dirty="0"/>
              <a:t>We use if expressions instead</a:t>
            </a:r>
          </a:p>
          <a:p>
            <a:pPr lvl="1"/>
            <a:r>
              <a:rPr lang="en-US" dirty="0"/>
              <a:t>Also fits better into the notion of “everything is a value”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57B12-8C53-D843-94F3-CD4DCE63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30480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580CE-2613-CF41-9993-F7ECB3DA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4210050"/>
            <a:ext cx="2781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C0890373-A46F-E647-8FA2-9664DAD40D43}"/>
              </a:ext>
            </a:extLst>
          </p:cNvPr>
          <p:cNvSpPr/>
          <p:nvPr/>
        </p:nvSpPr>
        <p:spPr bwMode="auto">
          <a:xfrm>
            <a:off x="838200" y="3386564"/>
            <a:ext cx="2667000" cy="3352800"/>
          </a:xfrm>
          <a:prstGeom prst="mathMultiply">
            <a:avLst/>
          </a:prstGeom>
          <a:solidFill>
            <a:srgbClr val="FF0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2EA6B-3FB0-E44E-874E-932E39AF80A4}"/>
              </a:ext>
            </a:extLst>
          </p:cNvPr>
          <p:cNvSpPr txBox="1"/>
          <p:nvPr/>
        </p:nvSpPr>
        <p:spPr>
          <a:xfrm>
            <a:off x="4290646" y="49236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895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6377-6E7A-9649-80C1-2BCB471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3B92-A185-6549-9D43-7BC8141E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371600"/>
          </a:xfrm>
        </p:spPr>
        <p:txBody>
          <a:bodyPr/>
          <a:lstStyle/>
          <a:p>
            <a:r>
              <a:rPr lang="en-US" dirty="0"/>
              <a:t>In imperative programming variables maintain the machine state,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FA163-46F4-C747-8503-EED64401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81754"/>
            <a:ext cx="3352800" cy="238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7078C-DD04-B846-89E3-C65FD7DFDF9F}"/>
              </a:ext>
            </a:extLst>
          </p:cNvPr>
          <p:cNvSpPr txBox="1"/>
          <p:nvPr/>
        </p:nvSpPr>
        <p:spPr>
          <a:xfrm>
            <a:off x="5978769" y="3692769"/>
            <a:ext cx="26116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variable sum is updated</a:t>
            </a:r>
            <a:br>
              <a:rPr lang="en-US" sz="1400" dirty="0"/>
            </a:br>
            <a:r>
              <a:rPr lang="en-US" sz="1400" dirty="0"/>
              <a:t>iteratively and at each iteration</a:t>
            </a:r>
            <a:br>
              <a:rPr lang="en-US" sz="1400" dirty="0"/>
            </a:br>
            <a:r>
              <a:rPr lang="en-US" sz="1400" dirty="0"/>
              <a:t>contains the partial solution </a:t>
            </a:r>
            <a:br>
              <a:rPr lang="en-US" sz="1400" dirty="0"/>
            </a:br>
            <a:r>
              <a:rPr lang="en-US" sz="1400" dirty="0"/>
              <a:t>computed so far.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 that the evolution of the </a:t>
            </a:r>
            <a:br>
              <a:rPr lang="en-US" sz="1400" dirty="0"/>
            </a:br>
            <a:r>
              <a:rPr lang="en-US" sz="1400" dirty="0"/>
              <a:t>values stored in sum depends</a:t>
            </a:r>
            <a:br>
              <a:rPr lang="en-US" sz="1400" dirty="0"/>
            </a:br>
            <a:r>
              <a:rPr lang="en-US" sz="1400" dirty="0"/>
              <a:t>on the length of the input list!</a:t>
            </a:r>
          </a:p>
        </p:txBody>
      </p:sp>
    </p:spTree>
    <p:extLst>
      <p:ext uri="{BB962C8B-B14F-4D97-AF65-F5344CB8AC3E}">
        <p14:creationId xmlns:p14="http://schemas.microsoft.com/office/powerpoint/2010/main" val="14790806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4499</TotalTime>
  <Words>461</Words>
  <Application>Microsoft Macintosh PowerPoint</Application>
  <PresentationFormat>On-screen Show (4:3)</PresentationFormat>
  <Paragraphs>57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Courier</vt:lpstr>
      <vt:lpstr>Wingdings</vt:lpstr>
      <vt:lpstr>quake2</vt:lpstr>
      <vt:lpstr>Functional Programming in Asteroid</vt:lpstr>
      <vt:lpstr>Functional Programming in Asteroid</vt:lpstr>
      <vt:lpstr>Functional Programming in Asteroid</vt:lpstr>
      <vt:lpstr>Lambda Functions</vt:lpstr>
      <vt:lpstr>Lambda Functions</vt:lpstr>
      <vt:lpstr>Other Characteristics of Functional Programming</vt:lpstr>
      <vt:lpstr>No Iteration</vt:lpstr>
      <vt:lpstr>No If Statements</vt:lpstr>
      <vt:lpstr>Single Valued Variables</vt:lpstr>
      <vt:lpstr>Single Valued Variables</vt:lpstr>
      <vt:lpstr>Single Valued Variables</vt:lpstr>
      <vt:lpstr>Functional Programming in Asteroid</vt:lpstr>
      <vt:lpstr>Original Lambda Examples</vt:lpstr>
      <vt:lpstr>The QuickSort – Purely Functional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Asteroid</dc:title>
  <dc:creator>Lutz Hamel</dc:creator>
  <cp:lastModifiedBy>Lutz Hamel</cp:lastModifiedBy>
  <cp:revision>10</cp:revision>
  <cp:lastPrinted>2012-01-23T19:25:49Z</cp:lastPrinted>
  <dcterms:created xsi:type="dcterms:W3CDTF">2023-03-11T18:44:50Z</dcterms:created>
  <dcterms:modified xsi:type="dcterms:W3CDTF">2023-03-14T21:43:59Z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