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6413" cy="9083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09"/>
  </p:normalViewPr>
  <p:slideViewPr>
    <p:cSldViewPr>
      <p:cViewPr varScale="1">
        <p:scale>
          <a:sx n="108" d="100"/>
          <a:sy n="108" d="100"/>
        </p:scale>
        <p:origin x="56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7FAF223-FB72-E645-AB01-3310BFCD5E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0089BA3-5C24-E942-A63D-2A463F4A954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DF4A1F83-60A7-9C47-A5CF-691045E43BE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B93C594E-EB0A-DD44-99B2-67BCA49BB63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/>
            </a:lvl1pPr>
          </a:lstStyle>
          <a:p>
            <a:fld id="{C007A701-060F-BF4A-ABBE-ABDC8B5DAE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>
            <a:extLst>
              <a:ext uri="{FF2B5EF4-FFF2-40B4-BE49-F238E27FC236}">
                <a16:creationId xmlns:a16="http://schemas.microsoft.com/office/drawing/2014/main" id="{9A7644AC-C752-224D-9257-ED756EBF8F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1027">
            <a:extLst>
              <a:ext uri="{FF2B5EF4-FFF2-40B4-BE49-F238E27FC236}">
                <a16:creationId xmlns:a16="http://schemas.microsoft.com/office/drawing/2014/main" id="{096B7CC0-6BD7-874B-8B3B-13E737BDBF0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1028">
            <a:extLst>
              <a:ext uri="{FF2B5EF4-FFF2-40B4-BE49-F238E27FC236}">
                <a16:creationId xmlns:a16="http://schemas.microsoft.com/office/drawing/2014/main" id="{F7A0C517-10A5-E34C-8ECA-718195A81B7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9701" name="Rectangle 1029">
            <a:extLst>
              <a:ext uri="{FF2B5EF4-FFF2-40B4-BE49-F238E27FC236}">
                <a16:creationId xmlns:a16="http://schemas.microsoft.com/office/drawing/2014/main" id="{24625A7D-0D08-F148-8716-E5CF2E0E79E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1030">
            <a:extLst>
              <a:ext uri="{FF2B5EF4-FFF2-40B4-BE49-F238E27FC236}">
                <a16:creationId xmlns:a16="http://schemas.microsoft.com/office/drawing/2014/main" id="{59F9A683-FC99-964D-962D-72675AB8595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1031">
            <a:extLst>
              <a:ext uri="{FF2B5EF4-FFF2-40B4-BE49-F238E27FC236}">
                <a16:creationId xmlns:a16="http://schemas.microsoft.com/office/drawing/2014/main" id="{FECD5F0B-36A1-B640-B3E0-FD54EC163E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CEA632-0B11-B841-9809-DBA4BE22E64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25983166-612C-4249-9B0C-210460BFBA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E30E760-0449-E643-94DE-1648CAE439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2C375F2-BE7E-E64E-8100-7D21434BC4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A8E9804-E5F6-B743-9033-961F13321D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fld id="{1B1261CB-73FF-A446-B501-5B35C8C5AF5A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A8DA0CB-5846-6343-873C-2278727ABE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36" y="1211766"/>
            <a:ext cx="1769944" cy="176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0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A2497C-4CB0-7346-906E-4429172A9F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4711D1-D9B9-F04B-BE95-4920E0794A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1EE77C-0F73-4B46-9B10-E373B75F48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D3B05A-19C6-484C-970E-F6AE4425AF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436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FBE63D-17F7-3F44-B64E-700728AF1F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7E940C-C8FE-524F-9B0C-373C2B14C8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BD4474-6F49-0A40-90A6-6B0248F700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240FE1-B851-CD45-BF60-568FF345F0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9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9664D-FC28-1642-B155-7697E76305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94F7D0-02B7-7048-8C76-F0C480852B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B4BA6E-C7D3-C74E-8E5F-87241E99A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A1AAF9-07C7-964F-808A-1A8D0BF282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404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99177D3-627B-2543-9263-0D62FCE401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CFBE6F-B4B8-B541-8AE6-9FF11B6D0E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C81C22-E37D-9A4F-B4FD-25E8AD30DE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3D1792-48EB-204B-848C-EEB0731415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25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CB0D25-8CA6-D94C-A6A2-543FF957DE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7A6C58-27B7-4943-8430-63BE26615C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5161BD-7231-6843-BA15-44345C63FE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A946B-FB25-C84A-9B00-8605B2F960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16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D4A17F6-7A15-0947-8338-81591BD22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FCFF883-B6CB-3540-BDF5-0147BC09EE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B322376-4EE7-2C44-97DA-E1255868CD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7BDCF3-4403-EC4C-8788-0E070BC861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708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1FE781A-365C-474A-8021-C43CD6EAF6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E2879CB-6E9E-FF44-8490-F82CBEB4D8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E03B564-5CBC-884F-9232-16C44E33A8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1E33C0-448A-E14E-A50D-F87FB1C14F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80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47BB43D-9109-B642-8491-8C8D27CDA9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C50EB10-0E2E-0B4C-A83F-36C5BC11F1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671C779-6C83-944C-8F5F-08B4444D80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3E2D9E-3F9B-EA46-AB69-39E8790913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5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F86D2-706F-D64D-BC39-4162CB6DBF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2F3B8D-D0CD-3248-BE10-8DC1CB089A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C3C186-C408-E643-BB6A-1ACE8E7400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654018-1327-DE45-8A9C-FF24D6FFF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510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28205B-4943-7C42-BF5B-9D22083231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DD882-514B-7346-9CD2-782A44C07B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D855B-6799-0A4D-9E56-79B065E554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4489B9-BE37-0448-80C4-08B63EF7C4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97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7BD28E0-EEBD-1341-9CC9-7E5A9B721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22934EB-43DC-F144-9442-E72A3CED3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AD1CCD31-6C23-224D-991E-294B8139728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84AEFBAB-42A5-DD48-A9B7-F1ACB26BA1D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C1D32A43-823E-F34F-A7A3-9C43CB44078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7296B42F-6A35-3E48-8C14-DADCD438EE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223" name="Line 7">
            <a:extLst>
              <a:ext uri="{FF2B5EF4-FFF2-40B4-BE49-F238E27FC236}">
                <a16:creationId xmlns:a16="http://schemas.microsoft.com/office/drawing/2014/main" id="{A1083733-C0E4-5249-BF5C-5577E08DB0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9B1DF3C-50BD-0E43-B98F-EF971631409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304808"/>
            <a:ext cx="1295392" cy="12953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sz="3000">
          <a:solidFill>
            <a:schemeClr val="tx2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96F6E1-3E68-6744-A86C-6CFC4EE11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Imperative Programming in Asteroid – the Basics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B35EAA-E16E-6E48-912E-690012524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Imperative programming </a:t>
            </a:r>
            <a:r>
              <a:rPr lang="en-US" dirty="0"/>
              <a:t>– </a:t>
            </a:r>
          </a:p>
          <a:p>
            <a:pPr lvl="1"/>
            <a:r>
              <a:rPr lang="en-US" dirty="0"/>
              <a:t>explicit statements that change the program state</a:t>
            </a:r>
          </a:p>
          <a:p>
            <a:r>
              <a:rPr lang="en-US" dirty="0"/>
              <a:t>All three of our programming languages are at their core imperative programming languages.</a:t>
            </a:r>
          </a:p>
          <a:p>
            <a:r>
              <a:rPr lang="en-US" dirty="0"/>
              <a:t>Here we look at basics of Asteroid programming</a:t>
            </a:r>
          </a:p>
        </p:txBody>
      </p:sp>
    </p:spTree>
    <p:extLst>
      <p:ext uri="{BB962C8B-B14F-4D97-AF65-F5344CB8AC3E}">
        <p14:creationId xmlns:p14="http://schemas.microsoft.com/office/powerpoint/2010/main" val="4164880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0EBB-52F2-EC4A-87F5-6C4496BA1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C0F39-E8FC-9D4C-AAC6-45BEFA5B0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In 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Asteroid names are alpha-numeric symbols starting with an alpha character (as in most languages)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x</a:t>
            </a:r>
          </a:p>
          <a:p>
            <a:pPr lvl="1"/>
            <a:r>
              <a:rPr lang="en-US" dirty="0" err="1"/>
              <a:t>my_function</a:t>
            </a:r>
            <a:endParaRPr lang="en-US" dirty="0"/>
          </a:p>
          <a:p>
            <a:pPr lvl="1"/>
            <a:r>
              <a:rPr lang="en-US" dirty="0"/>
              <a:t>pi</a:t>
            </a:r>
          </a:p>
        </p:txBody>
      </p:sp>
    </p:spTree>
    <p:extLst>
      <p:ext uri="{BB962C8B-B14F-4D97-AF65-F5344CB8AC3E}">
        <p14:creationId xmlns:p14="http://schemas.microsoft.com/office/powerpoint/2010/main" val="1390827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4A3D6-B8B0-E040-95E6-27A19AD3D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0649D-F95E-004E-9B2A-3A808146D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Constants are available for all the primitive data types,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integer, e.g. 1024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real, e.g. 1.75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string, e.g. "Hello, World!"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boolean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, e.g. true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684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0FDD9-90F2-E145-8B2E-B0625FF4E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EC695-EB57-BC43-9C18-2E4263B3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590800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Asteroid arranges primitive data types in a type hierarchy,</a:t>
            </a:r>
          </a:p>
          <a:p>
            <a:pPr lvl="1"/>
            <a:r>
              <a:rPr lang="en-U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boolean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&lt; integer &lt; real &lt; string</a:t>
            </a: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Type hierarchies facilitate automatic type promotion, e.g.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EB778D-F204-E743-9EAB-1E455BA4C3DE}"/>
              </a:ext>
            </a:extLst>
          </p:cNvPr>
          <p:cNvSpPr txBox="1"/>
          <p:nvPr/>
        </p:nvSpPr>
        <p:spPr>
          <a:xfrm>
            <a:off x="1828800" y="4800600"/>
            <a:ext cx="4801314" cy="4001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urier" pitchFamily="2" charset="0"/>
              </a:rPr>
              <a:t>let x:%string = "value: " + 1.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F38783-53D6-8E4B-AD78-012B39B0AA8D}"/>
              </a:ext>
            </a:extLst>
          </p:cNvPr>
          <p:cNvCxnSpPr/>
          <p:nvPr/>
        </p:nvCxnSpPr>
        <p:spPr bwMode="auto">
          <a:xfrm flipV="1">
            <a:off x="5638800" y="5105400"/>
            <a:ext cx="30480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B349B83-C699-6443-9EF6-5114DA595130}"/>
              </a:ext>
            </a:extLst>
          </p:cNvPr>
          <p:cNvSpPr txBox="1"/>
          <p:nvPr/>
        </p:nvSpPr>
        <p:spPr>
          <a:xfrm>
            <a:off x="3231030" y="5672447"/>
            <a:ext cx="5425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promotion: plus as string concatenate op</a:t>
            </a:r>
          </a:p>
        </p:txBody>
      </p:sp>
    </p:spTree>
    <p:extLst>
      <p:ext uri="{BB962C8B-B14F-4D97-AF65-F5344CB8AC3E}">
        <p14:creationId xmlns:p14="http://schemas.microsoft.com/office/powerpoint/2010/main" val="3926209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40FE4-EAC0-4C44-998C-2594D0CA0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83787-8CBB-0F47-ACAC-B71FEB7F0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4999"/>
            <a:ext cx="7010400" cy="3913189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Asteroid also supports the built-in data types: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list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tuple</a:t>
            </a:r>
          </a:p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These are structured data types in that they can contain entities that belong to other data types.</a:t>
            </a:r>
          </a:p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Lists are mutable objects whereas tuples are immutable. </a:t>
            </a:r>
          </a:p>
          <a:p>
            <a:pPr algn="l"/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Some examples,</a:t>
            </a:r>
            <a:endParaRPr lang="en-U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D82400-52D8-B14A-9BBA-7EF3EB15ACA3}"/>
              </a:ext>
            </a:extLst>
          </p:cNvPr>
          <p:cNvSpPr txBox="1"/>
          <p:nvPr/>
        </p:nvSpPr>
        <p:spPr>
          <a:xfrm>
            <a:off x="1447800" y="5537537"/>
            <a:ext cx="6647974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let l = [1,2,3]. -- this is a list </a:t>
            </a:r>
          </a:p>
          <a:p>
            <a:r>
              <a:rPr lang="en-US" dirty="0">
                <a:latin typeface="Courier" pitchFamily="2" charset="0"/>
              </a:rPr>
              <a:t>let t = (1,2,3). -- this is a tuple</a:t>
            </a:r>
          </a:p>
          <a:p>
            <a:r>
              <a:rPr lang="en-US" dirty="0">
                <a:latin typeface="Courier" pitchFamily="2" charset="0"/>
              </a:rPr>
              <a:t>let </a:t>
            </a:r>
            <a:r>
              <a:rPr lang="en-US" dirty="0" err="1">
                <a:latin typeface="Courier" pitchFamily="2" charset="0"/>
              </a:rPr>
              <a:t>one_tuple</a:t>
            </a:r>
            <a:r>
              <a:rPr lang="en-US" dirty="0">
                <a:latin typeface="Courier" pitchFamily="2" charset="0"/>
              </a:rPr>
              <a:t> = (1,). -- this is a 1-tuple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3B62C2-612B-5E42-8668-E7EB3A8D4A11}"/>
              </a:ext>
            </a:extLst>
          </p:cNvPr>
          <p:cNvSpPr txBox="1"/>
          <p:nvPr/>
        </p:nvSpPr>
        <p:spPr>
          <a:xfrm>
            <a:off x="5791200" y="4936044"/>
            <a:ext cx="1521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Note: (1,) ≠ (1)</a:t>
            </a:r>
          </a:p>
        </p:txBody>
      </p:sp>
    </p:spTree>
    <p:extLst>
      <p:ext uri="{BB962C8B-B14F-4D97-AF65-F5344CB8AC3E}">
        <p14:creationId xmlns:p14="http://schemas.microsoft.com/office/powerpoint/2010/main" val="1498690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E532A-CA9E-8941-9475-B0F6C36F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23228-5DED-D543-B5E6-03A3466D5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3235326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Lists and tuples themselves are also embedded in type hierarchies, although very simple ones: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list &lt; string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tuple &lt; string</a:t>
            </a:r>
          </a:p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That is, any list or tuple can be viewed as a string. This is very convenient for printing lists and tuples,</a:t>
            </a:r>
            <a:b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</a:br>
            <a:endParaRPr lang="en-U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87EC50-36A3-0B4D-B2BC-A2EAEEBDA90D}"/>
              </a:ext>
            </a:extLst>
          </p:cNvPr>
          <p:cNvSpPr txBox="1"/>
          <p:nvPr/>
        </p:nvSpPr>
        <p:spPr>
          <a:xfrm>
            <a:off x="1447800" y="4953000"/>
            <a:ext cx="695575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load system io. </a:t>
            </a:r>
          </a:p>
          <a:p>
            <a:r>
              <a:rPr lang="en-US" dirty="0">
                <a:latin typeface="Courier" pitchFamily="2" charset="0"/>
              </a:rPr>
              <a:t>io @</a:t>
            </a:r>
            <a:r>
              <a:rPr lang="en-US" dirty="0" err="1">
                <a:latin typeface="Courier" pitchFamily="2" charset="0"/>
              </a:rPr>
              <a:t>println</a:t>
            </a:r>
            <a:r>
              <a:rPr lang="en-US" dirty="0">
                <a:latin typeface="Courier" pitchFamily="2" charset="0"/>
              </a:rPr>
              <a:t> ("this is my list: " + [1,2,3]).</a:t>
            </a:r>
          </a:p>
        </p:txBody>
      </p:sp>
    </p:spTree>
    <p:extLst>
      <p:ext uri="{BB962C8B-B14F-4D97-AF65-F5344CB8AC3E}">
        <p14:creationId xmlns:p14="http://schemas.microsoft.com/office/powerpoint/2010/main" val="1023982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BCAB3-CB65-424E-B042-990175507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None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679CC-B21D-754B-966D-B8C92DCA6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Asteroid supports the </a:t>
            </a:r>
            <a:r>
              <a:rPr lang="en-US" dirty="0">
                <a:effectLst/>
              </a:rPr>
              <a:t>none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type.</a:t>
            </a: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The </a:t>
            </a:r>
            <a:r>
              <a:rPr lang="en-US" dirty="0">
                <a:effectLst/>
              </a:rPr>
              <a:t>none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type has only one member</a:t>
            </a:r>
          </a:p>
          <a:p>
            <a:pPr lvl="1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A constant named </a:t>
            </a:r>
            <a:r>
              <a:rPr lang="en-US" dirty="0">
                <a:effectLst/>
              </a:rPr>
              <a:t>none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. 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The empty set of parentheses () can be used as a shorthand for the none constant.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That is: none = 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759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8E3C5-65DE-C14F-881B-BD8E922E1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0BFD-F32B-7B4E-B71D-C2B40442C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1336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I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n Asteroid we also have additional data types:</a:t>
            </a:r>
          </a:p>
          <a:p>
            <a:pPr lvl="1"/>
            <a:r>
              <a:rPr lang="en-US" dirty="0">
                <a:effectLst/>
              </a:rPr>
              <a:t>function</a:t>
            </a:r>
            <a:endParaRPr lang="en-US" dirty="0">
              <a:solidFill>
                <a:srgbClr val="404040"/>
              </a:solidFill>
              <a:latin typeface="Lato" panose="020F0502020204030203" pitchFamily="34" charset="0"/>
            </a:endParaRPr>
          </a:p>
          <a:p>
            <a:pPr lvl="1"/>
            <a:r>
              <a:rPr lang="en-US" dirty="0">
                <a:effectLst/>
              </a:rPr>
              <a:t>pattern</a:t>
            </a:r>
            <a:endParaRPr lang="en-US" dirty="0">
              <a:solidFill>
                <a:srgbClr val="404040"/>
              </a:solidFill>
              <a:latin typeface="Lato" panose="020F0502020204030203" pitchFamily="34" charset="0"/>
            </a:endParaRPr>
          </a:p>
          <a:p>
            <a:pPr lvl="1"/>
            <a:r>
              <a:rPr lang="en-US" dirty="0"/>
              <a:t>user defined data types via structures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AAD0A0-E74D-7C48-8AE4-92529EA77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196237"/>
            <a:ext cx="4152900" cy="2120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033872-4AFE-BF4D-8355-9BFA7800DCBC}"/>
              </a:ext>
            </a:extLst>
          </p:cNvPr>
          <p:cNvSpPr txBox="1"/>
          <p:nvPr/>
        </p:nvSpPr>
        <p:spPr>
          <a:xfrm>
            <a:off x="6840187" y="4667003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ln002/</a:t>
            </a:r>
            <a:r>
              <a:rPr lang="en-US" sz="1400" dirty="0" err="1"/>
              <a:t>ftype.ast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60898009"/>
      </p:ext>
    </p:extLst>
  </p:cSld>
  <p:clrMapOvr>
    <a:masterClrMapping/>
  </p:clrMapOvr>
</p:sld>
</file>

<file path=ppt/theme/theme1.xml><?xml version="1.0" encoding="utf-8"?>
<a:theme xmlns:a="http://schemas.openxmlformats.org/drawingml/2006/main" name="quake2">
  <a:themeElements>
    <a:clrScheme name="quake2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quake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ke2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n481-001  -  Compatibility Mode" id="{CC5C7785-3CD8-DD44-834E-0180F42C2822}" vid="{7606F9E3-6FB8-B34F-B19C-D5DF52F7170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quake2</Template>
  <TotalTime>44</TotalTime>
  <Words>381</Words>
  <Application>Microsoft Macintosh PowerPoint</Application>
  <PresentationFormat>On-screen Show (4:3)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Courier</vt:lpstr>
      <vt:lpstr>Lato</vt:lpstr>
      <vt:lpstr>Wingdings</vt:lpstr>
      <vt:lpstr>quake2</vt:lpstr>
      <vt:lpstr>Imperative Programming in Asteroid – the Basics</vt:lpstr>
      <vt:lpstr>Names</vt:lpstr>
      <vt:lpstr>Constants</vt:lpstr>
      <vt:lpstr>Primitive Data Types</vt:lpstr>
      <vt:lpstr>Structured Data Types</vt:lpstr>
      <vt:lpstr>Structured Data Types</vt:lpstr>
      <vt:lpstr>The None Type</vt:lpstr>
      <vt:lpstr>Other Data 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Lutz Hamel</dc:creator>
  <cp:lastModifiedBy>Lutz Hamel</cp:lastModifiedBy>
  <cp:revision>6</cp:revision>
  <cp:lastPrinted>2012-01-23T19:25:49Z</cp:lastPrinted>
  <dcterms:created xsi:type="dcterms:W3CDTF">2023-01-10T18:07:20Z</dcterms:created>
  <dcterms:modified xsi:type="dcterms:W3CDTF">2023-01-10T18:52:07Z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