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64" r:id="rId2"/>
    <p:sldId id="320" r:id="rId3"/>
    <p:sldId id="321" r:id="rId4"/>
    <p:sldId id="256" r:id="rId5"/>
    <p:sldId id="322" r:id="rId6"/>
    <p:sldId id="280" r:id="rId7"/>
    <p:sldId id="281" r:id="rId8"/>
    <p:sldId id="282" r:id="rId9"/>
    <p:sldId id="283" r:id="rId10"/>
    <p:sldId id="284" r:id="rId11"/>
    <p:sldId id="286" r:id="rId12"/>
    <p:sldId id="313" r:id="rId13"/>
    <p:sldId id="265" r:id="rId14"/>
    <p:sldId id="314" r:id="rId15"/>
    <p:sldId id="266" r:id="rId16"/>
    <p:sldId id="267" r:id="rId17"/>
    <p:sldId id="273" r:id="rId18"/>
    <p:sldId id="316" r:id="rId19"/>
    <p:sldId id="315" r:id="rId20"/>
    <p:sldId id="310" r:id="rId21"/>
    <p:sldId id="317" r:id="rId22"/>
    <p:sldId id="318" r:id="rId23"/>
    <p:sldId id="319" r:id="rId24"/>
    <p:sldId id="323" r:id="rId25"/>
    <p:sldId id="258" r:id="rId26"/>
    <p:sldId id="259" r:id="rId27"/>
    <p:sldId id="260" r:id="rId28"/>
    <p:sldId id="261" r:id="rId29"/>
    <p:sldId id="262" r:id="rId30"/>
    <p:sldId id="263" r:id="rId31"/>
    <p:sldId id="279" r:id="rId3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origins of imperative programming</a:t>
            </a:r>
          </a:p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 is a subtype of 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In Rust we have i16 &lt; i32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to type checking is the notion of type equivalence:</a:t>
            </a:r>
          </a:p>
          <a:p>
            <a:pPr lvl="1"/>
            <a:r>
              <a:rPr lang="en-US" altLang="en-US" dirty="0"/>
              <a:t>Figuring out whether two type description are equivalent or not</a:t>
            </a:r>
          </a:p>
          <a:p>
            <a:pPr lvl="1"/>
            <a:r>
              <a:rPr lang="en-US" altLang="en-US" dirty="0"/>
              <a:t>This is trivial for primitive types</a:t>
            </a:r>
          </a:p>
          <a:p>
            <a:pPr lvl="1"/>
            <a:r>
              <a:rPr lang="en-US" altLang="en-US" dirty="0"/>
              <a:t>But not so straight forward for constructed types like class/struct objects.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part of a common type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F32-4381-B241-AAA3-64688BF5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500"/>
            <a:ext cx="4572000" cy="1527175"/>
          </a:xfrm>
        </p:spPr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89D0-A09C-7A44-B3E7-CD3C69C5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514600"/>
            <a:ext cx="37338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John von Newman’s computing model gave rise to the notion of imperative programming</a:t>
            </a:r>
          </a:p>
          <a:p>
            <a:r>
              <a:rPr lang="en-US" dirty="0"/>
              <a:t>Assembly/machine instructions directly manipulate processor memory</a:t>
            </a:r>
          </a:p>
          <a:p>
            <a:pPr lvl="1"/>
            <a:r>
              <a:rPr lang="en-US" dirty="0"/>
              <a:t>Imperative in the sense that each instruction states what memory will look like after it executes</a:t>
            </a:r>
          </a:p>
          <a:p>
            <a:r>
              <a:rPr lang="en-US" dirty="0"/>
              <a:t>The contents of the memory defines the state of the computation at any particular point in time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6190F41-4088-684A-A493-02118F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956958"/>
            <a:ext cx="4116154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A4554-B01F-4240-A549-A25BE950C933}"/>
              </a:ext>
            </a:extLst>
          </p:cNvPr>
          <p:cNvSpPr txBox="1"/>
          <p:nvPr/>
        </p:nvSpPr>
        <p:spPr>
          <a:xfrm>
            <a:off x="457200" y="6477000"/>
            <a:ext cx="7830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www.geeksforgeeks.org</a:t>
            </a:r>
            <a:r>
              <a:rPr lang="en-US" sz="1400" dirty="0"/>
              <a:t>/computer-organization-von-</a:t>
            </a:r>
            <a:r>
              <a:rPr lang="en-US" sz="1400" dirty="0" err="1"/>
              <a:t>neumann</a:t>
            </a:r>
            <a:r>
              <a:rPr lang="en-US" sz="1400" dirty="0"/>
              <a:t>-architecture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8B69E-0C2F-284F-8F0A-45FAA1E64059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676402" y="2470666"/>
            <a:ext cx="761998" cy="794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2550E-CBE2-4642-9788-2D2088A5C3DC}"/>
              </a:ext>
            </a:extLst>
          </p:cNvPr>
          <p:cNvSpPr txBox="1"/>
          <p:nvPr/>
        </p:nvSpPr>
        <p:spPr>
          <a:xfrm>
            <a:off x="2438400" y="2286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96D8A1-A039-FB4D-A468-F06C7D70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22" y="216932"/>
            <a:ext cx="1235578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15CB4-B3AC-8F46-9467-73F388666CE1}"/>
              </a:ext>
            </a:extLst>
          </p:cNvPr>
          <p:cNvSpPr txBox="1"/>
          <p:nvPr/>
        </p:nvSpPr>
        <p:spPr>
          <a:xfrm>
            <a:off x="6248400" y="18288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von Newman, Hungarian</a:t>
            </a:r>
            <a:br>
              <a:rPr lang="en-US" sz="1400" dirty="0"/>
            </a:br>
            <a:r>
              <a:rPr lang="en-US" sz="1400" dirty="0"/>
              <a:t>mathematician, 1903-1957.</a:t>
            </a:r>
          </a:p>
        </p:txBody>
      </p:sp>
    </p:spTree>
    <p:extLst>
      <p:ext uri="{BB962C8B-B14F-4D97-AF65-F5344CB8AC3E}">
        <p14:creationId xmlns:p14="http://schemas.microsoft.com/office/powerpoint/2010/main" val="35743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18065-1D2C-F845-95EA-AA81F320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Asteroid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F624-86EC-4D46-932C-AEE08390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closer look at the imperative aspects of Asteroid</a:t>
            </a:r>
          </a:p>
          <a:p>
            <a:r>
              <a:rPr lang="en-US" dirty="0"/>
              <a:t>We start with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46562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3A6D-1F77-2E44-86DC-CDD390B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E74-06AF-AF4C-8147-007F6205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higher-level languages memory is abstracted into variables</a:t>
            </a:r>
          </a:p>
          <a:p>
            <a:pPr lvl="1"/>
            <a:r>
              <a:rPr lang="en-US" dirty="0"/>
              <a:t>This includes array/list variables</a:t>
            </a:r>
          </a:p>
          <a:p>
            <a:r>
              <a:rPr lang="en-US" dirty="0"/>
              <a:t>Assembly/machine instructions are abstracted into programming language syntax</a:t>
            </a:r>
          </a:p>
          <a:p>
            <a:pPr lvl="1"/>
            <a:r>
              <a:rPr lang="en-US" dirty="0"/>
              <a:t>BUT, the assignment statement is still imperative, it tells us exactly what memory looks like after it executes.</a:t>
            </a:r>
          </a:p>
        </p:txBody>
      </p:sp>
    </p:spTree>
    <p:extLst>
      <p:ext uri="{BB962C8B-B14F-4D97-AF65-F5344CB8AC3E}">
        <p14:creationId xmlns:p14="http://schemas.microsoft.com/office/powerpoint/2010/main" val="1772452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– Foundations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48D-C5E4-CA42-88E0-2263003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93E3-3B06-634A-8E13-488590B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14400"/>
          </a:xfrm>
        </p:spPr>
        <p:txBody>
          <a:bodyPr/>
          <a:lstStyle/>
          <a:p>
            <a:r>
              <a:rPr lang="en-US" dirty="0"/>
              <a:t>An example of an imperative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06023-FA86-454D-AB3F-529E884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8" y="2819400"/>
            <a:ext cx="4816372" cy="3536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C783-90EE-F54B-AB64-4B1F4594A806}"/>
              </a:ext>
            </a:extLst>
          </p:cNvPr>
          <p:cNvSpPr txBox="1"/>
          <p:nvPr/>
        </p:nvSpPr>
        <p:spPr>
          <a:xfrm>
            <a:off x="5462649" y="64008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ln002/sum1.ast</a:t>
            </a:r>
          </a:p>
        </p:txBody>
      </p:sp>
    </p:spTree>
    <p:extLst>
      <p:ext uri="{BB962C8B-B14F-4D97-AF65-F5344CB8AC3E}">
        <p14:creationId xmlns:p14="http://schemas.microsoft.com/office/powerpoint/2010/main" val="407849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500688" cy="1538287"/>
            <a:chOff x="422" y="2299"/>
            <a:chExt cx="3465" cy="969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type real </a:t>
              </a:r>
              <a:r>
                <a:rPr lang="en-US" altLang="en-US" sz="1400" dirty="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Symbol" pitchFamily="2" charset="2"/>
                </a:rPr>
                <a:t>possible real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4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q is of type real,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of the set of all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15665</TotalTime>
  <Words>1329</Words>
  <Application>Microsoft Macintosh PowerPoint</Application>
  <PresentationFormat>On-screen Show (4:3)</PresentationFormat>
  <Paragraphs>180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Lato</vt:lpstr>
      <vt:lpstr>Wingdings</vt:lpstr>
      <vt:lpstr>quake2</vt:lpstr>
      <vt:lpstr>Imperative Programming – Foundations</vt:lpstr>
      <vt:lpstr>The von Newman Architecture</vt:lpstr>
      <vt:lpstr>Imperative Programming – Foundations </vt:lpstr>
      <vt:lpstr>Imperative Programming – Foundations</vt:lpstr>
      <vt:lpstr>Imperative Programming – Foundations </vt:lpstr>
      <vt:lpstr>Imperative Programming – Foundations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Imperative Programming – Asteroid 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19</cp:revision>
  <cp:lastPrinted>2012-01-23T19:25:49Z</cp:lastPrinted>
  <dcterms:created xsi:type="dcterms:W3CDTF">2023-01-10T18:07:20Z</dcterms:created>
  <dcterms:modified xsi:type="dcterms:W3CDTF">2023-01-21T15:12:21Z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