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80" r:id="rId2"/>
    <p:sldId id="256" r:id="rId3"/>
    <p:sldId id="257" r:id="rId4"/>
    <p:sldId id="281" r:id="rId5"/>
    <p:sldId id="282" r:id="rId6"/>
    <p:sldId id="283" r:id="rId7"/>
    <p:sldId id="284" r:id="rId8"/>
    <p:sldId id="28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9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7" r:id="rId26"/>
    <p:sldId id="278" r:id="rId27"/>
    <p:sldId id="274" r:id="rId28"/>
    <p:sldId id="275" r:id="rId29"/>
    <p:sldId id="276" r:id="rId30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>
      <p:cViewPr varScale="1">
        <p:scale>
          <a:sx n="109" d="100"/>
          <a:sy n="109" d="100"/>
        </p:scale>
        <p:origin x="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steroid-lang.readthedocs.io/en/latest/User%20Guide.html#the-let-stat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5A85F-037A-9C42-A1FE-23E60B34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DDB50-10E1-694B-82BD-A8BDAAF3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133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Up till now we have used the let statement basically as an assignment statement into a single variable in the imperative fashion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let &lt;var&gt; = &lt;value&gt;.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0C705-1820-C74A-A0AE-76BB787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543426"/>
            <a:ext cx="5562600" cy="1193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90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Basic Patterns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26B33-87C9-1C43-9934-53C424D0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7678"/>
            <a:ext cx="3733800" cy="31177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962400" cy="4114800"/>
          </a:xfrm>
        </p:spPr>
        <p:txBody>
          <a:bodyPr wrap="square" anchor="t">
            <a:normAutofit fontScale="85000" lnSpcReduction="20000"/>
          </a:bodyPr>
          <a:lstStyle/>
          <a:p>
            <a:r>
              <a:rPr lang="en-US" dirty="0"/>
              <a:t>This also works for user defined structures/objects</a:t>
            </a:r>
          </a:p>
          <a:p>
            <a:r>
              <a:rPr lang="en-US" dirty="0"/>
              <a:t>The expression A(1,2) on the left side is considered a constructor and also a pattern</a:t>
            </a:r>
          </a:p>
          <a:p>
            <a:r>
              <a:rPr lang="en-US" dirty="0"/>
              <a:t>We can insert variables into the constructor, A(</a:t>
            </a:r>
            <a:r>
              <a:rPr lang="en-US" dirty="0" err="1"/>
              <a:t>x,y</a:t>
            </a:r>
            <a:r>
              <a:rPr lang="en-US" dirty="0"/>
              <a:t>), for easy access to the components of the object o</a:t>
            </a:r>
          </a:p>
          <a:p>
            <a:pPr lvl="1"/>
            <a:r>
              <a:rPr lang="en-US" b="1" dirty="0" err="1"/>
              <a:t>destructuring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C7FE1A-F709-A240-9106-0E267F5E7ED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2600" y="4191001"/>
            <a:ext cx="2971800" cy="533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3D899-8FEA-D847-BF4D-0EC349742B2F}"/>
              </a:ext>
            </a:extLst>
          </p:cNvPr>
          <p:cNvCxnSpPr/>
          <p:nvPr/>
        </p:nvCxnSpPr>
        <p:spPr bwMode="auto">
          <a:xfrm flipH="1">
            <a:off x="2362200" y="3429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915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4F978-3E3C-7447-946F-559FC9D1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D2371-8322-9A41-A719-261ECC26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idea of </a:t>
            </a:r>
            <a:r>
              <a:rPr lang="en-US" dirty="0" err="1"/>
              <a:t>destructuring</a:t>
            </a:r>
            <a:r>
              <a:rPr lang="en-US" dirty="0"/>
              <a:t> is fundamental to pattern matching</a:t>
            </a:r>
          </a:p>
          <a:p>
            <a:r>
              <a:rPr lang="en-US" dirty="0"/>
              <a:t>It makes access to substructures much more readable (and efficient).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A6A26-A408-284D-A5D3-913E31B1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50800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756C8F-9F25-8C48-9322-F8715F3293D8}"/>
              </a:ext>
            </a:extLst>
          </p:cNvPr>
          <p:cNvSpPr txBox="1"/>
          <p:nvPr/>
        </p:nvSpPr>
        <p:spPr>
          <a:xfrm>
            <a:off x="304800" y="3429000"/>
            <a:ext cx="3369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Without structural pattern matching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7DA3C-11B5-0647-A4C8-16EABDEC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490602"/>
            <a:ext cx="7861300" cy="86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2A76F6-7B4F-1847-A972-BC4167D54106}"/>
              </a:ext>
            </a:extLst>
          </p:cNvPr>
          <p:cNvSpPr txBox="1"/>
          <p:nvPr/>
        </p:nvSpPr>
        <p:spPr>
          <a:xfrm>
            <a:off x="533400" y="5152048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With structural pattern matching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D09DA-5460-484E-8453-0F4AE9159FD1}"/>
              </a:ext>
            </a:extLst>
          </p:cNvPr>
          <p:cNvSpPr txBox="1"/>
          <p:nvPr/>
        </p:nvSpPr>
        <p:spPr>
          <a:xfrm>
            <a:off x="5732585" y="412652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ln004/destruct1.ast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DF03C6-E031-374D-8349-8C7A0A611C66}"/>
              </a:ext>
            </a:extLst>
          </p:cNvPr>
          <p:cNvSpPr txBox="1"/>
          <p:nvPr/>
        </p:nvSpPr>
        <p:spPr>
          <a:xfrm>
            <a:off x="6166338" y="5216769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ln004/destruct2.ast</a:t>
            </a:r>
          </a:p>
        </p:txBody>
      </p:sp>
    </p:spTree>
    <p:extLst>
      <p:ext uri="{BB962C8B-B14F-4D97-AF65-F5344CB8AC3E}">
        <p14:creationId xmlns:p14="http://schemas.microsoft.com/office/powerpoint/2010/main" val="2194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FF73-ABA1-8B4C-BBB2-1C960345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267-28F9-8944-ADDD-99D9FD7C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066800"/>
          </a:xfrm>
        </p:spPr>
        <p:txBody>
          <a:bodyPr/>
          <a:lstStyle/>
          <a:p>
            <a:r>
              <a:rPr lang="en-US" dirty="0"/>
              <a:t>Here is another example using structures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914B-6B85-9E40-B4B4-5FE3B7AF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86479"/>
            <a:ext cx="6985000" cy="279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0A8CC-F02F-474A-840E-8A807C395A5F}"/>
              </a:ext>
            </a:extLst>
          </p:cNvPr>
          <p:cNvSpPr txBox="1"/>
          <p:nvPr/>
        </p:nvSpPr>
        <p:spPr>
          <a:xfrm>
            <a:off x="4091354" y="6271846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ln004/destruct3.ast</a:t>
            </a:r>
          </a:p>
        </p:txBody>
      </p:sp>
    </p:spTree>
    <p:extLst>
      <p:ext uri="{BB962C8B-B14F-4D97-AF65-F5344CB8AC3E}">
        <p14:creationId xmlns:p14="http://schemas.microsoft.com/office/powerpoint/2010/main" val="318568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D85F-5E84-D44B-9B5C-300F6E3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 Matching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F871-97CA-5F43-BEF7-D514A7A6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let statement</a:t>
            </a:r>
            <a:br>
              <a:rPr lang="en-US" dirty="0"/>
            </a:br>
            <a:r>
              <a:rPr lang="en-US" dirty="0"/>
              <a:t>    let &lt;pattern&gt; = value .</a:t>
            </a:r>
          </a:p>
          <a:p>
            <a:r>
              <a:rPr lang="en-US" dirty="0"/>
              <a:t>On the right side of equal sign constructors represent values</a:t>
            </a:r>
          </a:p>
          <a:p>
            <a:pPr lvl="1"/>
            <a:r>
              <a:rPr lang="en-US" dirty="0"/>
              <a:t>Operators/functions are allowed</a:t>
            </a:r>
          </a:p>
          <a:p>
            <a:r>
              <a:rPr lang="en-US" dirty="0"/>
              <a:t>On the left side constructors represent structure</a:t>
            </a:r>
          </a:p>
          <a:p>
            <a:pPr lvl="1"/>
            <a:r>
              <a:rPr lang="en-US" dirty="0"/>
              <a:t>Operators/functions are </a:t>
            </a:r>
            <a:r>
              <a:rPr lang="en-US" b="1" dirty="0"/>
              <a:t>not</a:t>
            </a:r>
            <a:r>
              <a:rPr lang="en-US" dirty="0"/>
              <a:t> allowed</a:t>
            </a:r>
          </a:p>
          <a:p>
            <a:pPr lvl="1"/>
            <a:r>
              <a:rPr lang="en-US" dirty="0"/>
              <a:t>Constructors must minimally represent structure</a:t>
            </a:r>
          </a:p>
          <a:p>
            <a:r>
              <a:rPr lang="en-US" dirty="0"/>
              <a:t>Variables are allowed in patterns for partial matches/</a:t>
            </a:r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Pattern matching is part of a programming paradigm called </a:t>
            </a:r>
            <a:r>
              <a:rPr lang="en-US" b="1" dirty="0"/>
              <a:t>declarative programming</a:t>
            </a:r>
          </a:p>
          <a:p>
            <a:pPr lvl="1"/>
            <a:r>
              <a:rPr lang="en-US" dirty="0"/>
              <a:t>We will look at this more carefully when we examine control structures in Asteroid.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2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1905000"/>
          </a:xfrm>
        </p:spPr>
        <p:txBody>
          <a:bodyPr>
            <a:normAutofit/>
          </a:bodyPr>
          <a:lstStyle/>
          <a:p>
            <a:r>
              <a:rPr lang="en-US" dirty="0"/>
              <a:t>Limited pattern matching available with the assignment statement</a:t>
            </a:r>
          </a:p>
          <a:p>
            <a:pPr lvl="1"/>
            <a:r>
              <a:rPr lang="en-US" dirty="0"/>
              <a:t>Called </a:t>
            </a:r>
            <a:r>
              <a:rPr lang="en-US" b="1" dirty="0" err="1"/>
              <a:t>destructuring</a:t>
            </a:r>
            <a:r>
              <a:rPr lang="en-US" dirty="0"/>
              <a:t>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D9459-AC71-D24B-82C5-648CD3F83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0"/>
          <a:stretch/>
        </p:blipFill>
        <p:spPr>
          <a:xfrm>
            <a:off x="2895600" y="4000500"/>
            <a:ext cx="2527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2134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327-0FF2-D34A-A7BF-A39E593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DB07-3A63-5A4F-B3AF-2A2AFA8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match statement as of 3.10 provides a bit more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EF00-80BA-C244-9D4F-C0381F77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16201"/>
            <a:ext cx="4038600" cy="172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4CF8E-8072-2441-8A24-6252220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0"/>
            <a:ext cx="4267200" cy="344773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10AAD-83B4-CA44-83CE-75DEFC18BA9B}"/>
              </a:ext>
            </a:extLst>
          </p:cNvPr>
          <p:cNvSpPr txBox="1"/>
          <p:nvPr/>
        </p:nvSpPr>
        <p:spPr>
          <a:xfrm>
            <a:off x="246185" y="599049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peps.python.org</a:t>
            </a:r>
            <a:r>
              <a:rPr lang="en-US" sz="1400" dirty="0"/>
              <a:t>/pep-0636/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107F4-F5F0-B440-B5EC-0CB34E1615FB}"/>
              </a:ext>
            </a:extLst>
          </p:cNvPr>
          <p:cNvSpPr txBox="1"/>
          <p:nvPr/>
        </p:nvSpPr>
        <p:spPr>
          <a:xfrm>
            <a:off x="6060831" y="274320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ln004/destruct3.py</a:t>
            </a:r>
          </a:p>
        </p:txBody>
      </p:sp>
    </p:spTree>
    <p:extLst>
      <p:ext uri="{BB962C8B-B14F-4D97-AF65-F5344CB8AC3E}">
        <p14:creationId xmlns:p14="http://schemas.microsoft.com/office/powerpoint/2010/main" val="389981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2FA5-F967-B640-AF84-20CD3454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96F-C6D7-9248-9A60-9A8AE269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609600"/>
          </a:xfrm>
        </p:spPr>
        <p:txBody>
          <a:bodyPr/>
          <a:lstStyle/>
          <a:p>
            <a:r>
              <a:rPr lang="en-US" dirty="0"/>
              <a:t>Rust also supports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E6D5E-9011-5346-838C-8C3CA640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77771"/>
            <a:ext cx="4773898" cy="3751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D7279-2489-3C44-BD42-D76496D6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71800"/>
            <a:ext cx="30734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BA7D1-54A7-5A40-BF97-2C13B7519CB0}"/>
              </a:ext>
            </a:extLst>
          </p:cNvPr>
          <p:cNvSpPr txBox="1"/>
          <p:nvPr/>
        </p:nvSpPr>
        <p:spPr>
          <a:xfrm>
            <a:off x="6172200" y="251460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ln004/destruct3.rs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27E54-9047-3340-9DFE-D76C7C826BCB}"/>
              </a:ext>
            </a:extLst>
          </p:cNvPr>
          <p:cNvSpPr txBox="1"/>
          <p:nvPr/>
        </p:nvSpPr>
        <p:spPr>
          <a:xfrm>
            <a:off x="1449103" y="25893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ln004/destruct2.prs</a:t>
            </a:r>
          </a:p>
        </p:txBody>
      </p:sp>
    </p:spTree>
    <p:extLst>
      <p:ext uri="{BB962C8B-B14F-4D97-AF65-F5344CB8AC3E}">
        <p14:creationId xmlns:p14="http://schemas.microsoft.com/office/powerpoint/2010/main" val="164802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BFB-A2B4-FB48-BABF-BBD8D18B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Conditional Pattern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E8CCF-CD44-E148-A19A-1E93996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996726" cy="762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4DA-BCA8-264E-AE30-BDC19E61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1526" y="1905000"/>
            <a:ext cx="3232874" cy="4114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Only assign a pair if the two component values are the same</a:t>
            </a:r>
          </a:p>
          <a:p>
            <a:r>
              <a:rPr lang="en-US" dirty="0"/>
              <a:t>Only assign positive values to 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826A1-392C-F646-860F-C0593B3F8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8018"/>
            <a:ext cx="5181600" cy="78385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242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 Predicate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505200"/>
          </a:xfrm>
        </p:spPr>
        <p:txBody>
          <a:bodyPr/>
          <a:lstStyle/>
          <a:p>
            <a:r>
              <a:rPr lang="en-US" dirty="0"/>
              <a:t>The is predicate is of the form</a:t>
            </a:r>
            <a:br>
              <a:rPr lang="en-US" dirty="0"/>
            </a:br>
            <a:r>
              <a:rPr lang="en-US" dirty="0"/>
              <a:t>    &lt;value&gt; is &lt;pattern&gt;</a:t>
            </a:r>
            <a:br>
              <a:rPr lang="en-US" dirty="0"/>
            </a:br>
            <a:r>
              <a:rPr lang="en-US" dirty="0"/>
              <a:t>and returns true if the value matches the pattern otherwise it will return false</a:t>
            </a:r>
          </a:p>
          <a:p>
            <a:r>
              <a:rPr lang="en-US" dirty="0"/>
              <a:t>The is predicate allows us to do pattern matching is expressions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E521-5C3F-1441-A77E-88572B791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22900"/>
            <a:ext cx="2628900" cy="1244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8BE3D-2D0B-4345-A8F1-8EC44E83068A}"/>
              </a:ext>
            </a:extLst>
          </p:cNvPr>
          <p:cNvSpPr txBox="1"/>
          <p:nvPr/>
        </p:nvSpPr>
        <p:spPr>
          <a:xfrm>
            <a:off x="6858000" y="762000"/>
            <a:ext cx="192392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Note: a predicate is a</a:t>
            </a:r>
            <a:br>
              <a:rPr lang="en-US" sz="1400" dirty="0"/>
            </a:br>
            <a:r>
              <a:rPr lang="en-US" sz="1400" dirty="0"/>
              <a:t>function/operator that </a:t>
            </a:r>
            <a:br>
              <a:rPr lang="en-US" sz="1400" dirty="0"/>
            </a:br>
            <a:r>
              <a:rPr lang="en-US" sz="1400" dirty="0"/>
              <a:t>always returns true or</a:t>
            </a:r>
            <a:br>
              <a:rPr lang="en-US" sz="1400" dirty="0"/>
            </a:br>
            <a:r>
              <a:rPr lang="en-US" sz="1400" dirty="0"/>
              <a:t>false.  No other return</a:t>
            </a:r>
            <a:br>
              <a:rPr lang="en-US" sz="1400" dirty="0"/>
            </a:br>
            <a:r>
              <a:rPr lang="en-US" sz="1400" dirty="0"/>
              <a:t>value is permitted.</a:t>
            </a:r>
          </a:p>
        </p:txBody>
      </p:sp>
    </p:spTree>
    <p:extLst>
      <p:ext uri="{BB962C8B-B14F-4D97-AF65-F5344CB8AC3E}">
        <p14:creationId xmlns:p14="http://schemas.microsoft.com/office/powerpoint/2010/main" val="329582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E58E-66D4-284F-AEBB-EB5A327E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E0058-031C-9449-9E21-7B71C109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905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Type patterns are patterns of the form</a:t>
            </a:r>
            <a:br>
              <a:rPr lang="en-US" dirty="0"/>
            </a:br>
            <a:r>
              <a:rPr lang="en-US" dirty="0"/>
              <a:t>   %&lt;type name&gt;</a:t>
            </a:r>
            <a:br>
              <a:rPr lang="en-US" dirty="0"/>
            </a:br>
            <a:r>
              <a:rPr lang="en-US" dirty="0"/>
              <a:t>and match all instances of the &lt;type name&gt;</a:t>
            </a:r>
          </a:p>
          <a:p>
            <a:r>
              <a:rPr lang="en-US" dirty="0"/>
              <a:t>All built-in types have associated type patterns such as %integer, %real, %string etc.</a:t>
            </a:r>
          </a:p>
          <a:p>
            <a:r>
              <a:rPr lang="en-US" dirty="0"/>
              <a:t>User defined types are also supported,</a:t>
            </a:r>
            <a:br>
              <a:rPr lang="en-US" dirty="0"/>
            </a:br>
            <a:r>
              <a:rPr lang="en-US" dirty="0"/>
              <a:t>   %&lt;user defined type name&gt;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219F6-3021-1E4C-90DF-B8A249F3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239000" cy="82312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F67B0-6D28-AF48-BA26-3593D3997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58" y="4712945"/>
            <a:ext cx="7473950" cy="1954555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0604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However, the let statement is a pattern-match statement in Asteroid,</a:t>
            </a:r>
            <a:br>
              <a:rPr lang="en-US" dirty="0"/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   </a:t>
            </a:r>
            <a:r>
              <a:rPr lang="en-US" b="0" i="0" dirty="0">
                <a:solidFill>
                  <a:srgbClr val="404040"/>
                </a:solidFill>
                <a:effectLst/>
                <a:latin typeface="Courier" pitchFamily="2" charset="0"/>
              </a:rPr>
              <a:t>let &lt;pattern&gt; = &lt;value&gt;.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where the pattern on the left side of the equal sign is matched against the value of the right side of the equal sign.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Simple patterns are expressions that consist purely of constructors and variables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3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combine conditional pattern matching with type patterns and the is predicate to express sophisticated patterns</a:t>
            </a:r>
          </a:p>
          <a:p>
            <a:r>
              <a:rPr lang="en-US" dirty="0"/>
              <a:t>E.g., only assign a value to x if it is an integer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AB9A8-F2E7-8C43-A782-35FC00F7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4606925"/>
            <a:ext cx="6489700" cy="14224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2799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BF2-2788-6944-85A4-736AB1C7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Pattern Match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4156-25CE-5A46-B4D9-12D9CC6D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762000"/>
          </a:xfrm>
        </p:spPr>
        <p:txBody>
          <a:bodyPr>
            <a:normAutofit/>
          </a:bodyPr>
          <a:lstStyle/>
          <a:p>
            <a:r>
              <a:rPr lang="en-US" dirty="0"/>
              <a:t>Here are some additional examples,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88CFB-FC12-204B-9F54-811B090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08031"/>
            <a:ext cx="5067300" cy="6731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CFE35-B4E8-424F-B4A1-6EBB08FE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38600"/>
            <a:ext cx="6515100" cy="2006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1B354-A5F6-A549-A108-76506E3E4DB7}"/>
              </a:ext>
            </a:extLst>
          </p:cNvPr>
          <p:cNvSpPr txBox="1"/>
          <p:nvPr/>
        </p:nvSpPr>
        <p:spPr>
          <a:xfrm>
            <a:off x="1992923" y="6271846"/>
            <a:ext cx="337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‘mod’ is the modulus function</a:t>
            </a:r>
          </a:p>
        </p:txBody>
      </p:sp>
    </p:spTree>
    <p:extLst>
      <p:ext uri="{BB962C8B-B14F-4D97-AF65-F5344CB8AC3E}">
        <p14:creationId xmlns:p14="http://schemas.microsoft.com/office/powerpoint/2010/main" val="302014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simple conditional pattern</a:t>
            </a:r>
            <a:br>
              <a:rPr lang="en-US" dirty="0"/>
            </a:br>
            <a:r>
              <a:rPr lang="en-US" dirty="0"/>
              <a:t>   x if x is &lt;pattern&gt;</a:t>
            </a:r>
            <a:br>
              <a:rPr lang="en-US" dirty="0"/>
            </a:br>
            <a:r>
              <a:rPr lang="en-US" dirty="0"/>
              <a:t>appears a lot in Asteroid programs</a:t>
            </a:r>
          </a:p>
          <a:p>
            <a:r>
              <a:rPr lang="en-US" dirty="0"/>
              <a:t>Named patterns of the form</a:t>
            </a:r>
            <a:br>
              <a:rPr lang="en-US" dirty="0"/>
            </a:br>
            <a:r>
              <a:rPr lang="en-US" dirty="0"/>
              <a:t>   x:&lt;pattern&gt;</a:t>
            </a:r>
            <a:br>
              <a:rPr lang="en-US" dirty="0"/>
            </a:br>
            <a:r>
              <a:rPr lang="en-US" dirty="0"/>
              <a:t>represent a shorthand for the simple conditional pattern above</a:t>
            </a:r>
          </a:p>
          <a:p>
            <a:r>
              <a:rPr lang="en-US" dirty="0"/>
              <a:t>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2295A-5DFF-004B-8714-A589155D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42529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/>
          </a:bodyPr>
          <a:lstStyle/>
          <a:p>
            <a:r>
              <a:rPr lang="en-US" dirty="0"/>
              <a:t>This shorthand notation is especially useful when combined with type patterns,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4B1D-ADB2-6443-B87E-4D51B91B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962400"/>
            <a:ext cx="3644900" cy="16256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5048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802-1887-5C44-89B7-C430FD3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868-7F6A-C846-8D8F-77717957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Beware: even though named patterns with type patterns look like a declarations they are not!</a:t>
            </a:r>
          </a:p>
          <a:p>
            <a:r>
              <a:rPr lang="en-US" dirty="0"/>
              <a:t>They are pattern match statements; consequently, implicit type conversions we are used to from other programming languages do not work!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162B0-3C1E-E841-94F2-CD56B655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8026400" cy="1460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8552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head-tail pattern </a:t>
            </a:r>
            <a:br>
              <a:rPr lang="en-US" dirty="0"/>
            </a:br>
            <a:r>
              <a:rPr lang="en-US" dirty="0"/>
              <a:t>    [ &lt;head var&gt; | &lt;tail var&gt; ]</a:t>
            </a:r>
            <a:br>
              <a:rPr lang="en-US" dirty="0"/>
            </a:br>
            <a:r>
              <a:rPr lang="en-US" dirty="0"/>
              <a:t>is a useful pattern that allows us to </a:t>
            </a:r>
            <a:r>
              <a:rPr lang="en-US" dirty="0" err="1"/>
              <a:t>destructure</a:t>
            </a:r>
            <a:r>
              <a:rPr lang="en-US" dirty="0"/>
              <a:t> a list into into its first element and the rest of the list; the list with its first element removed.</a:t>
            </a:r>
          </a:p>
          <a:p>
            <a:r>
              <a:rPr lang="en-US" dirty="0"/>
              <a:t>As we will see later, this pattern will prove extremely useful when dealing with recursion or iteration over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BF5AF-9F39-674B-B21C-1DE5732A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00600"/>
            <a:ext cx="32512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6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C51E-259E-9349-83AB-34F41AD1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Head-Tail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74A-6B29-9041-95E9-7392BDAB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895600"/>
          </a:xfrm>
        </p:spPr>
        <p:txBody>
          <a:bodyPr>
            <a:normAutofit/>
          </a:bodyPr>
          <a:lstStyle/>
          <a:p>
            <a:r>
              <a:rPr lang="en-US" dirty="0"/>
              <a:t>The head-tail pattern can also be used “in reverse” – as a constructor,</a:t>
            </a:r>
          </a:p>
          <a:p>
            <a:pPr lvl="1"/>
            <a:r>
              <a:rPr lang="en-US" dirty="0"/>
              <a:t>Given an element and a list it will prepend the element to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84A6-DFFD-CA4E-8E22-B165552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71975"/>
            <a:ext cx="25654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1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49A8-7143-3D47-B39F-FC08E41F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Regular expressions are patterns that can be applied to strings</a:t>
            </a:r>
          </a:p>
          <a:p>
            <a:r>
              <a:rPr lang="en-US" dirty="0"/>
              <a:t>e.g., the regex</a:t>
            </a:r>
            <a:br>
              <a:rPr lang="en-US" dirty="0"/>
            </a:br>
            <a:r>
              <a:rPr lang="en-US" dirty="0"/>
              <a:t>      “a(b)*”</a:t>
            </a:r>
            <a:br>
              <a:rPr lang="en-US" dirty="0"/>
            </a:br>
            <a:r>
              <a:rPr lang="en-US" dirty="0"/>
              <a:t>matches any string that starts with an a followed by zero or more b’s.</a:t>
            </a:r>
          </a:p>
          <a:p>
            <a:r>
              <a:rPr lang="en-US" dirty="0"/>
              <a:t>In Asteroid regular expressions are considered patterns and therefore we can write expressions like</a:t>
            </a:r>
            <a:br>
              <a:rPr lang="en-US" dirty="0"/>
            </a:br>
            <a:r>
              <a:rPr lang="en-US" dirty="0"/>
              <a:t>    “</a:t>
            </a:r>
            <a:r>
              <a:rPr lang="en-US" dirty="0" err="1"/>
              <a:t>abbbb</a:t>
            </a:r>
            <a:r>
              <a:rPr lang="en-US" dirty="0"/>
              <a:t>” is “a(b)*”</a:t>
            </a:r>
          </a:p>
          <a:p>
            <a:r>
              <a:rPr lang="en-US" dirty="0"/>
              <a:t>Asteroid’s regex syntax follows Python’s regex syntax</a:t>
            </a:r>
          </a:p>
          <a:p>
            <a:pPr lvl="1"/>
            <a:r>
              <a:rPr lang="en-US" dirty="0">
                <a:hlinkClick r:id="rId2"/>
              </a:rPr>
              <a:t>https://docs.python.org/3/library/re.html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7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BCB4-34B6-6F4D-9DAA-48FC9F7B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with Regular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2D86C-61A2-0548-BD77-50DE72C6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035300" cy="24511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1E3AD-0165-9445-8C37-7660A82607F8}"/>
              </a:ext>
            </a:extLst>
          </p:cNvPr>
          <p:cNvSpPr txBox="1"/>
          <p:nvPr/>
        </p:nvSpPr>
        <p:spPr>
          <a:xfrm>
            <a:off x="1067741" y="472440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(a)+  =  a(a)*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BB629-1D59-DE4A-8E08-78AEA977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0" y="3276600"/>
            <a:ext cx="5346700" cy="299034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E53EE-92BB-A640-9282-CDADF1387309}"/>
              </a:ext>
            </a:extLst>
          </p:cNvPr>
          <p:cNvSpPr txBox="1"/>
          <p:nvPr/>
        </p:nvSpPr>
        <p:spPr>
          <a:xfrm>
            <a:off x="4325815" y="64476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ln004/list1.ast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7CA79-687A-444F-8246-8EA528E4D893}"/>
              </a:ext>
            </a:extLst>
          </p:cNvPr>
          <p:cNvSpPr txBox="1"/>
          <p:nvPr/>
        </p:nvSpPr>
        <p:spPr>
          <a:xfrm>
            <a:off x="5605332" y="2629098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Pattern matching with regex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DD459-75B2-9346-AD83-F84BF6067F16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6096000" y="2936875"/>
            <a:ext cx="710943" cy="2095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35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697A-6DA3-A44E-B637-24C616E3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AE0B-02FF-DA4D-BB90-8E551E1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8763000" cy="4114800"/>
          </a:xfrm>
        </p:spPr>
        <p:txBody>
          <a:bodyPr/>
          <a:lstStyle/>
          <a:p>
            <a:r>
              <a:rPr lang="en-US" sz="2000" dirty="0"/>
              <a:t>The Let Statement</a:t>
            </a:r>
          </a:p>
          <a:p>
            <a:pPr lvl="1"/>
            <a:r>
              <a:rPr lang="en-US" sz="1800" dirty="0">
                <a:hlinkClick r:id="rId2"/>
              </a:rPr>
              <a:t>asteroid-lang.readthedocs.io/en/latest/User%20Guide.html#the-let-statement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33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14C117-E64C-9443-B959-83A13E1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Let Statement &amp; Basic Pattern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56178-6621-CC43-A78F-8CE2B5E9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47625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When the pattern is just a single variable then the let statement looks like an assignment statement,</a:t>
            </a: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b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However, statements like,</a:t>
            </a: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b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are completely legal,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Lato" panose="020F0502020204030203" pitchFamily="34" charset="0"/>
              </a:rPr>
              <a:t>the 1 on the left is a constructor viewed as pattern, the 1 on the right is a constructor viewed as a value.</a:t>
            </a:r>
            <a:endParaRPr 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highlighting the fact that the let statement is not equivalent to an assignment statement.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93073-AB12-D742-97E4-1492A837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5" y="2590800"/>
            <a:ext cx="1967948" cy="4572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ED7EE6-B483-CD46-BEAA-A4ACE711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16" y="3941618"/>
            <a:ext cx="2057399" cy="4779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B73516-FBF2-BD49-B95B-EA66568F6C6C}"/>
              </a:ext>
            </a:extLst>
          </p:cNvPr>
          <p:cNvSpPr txBox="1"/>
          <p:nvPr/>
        </p:nvSpPr>
        <p:spPr>
          <a:xfrm>
            <a:off x="1981200" y="2938046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Pattern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8F639-F658-0D41-A592-0AFC4A4FF510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 flipV="1">
            <a:off x="2827907" y="2938046"/>
            <a:ext cx="1258908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7C8FB-997E-1740-B53D-628C067C805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2827907" y="3107323"/>
            <a:ext cx="1258908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7D9996-CD9A-1945-8C8E-57235A4B2E9A}"/>
              </a:ext>
            </a:extLst>
          </p:cNvPr>
          <p:cNvSpPr txBox="1"/>
          <p:nvPr/>
        </p:nvSpPr>
        <p:spPr>
          <a:xfrm>
            <a:off x="5789671" y="2978994"/>
            <a:ext cx="691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A343-CEB6-324B-99D5-2B84B2C78E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61507" y="2895600"/>
            <a:ext cx="856150" cy="287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DE0D3-18D1-1143-8E69-0F6C246396A6}"/>
              </a:ext>
            </a:extLst>
          </p:cNvPr>
          <p:cNvCxnSpPr/>
          <p:nvPr/>
        </p:nvCxnSpPr>
        <p:spPr bwMode="auto">
          <a:xfrm flipH="1">
            <a:off x="5001215" y="3183523"/>
            <a:ext cx="788456" cy="93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9277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programs values are represented by </a:t>
            </a:r>
            <a:r>
              <a:rPr lang="en-US" b="1" dirty="0"/>
              <a:t>constructors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1</a:t>
            </a:r>
          </a:p>
          <a:p>
            <a:pPr lvl="1"/>
            <a:r>
              <a:rPr lang="en-US" dirty="0"/>
              <a:t>“Hello, World!”</a:t>
            </a:r>
          </a:p>
          <a:p>
            <a:pPr lvl="1"/>
            <a:r>
              <a:rPr lang="en-US" dirty="0"/>
              <a:t>[1,2,3]</a:t>
            </a:r>
          </a:p>
          <a:p>
            <a:pPr lvl="1"/>
            <a:r>
              <a:rPr lang="en-US" dirty="0"/>
              <a:t>(“Harry”, 32)</a:t>
            </a:r>
          </a:p>
          <a:p>
            <a:r>
              <a:rPr lang="en-US" dirty="0"/>
              <a:t>Any structure that cannot be reduced any further consists purely of constructors and is the </a:t>
            </a:r>
            <a:r>
              <a:rPr lang="en-US" b="1" dirty="0"/>
              <a:t>minimal/canonical representation </a:t>
            </a:r>
            <a:r>
              <a:rPr lang="en-US" dirty="0"/>
              <a:t>of a value.</a:t>
            </a:r>
          </a:p>
          <a:p>
            <a:r>
              <a:rPr lang="en-US" dirty="0"/>
              <a:t>The following are all representations of the value two:</a:t>
            </a:r>
          </a:p>
          <a:p>
            <a:pPr lvl="1"/>
            <a:r>
              <a:rPr lang="en-US" dirty="0"/>
              <a:t>1+1; 3-1; 2*1; 2+0; 2</a:t>
            </a:r>
          </a:p>
          <a:p>
            <a:pPr lvl="1"/>
            <a:r>
              <a:rPr lang="en-US" dirty="0"/>
              <a:t>Only the last one is the canonical representation of the value two.</a:t>
            </a:r>
          </a:p>
          <a:p>
            <a:pPr lvl="1"/>
            <a:r>
              <a:rPr lang="en-US" dirty="0"/>
              <a:t>We say that 2 is a constructor for the value two.</a:t>
            </a:r>
          </a:p>
          <a:p>
            <a:pPr lvl="1"/>
            <a:r>
              <a:rPr lang="en-US" dirty="0"/>
              <a:t>In this case the constructor happens to be a constant.</a:t>
            </a:r>
          </a:p>
        </p:txBody>
      </p:sp>
    </p:spTree>
    <p:extLst>
      <p:ext uri="{BB962C8B-B14F-4D97-AF65-F5344CB8AC3E}">
        <p14:creationId xmlns:p14="http://schemas.microsoft.com/office/powerpoint/2010/main" val="111673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another example using lists</a:t>
            </a:r>
          </a:p>
          <a:p>
            <a:r>
              <a:rPr lang="en-US" dirty="0"/>
              <a:t>The following are all representations of a list with the values one, two, and three</a:t>
            </a:r>
          </a:p>
          <a:p>
            <a:pPr lvl="1"/>
            <a:r>
              <a:rPr lang="en-US" dirty="0"/>
              <a:t>[1]+[2]+[3]; [1,2]+[3]; [1,2,3]+[]; [1,2,3]</a:t>
            </a:r>
          </a:p>
          <a:p>
            <a:r>
              <a:rPr lang="en-US" dirty="0"/>
              <a:t>Again, only the last one is the canonical representation of the list</a:t>
            </a:r>
          </a:p>
        </p:txBody>
      </p:sp>
    </p:spTree>
    <p:extLst>
      <p:ext uri="{BB962C8B-B14F-4D97-AF65-F5344CB8AC3E}">
        <p14:creationId xmlns:p14="http://schemas.microsoft.com/office/powerpoint/2010/main" val="294941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Patterns are all about structure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wildlife biologist might use pattern matching to identify a specific species of bird based on its size, coloration, and distinctive markings on its feathers –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structure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would compare these characteristics to a known set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different bird species from a field guide and use this information to make an accurate identification.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Observe, the structure of a value (unknown bird) is pattern-matched against a set of known patterns.  If one of the patterns matches the value (bird) then we have a match (identification).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7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557336" y="4419600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ln004/bird1.ast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B07C-F6D0-054E-B37F-CD924EC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5816600"/>
            <a:ext cx="7912100" cy="96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AF4169-5E97-CD4C-B6CD-A0BDB93B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4" y="76200"/>
            <a:ext cx="6510556" cy="5695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89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– Foundations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F04D-0CA2-0C4C-A132-CF98ACEF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allow for partial matches</a:t>
            </a:r>
          </a:p>
          <a:p>
            <a:r>
              <a:rPr lang="en-US" dirty="0"/>
              <a:t>Variables in patterns are instantiated in the current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3371-9B88-984A-8AEC-EB001857EF67}"/>
              </a:ext>
            </a:extLst>
          </p:cNvPr>
          <p:cNvSpPr txBox="1"/>
          <p:nvPr/>
        </p:nvSpPr>
        <p:spPr>
          <a:xfrm>
            <a:off x="7176336" y="452188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ln004/bird1.ast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844-582D-704C-97CB-230F26B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10413"/>
            <a:ext cx="61468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562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C8F-C644-7946-B4B0-381BB605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083-17EB-1243-A0A4-6DD3250A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76400"/>
            <a:ext cx="7010400" cy="990600"/>
          </a:xfrm>
        </p:spPr>
        <p:txBody>
          <a:bodyPr>
            <a:normAutofit/>
          </a:bodyPr>
          <a:lstStyle/>
          <a:p>
            <a:r>
              <a:rPr lang="en-US" dirty="0"/>
              <a:t>Something a bit more CS 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3A626-854D-FE4E-94C1-AEFA362A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62992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00594-9017-D54C-8A50-79C1F2A0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225800"/>
            <a:ext cx="29591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1BA18-AC71-8247-93C9-14F2FF91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674577"/>
            <a:ext cx="29591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3820654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14218</TotalTime>
  <Words>1309</Words>
  <Application>Microsoft Macintosh PowerPoint</Application>
  <PresentationFormat>On-screen Show (4:3)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</vt:lpstr>
      <vt:lpstr>Lato</vt:lpstr>
      <vt:lpstr>Söhne</vt:lpstr>
      <vt:lpstr>Wingdings</vt:lpstr>
      <vt:lpstr>quake2</vt:lpstr>
      <vt:lpstr>The Let Statement &amp; Basic Pattern Matching</vt:lpstr>
      <vt:lpstr>The Let Statement &amp; Basic Pattern Matching</vt:lpstr>
      <vt:lpstr>The Let Statement &amp; Basic Pattern Matching</vt:lpstr>
      <vt:lpstr>Pattern Matching – Foundations </vt:lpstr>
      <vt:lpstr>Pattern Matching – Foundations </vt:lpstr>
      <vt:lpstr>Pattern Matching – Foundations </vt:lpstr>
      <vt:lpstr>Pattern Matching – Foundations </vt:lpstr>
      <vt:lpstr>Pattern Matching – Foundations </vt:lpstr>
      <vt:lpstr>Basic Patterns</vt:lpstr>
      <vt:lpstr>Basic Patterns</vt:lpstr>
      <vt:lpstr>Destructuring</vt:lpstr>
      <vt:lpstr>Destructuring</vt:lpstr>
      <vt:lpstr>Basic Pattern Matching Summary</vt:lpstr>
      <vt:lpstr>Pattern Matching in Python</vt:lpstr>
      <vt:lpstr>Pattern Matching in Python</vt:lpstr>
      <vt:lpstr>Pattern Matching in Rust</vt:lpstr>
      <vt:lpstr>Conditional Pattern Matching</vt:lpstr>
      <vt:lpstr>The is Predicate</vt:lpstr>
      <vt:lpstr>Type Patterns</vt:lpstr>
      <vt:lpstr>Advanced Pattern Match Expressions</vt:lpstr>
      <vt:lpstr>Advanced Pattern Match Expressions</vt:lpstr>
      <vt:lpstr>Named Patterns</vt:lpstr>
      <vt:lpstr>Named Patterns</vt:lpstr>
      <vt:lpstr>Named Patterns</vt:lpstr>
      <vt:lpstr>Head-Tail Pattern</vt:lpstr>
      <vt:lpstr>Head-Tail Pattern</vt:lpstr>
      <vt:lpstr>Pattern Matching with Regular Expressions</vt:lpstr>
      <vt:lpstr>Pattern Matching with Regular Expressions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Lutz Hamel</dc:creator>
  <cp:lastModifiedBy>Lutz Hamel</cp:lastModifiedBy>
  <cp:revision>33</cp:revision>
  <cp:lastPrinted>2012-01-23T19:25:49Z</cp:lastPrinted>
  <dcterms:created xsi:type="dcterms:W3CDTF">2023-01-11T22:05:44Z</dcterms:created>
  <dcterms:modified xsi:type="dcterms:W3CDTF">2023-01-21T19:03:52Z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