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506D-5D62-A54E-8608-347B9B02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E324-505D-FA4D-A16E-8C314478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 Programming</a:t>
            </a:r>
          </a:p>
          <a:p>
            <a:pPr lvl="1"/>
            <a:r>
              <a:rPr lang="en-US" dirty="0"/>
              <a:t>Inspired by the explicit state manipulation of Von-Neuman hardware architecture</a:t>
            </a:r>
          </a:p>
          <a:p>
            <a:pPr lvl="1"/>
            <a:r>
              <a:rPr lang="en-US" dirty="0"/>
              <a:t>CPU↔️Memory</a:t>
            </a:r>
          </a:p>
        </p:txBody>
      </p:sp>
    </p:spTree>
    <p:extLst>
      <p:ext uri="{BB962C8B-B14F-4D97-AF65-F5344CB8AC3E}">
        <p14:creationId xmlns:p14="http://schemas.microsoft.com/office/powerpoint/2010/main" val="40466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506D-5D62-A54E-8608-347B9B02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E324-505D-FA4D-A16E-8C314478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 Systems</a:t>
            </a:r>
          </a:p>
          <a:p>
            <a:pPr lvl="1"/>
            <a:r>
              <a:rPr lang="en-US" i="1" dirty="0"/>
              <a:t>“A type is a set of values”</a:t>
            </a:r>
          </a:p>
          <a:p>
            <a:pPr lvl="1"/>
            <a:r>
              <a:rPr lang="en-US" dirty="0"/>
              <a:t>Help identify programming errors</a:t>
            </a:r>
          </a:p>
          <a:p>
            <a:pPr lvl="2"/>
            <a:r>
              <a:rPr lang="en-US" dirty="0"/>
              <a:t>A type mismatch usually indicates a programming error</a:t>
            </a:r>
          </a:p>
          <a:p>
            <a:pPr lvl="2"/>
            <a:r>
              <a:rPr lang="en-US" dirty="0"/>
              <a:t>Type propagation</a:t>
            </a:r>
          </a:p>
          <a:p>
            <a:pPr lvl="1"/>
            <a:r>
              <a:rPr lang="en-US" dirty="0"/>
              <a:t>Dynamic/static type systems</a:t>
            </a:r>
          </a:p>
          <a:p>
            <a:pPr lvl="1"/>
            <a:r>
              <a:rPr lang="en-US" dirty="0"/>
              <a:t>Subtypes/Supertypes</a:t>
            </a:r>
          </a:p>
          <a:p>
            <a:pPr lvl="2"/>
            <a:r>
              <a:rPr lang="en-US" dirty="0"/>
              <a:t>Type hierarchies</a:t>
            </a:r>
          </a:p>
          <a:p>
            <a:pPr lvl="2"/>
            <a:r>
              <a:rPr lang="en-US" dirty="0"/>
              <a:t>Automatic type coercion (conversion, promotion)</a:t>
            </a:r>
          </a:p>
          <a:p>
            <a:pPr lvl="2"/>
            <a:r>
              <a:rPr lang="en-US" dirty="0"/>
              <a:t>Widening/narrowing conversions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3D4B-3F93-1842-9C9A-5B58E39D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58560"/>
            <a:ext cx="1447800" cy="14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Pattern matching</a:t>
            </a:r>
          </a:p>
          <a:p>
            <a:pPr lvl="1"/>
            <a:r>
              <a:rPr lang="en-US" dirty="0"/>
              <a:t>Simple patterns are expressions that consist purely of constructors and variables</a:t>
            </a:r>
          </a:p>
          <a:p>
            <a:pPr lvl="1"/>
            <a:r>
              <a:rPr lang="en-US" dirty="0"/>
              <a:t>Canonical representations!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2"/>
            <a:r>
              <a:rPr lang="en-US" dirty="0"/>
              <a:t>let (</a:t>
            </a:r>
            <a:r>
              <a:rPr lang="en-US" dirty="0" err="1"/>
              <a:t>x,y</a:t>
            </a:r>
            <a:r>
              <a:rPr lang="en-US" dirty="0"/>
              <a:t>) = (1,2)</a:t>
            </a:r>
          </a:p>
          <a:p>
            <a:pPr lvl="1"/>
            <a:r>
              <a:rPr lang="en-US" dirty="0"/>
              <a:t>Powerful declarative way of accessing substructures of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OOP</a:t>
            </a:r>
          </a:p>
          <a:p>
            <a:pPr lvl="1"/>
            <a:r>
              <a:rPr lang="en-US" dirty="0"/>
              <a:t>“classic” vs “modern” OOP</a:t>
            </a:r>
          </a:p>
          <a:p>
            <a:pPr lvl="1"/>
            <a:r>
              <a:rPr lang="en-US" dirty="0"/>
              <a:t>Modern OOP</a:t>
            </a:r>
          </a:p>
          <a:p>
            <a:pPr lvl="2"/>
            <a:r>
              <a:rPr lang="en-US" dirty="0"/>
              <a:t>No classes, instead structures with behavior</a:t>
            </a:r>
          </a:p>
          <a:p>
            <a:pPr lvl="2"/>
            <a:r>
              <a:rPr lang="en-US" dirty="0"/>
              <a:t>No (class) inheritance – traits/interfaces instead or object composition</a:t>
            </a:r>
          </a:p>
          <a:p>
            <a:pPr lvl="2"/>
            <a:r>
              <a:rPr lang="en-US" dirty="0"/>
              <a:t>Limited if any member protection – facilitates pattern matching on objects.</a:t>
            </a:r>
          </a:p>
          <a:p>
            <a:pPr lvl="1"/>
            <a:r>
              <a:rPr lang="en-US" dirty="0"/>
              <a:t>Subtype polymorphism with dynamic dispatch for statically typed languages</a:t>
            </a:r>
          </a:p>
          <a:p>
            <a:pPr lvl="1"/>
            <a:r>
              <a:rPr lang="en-US" i="1" dirty="0"/>
              <a:t>Duck typing</a:t>
            </a:r>
            <a:r>
              <a:rPr lang="en-US" dirty="0"/>
              <a:t> for dynamically typed languages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685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010400" cy="41148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Based on the lambda calculus</a:t>
            </a:r>
          </a:p>
          <a:p>
            <a:pPr lvl="1"/>
            <a:r>
              <a:rPr lang="en-US" i="1" dirty="0"/>
              <a:t>“Everything is a value”</a:t>
            </a:r>
          </a:p>
          <a:p>
            <a:pPr lvl="1"/>
            <a:r>
              <a:rPr lang="en-US" dirty="0"/>
              <a:t>No explicit state</a:t>
            </a:r>
          </a:p>
          <a:p>
            <a:pPr lvl="1"/>
            <a:r>
              <a:rPr lang="en-US" dirty="0"/>
              <a:t>First-class functions</a:t>
            </a:r>
          </a:p>
          <a:p>
            <a:pPr lvl="1"/>
            <a:r>
              <a:rPr lang="en-US" dirty="0"/>
              <a:t>Declarative: </a:t>
            </a:r>
          </a:p>
          <a:p>
            <a:pPr lvl="2"/>
            <a:r>
              <a:rPr lang="en-US" i="1" dirty="0"/>
              <a:t>“The What rather than the How”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637BF-20EA-564A-8939-F88E9A324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9"/>
          <a:stretch/>
        </p:blipFill>
        <p:spPr>
          <a:xfrm>
            <a:off x="6071725" y="304800"/>
            <a:ext cx="2691275" cy="122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0CD0B-7FDA-4A40-A70E-69CCB49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23194"/>
            <a:ext cx="4159250" cy="767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4DBD0-1545-7443-A4A4-2AE088F70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581400"/>
            <a:ext cx="2438400" cy="1227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First-Class Patterns</a:t>
            </a:r>
          </a:p>
          <a:p>
            <a:pPr lvl="1"/>
            <a:r>
              <a:rPr lang="en-US" dirty="0"/>
              <a:t>Patterns themselves are considered values</a:t>
            </a:r>
          </a:p>
          <a:p>
            <a:pPr lvl="2"/>
            <a:r>
              <a:rPr lang="en-US" dirty="0"/>
              <a:t>Store in variables</a:t>
            </a:r>
          </a:p>
          <a:p>
            <a:pPr lvl="2"/>
            <a:r>
              <a:rPr lang="en-US" dirty="0"/>
              <a:t>Pass to/from functions</a:t>
            </a:r>
          </a:p>
          <a:p>
            <a:pPr lvl="1"/>
            <a:r>
              <a:rPr lang="en-US" dirty="0"/>
              <a:t>Promoting features to </a:t>
            </a:r>
            <a:r>
              <a:rPr lang="en-US" i="1" dirty="0"/>
              <a:t>first-class status increases expressiveness </a:t>
            </a:r>
            <a:r>
              <a:rPr lang="en-US" dirty="0"/>
              <a:t>of programming languages</a:t>
            </a:r>
          </a:p>
          <a:p>
            <a:pPr lvl="2"/>
            <a:r>
              <a:rPr lang="en-US" dirty="0"/>
              <a:t>Shorter programs that make intentions of programmer clearer.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559B0-56BF-084E-8ADB-C3C6D19D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3388"/>
            <a:ext cx="3359150" cy="19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AC3CF-7215-CD47-8395-3BB980FB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3810000" cy="351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88EA9-39F8-1F43-96D6-762D5961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31" y="2974803"/>
            <a:ext cx="3733473" cy="3654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31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1FDA1-00B1-7542-B02E-90B9DDF6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40"/>
          <a:stretch/>
        </p:blipFill>
        <p:spPr>
          <a:xfrm>
            <a:off x="401515" y="2613025"/>
            <a:ext cx="4526484" cy="16319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09B19-FED0-794E-8F41-3F6D349CD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76"/>
          <a:stretch/>
        </p:blipFill>
        <p:spPr>
          <a:xfrm>
            <a:off x="3713285" y="4495800"/>
            <a:ext cx="4838700" cy="206322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883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0CA62845-D677-B44E-B616-DEA6512B4C23}"/>
              </a:ext>
            </a:extLst>
          </p:cNvPr>
          <p:cNvSpPr/>
          <p:nvPr/>
        </p:nvSpPr>
        <p:spPr bwMode="auto">
          <a:xfrm>
            <a:off x="1676400" y="1863726"/>
            <a:ext cx="5486400" cy="415607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4130911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908</TotalTime>
  <Words>253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quake2</vt:lpstr>
      <vt:lpstr>Semester Review</vt:lpstr>
      <vt:lpstr>Semester Review</vt:lpstr>
      <vt:lpstr>Semester Review </vt:lpstr>
      <vt:lpstr>Semester Review </vt:lpstr>
      <vt:lpstr>Semester Review </vt:lpstr>
      <vt:lpstr>Semester Review </vt:lpstr>
      <vt:lpstr>Semester Review </vt:lpstr>
      <vt:lpstr>Semester Review </vt:lpstr>
      <vt:lpstr>Semester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Summary</dc:title>
  <dc:creator>Lutz Hamel</dc:creator>
  <cp:lastModifiedBy>Lutz Hamel</cp:lastModifiedBy>
  <cp:revision>4</cp:revision>
  <cp:lastPrinted>2012-01-23T19:25:49Z</cp:lastPrinted>
  <dcterms:created xsi:type="dcterms:W3CDTF">2023-04-27T20:02:31Z</dcterms:created>
  <dcterms:modified xsi:type="dcterms:W3CDTF">2023-04-28T11:10:38Z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