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>
      <p:cViewPr varScale="1">
        <p:scale>
          <a:sx n="109" d="100"/>
          <a:sy n="109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Currying – Computing with Partially Evaluated Functions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The idea of higher-order programming and lambda functions gives rise to the idea of partially evaluated functions.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Again, we can look at the lambda calculus for foundations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4202-67F9-6048-A828-BD4ED99C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598C-B88F-714F-896C-17E1E4E5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4000"/>
            <a:ext cx="7010400" cy="1527175"/>
          </a:xfrm>
        </p:spPr>
        <p:txBody>
          <a:bodyPr>
            <a:normAutofit/>
          </a:bodyPr>
          <a:lstStyle/>
          <a:p>
            <a:r>
              <a:rPr lang="en-US" dirty="0"/>
              <a:t>Here is the same program written in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2C042-F94B-A44B-81A1-0DCB36B40E3D}"/>
              </a:ext>
            </a:extLst>
          </p:cNvPr>
          <p:cNvSpPr txBox="1"/>
          <p:nvPr/>
        </p:nvSpPr>
        <p:spPr>
          <a:xfrm>
            <a:off x="7010400" y="3821723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ln013/</a:t>
            </a:r>
            <a:r>
              <a:rPr lang="en-US" sz="1400" dirty="0" err="1"/>
              <a:t>price.py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177D9C-03E9-7C4E-A155-46D2832D9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138" y="2895600"/>
            <a:ext cx="5130800" cy="3492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131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FAC8-6BD4-D845-9362-717A6017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Function in other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48CF-13A9-1B4A-9D3A-48283B9CA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language that supports lambda functions and static scoping supports function currying</a:t>
            </a:r>
          </a:p>
          <a:p>
            <a:r>
              <a:rPr lang="en-US" dirty="0"/>
              <a:t>This includes pretty much all languages designed over the last decade or two,</a:t>
            </a:r>
          </a:p>
          <a:p>
            <a:pPr lvl="1"/>
            <a:r>
              <a:rPr lang="en-US" dirty="0"/>
              <a:t>Python, Rust, Swift, Go</a:t>
            </a:r>
            <a:r>
              <a:rPr lang="en-US"/>
              <a:t>, Asteroid,…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0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B996-E53C-E64A-8FA1-24A6D580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4711D-2DB2-2542-9EF2-DD48707F3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038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Consider a lambda expression that takes a pair of values and adds them together.</a:t>
            </a:r>
          </a:p>
          <a:p>
            <a:r>
              <a:rPr lang="en-US" dirty="0"/>
              <a:t>Now assume that both arguments are not immediately available…only one at a time is available</a:t>
            </a:r>
          </a:p>
          <a:p>
            <a:pPr lvl="1"/>
            <a:r>
              <a:rPr lang="en-US" dirty="0"/>
              <a:t>I know, it’s a stretch but bear with me…</a:t>
            </a:r>
          </a:p>
          <a:p>
            <a:r>
              <a:rPr lang="en-US" dirty="0"/>
              <a:t>We can rewrite the lambda expression to deal with that situation by </a:t>
            </a:r>
            <a:r>
              <a:rPr lang="en-US" b="1" dirty="0"/>
              <a:t>computing partially evaluated lambda expressions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4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B996-E53C-E64A-8FA1-24A6D580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4711D-2DB2-2542-9EF2-DD48707F3A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905000"/>
                <a:ext cx="7010400" cy="44958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Here is the original lambda expression expecting a pair of values,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Here is a lambda expression that takes one value at a time, 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1 2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after taking in the first argument it computes a partially evaluated function that expects the second argument.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4711D-2DB2-2542-9EF2-DD48707F3A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905000"/>
                <a:ext cx="7010400" cy="4495800"/>
              </a:xfrm>
              <a:blipFill>
                <a:blip r:embed="rId2"/>
                <a:stretch>
                  <a:fillRect l="-543" t="-2254" r="-1268" b="-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9E04DF1-3545-5642-92B8-26EDFC991658}"/>
              </a:ext>
            </a:extLst>
          </p:cNvPr>
          <p:cNvGrpSpPr/>
          <p:nvPr/>
        </p:nvGrpSpPr>
        <p:grpSpPr>
          <a:xfrm>
            <a:off x="5486400" y="2740223"/>
            <a:ext cx="1711415" cy="307777"/>
            <a:chOff x="5486400" y="2740223"/>
            <a:chExt cx="1711415" cy="307777"/>
          </a:xfrm>
        </p:grpSpPr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4EC56BBD-BB76-CE49-B84B-BBB17C4129F4}"/>
                </a:ext>
              </a:extLst>
            </p:cNvPr>
            <p:cNvSpPr/>
            <p:nvPr/>
          </p:nvSpPr>
          <p:spPr bwMode="auto">
            <a:xfrm>
              <a:off x="5486400" y="2819400"/>
              <a:ext cx="457200" cy="152400"/>
            </a:xfrm>
            <a:prstGeom prst="lef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2DBC39-897D-DB48-A695-B555A90236A7}"/>
                </a:ext>
              </a:extLst>
            </p:cNvPr>
            <p:cNvSpPr txBox="1"/>
            <p:nvPr/>
          </p:nvSpPr>
          <p:spPr>
            <a:xfrm>
              <a:off x="6019800" y="2740223"/>
              <a:ext cx="11780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Single Value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8C73C4B-72F0-014F-B5F9-C359C9B82918}"/>
              </a:ext>
            </a:extLst>
          </p:cNvPr>
          <p:cNvGrpSpPr/>
          <p:nvPr/>
        </p:nvGrpSpPr>
        <p:grpSpPr>
          <a:xfrm>
            <a:off x="5486400" y="4340423"/>
            <a:ext cx="1919805" cy="307777"/>
            <a:chOff x="5486400" y="2740223"/>
            <a:chExt cx="1919805" cy="307777"/>
          </a:xfrm>
        </p:grpSpPr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5274D3DA-A250-5145-B862-61565C6D5401}"/>
                </a:ext>
              </a:extLst>
            </p:cNvPr>
            <p:cNvSpPr/>
            <p:nvPr/>
          </p:nvSpPr>
          <p:spPr bwMode="auto">
            <a:xfrm>
              <a:off x="5486400" y="2819400"/>
              <a:ext cx="457200" cy="152400"/>
            </a:xfrm>
            <a:prstGeom prst="lef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FF5FF7-74F8-1641-B16D-D49427518C59}"/>
                </a:ext>
              </a:extLst>
            </p:cNvPr>
            <p:cNvSpPr txBox="1"/>
            <p:nvPr/>
          </p:nvSpPr>
          <p:spPr>
            <a:xfrm>
              <a:off x="6019800" y="2740223"/>
              <a:ext cx="1386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Multiple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469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144B-F5E4-BF45-B139-D60ADE4D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49574-4D6D-7046-BD3E-281F3DB21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219200"/>
          </a:xfrm>
        </p:spPr>
        <p:txBody>
          <a:bodyPr/>
          <a:lstStyle/>
          <a:p>
            <a:r>
              <a:rPr lang="en-US" dirty="0"/>
              <a:t>Let’s take a look how the computation of the two lambda expressions differ,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3DF8E7-6F9F-2446-8F12-4FAB90137FB1}"/>
                  </a:ext>
                </a:extLst>
              </p:cNvPr>
              <p:cNvSpPr txBox="1"/>
              <p:nvPr/>
            </p:nvSpPr>
            <p:spPr>
              <a:xfrm>
                <a:off x="1219200" y="3247048"/>
                <a:ext cx="7010400" cy="1008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⟵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⟹1+2⟹3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3DF8E7-6F9F-2446-8F12-4FAB90137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247048"/>
                <a:ext cx="7010400" cy="10085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8F350D-4657-1743-BDA9-8BD17192C04F}"/>
                  </a:ext>
                </a:extLst>
              </p:cNvPr>
              <p:cNvSpPr txBox="1"/>
              <p:nvPr/>
            </p:nvSpPr>
            <p:spPr>
              <a:xfrm>
                <a:off x="1676400" y="4648200"/>
                <a:ext cx="6248400" cy="6551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1 2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.1+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←2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⟹1+2⟹3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8F350D-4657-1743-BDA9-8BD17192C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648200"/>
                <a:ext cx="6248400" cy="655179"/>
              </a:xfrm>
              <a:prstGeom prst="rect">
                <a:avLst/>
              </a:prstGeom>
              <a:blipFill>
                <a:blip r:embed="rId3"/>
                <a:stretch>
                  <a:fillRect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Arrow 6">
            <a:extLst>
              <a:ext uri="{FF2B5EF4-FFF2-40B4-BE49-F238E27FC236}">
                <a16:creationId xmlns:a16="http://schemas.microsoft.com/office/drawing/2014/main" id="{18C013CC-8E37-614C-A26F-192CE2A8C601}"/>
              </a:ext>
            </a:extLst>
          </p:cNvPr>
          <p:cNvSpPr/>
          <p:nvPr/>
        </p:nvSpPr>
        <p:spPr bwMode="auto">
          <a:xfrm rot="3745569">
            <a:off x="3124200" y="5486400"/>
            <a:ext cx="5334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423C4-2534-BA4B-95CB-71D2682D628E}"/>
              </a:ext>
            </a:extLst>
          </p:cNvPr>
          <p:cNvSpPr txBox="1"/>
          <p:nvPr/>
        </p:nvSpPr>
        <p:spPr>
          <a:xfrm>
            <a:off x="3581400" y="5709138"/>
            <a:ext cx="232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Partially evaluated function</a:t>
            </a:r>
          </a:p>
        </p:txBody>
      </p:sp>
    </p:spTree>
    <p:extLst>
      <p:ext uri="{BB962C8B-B14F-4D97-AF65-F5344CB8AC3E}">
        <p14:creationId xmlns:p14="http://schemas.microsoft.com/office/powerpoint/2010/main" val="304778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1965-F2F1-284F-9368-EE372F92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A5A1F-7394-0A41-BC61-B63D5DB10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447800"/>
          </a:xfrm>
        </p:spPr>
        <p:txBody>
          <a:bodyPr/>
          <a:lstStyle/>
          <a:p>
            <a:r>
              <a:rPr lang="en-US" dirty="0"/>
              <a:t>This technique also applies to functions that take more than two values,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237EF0-983E-0440-B600-A08133ABD9B5}"/>
                  </a:ext>
                </a:extLst>
              </p:cNvPr>
              <p:cNvSpPr txBox="1"/>
              <p:nvPr/>
            </p:nvSpPr>
            <p:spPr>
              <a:xfrm>
                <a:off x="2424488" y="3729334"/>
                <a:ext cx="31209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237EF0-983E-0440-B600-A08133ABD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488" y="3729334"/>
                <a:ext cx="3120983" cy="307777"/>
              </a:xfrm>
              <a:prstGeom prst="rect">
                <a:avLst/>
              </a:prstGeom>
              <a:blipFill>
                <a:blip r:embed="rId2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C918CC-2188-2641-8A43-1A123CD0E91B}"/>
                  </a:ext>
                </a:extLst>
              </p:cNvPr>
              <p:cNvSpPr txBox="1"/>
              <p:nvPr/>
            </p:nvSpPr>
            <p:spPr>
              <a:xfrm>
                <a:off x="2057400" y="5029200"/>
                <a:ext cx="3488071" cy="460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C918CC-2188-2641-8A43-1A123CD0E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029200"/>
                <a:ext cx="3488071" cy="460639"/>
              </a:xfrm>
              <a:prstGeom prst="rect">
                <a:avLst/>
              </a:prstGeom>
              <a:blipFill>
                <a:blip r:embed="rId3"/>
                <a:stretch>
                  <a:fillRect r="-1091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>
            <a:extLst>
              <a:ext uri="{FF2B5EF4-FFF2-40B4-BE49-F238E27FC236}">
                <a16:creationId xmlns:a16="http://schemas.microsoft.com/office/drawing/2014/main" id="{D5974EA5-01F3-5143-A000-AEA527F02911}"/>
              </a:ext>
            </a:extLst>
          </p:cNvPr>
          <p:cNvSpPr/>
          <p:nvPr/>
        </p:nvSpPr>
        <p:spPr bwMode="auto">
          <a:xfrm>
            <a:off x="3352800" y="4343400"/>
            <a:ext cx="304800" cy="5334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88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7C87-6326-514E-8A59-ABA01571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1012C-C0E6-0648-9C47-F6843AE3D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743200"/>
            <a:ext cx="7010400" cy="3505200"/>
          </a:xfrm>
        </p:spPr>
        <p:txBody>
          <a:bodyPr>
            <a:normAutofit fontScale="92500"/>
          </a:bodyPr>
          <a:lstStyle/>
          <a:p>
            <a:r>
              <a:rPr lang="en-US" dirty="0"/>
              <a:t>This technique of turning a function expecting a tuple of values to a cascade of lambda functions is called </a:t>
            </a:r>
            <a:r>
              <a:rPr lang="en-US" b="1" dirty="0"/>
              <a:t>currying</a:t>
            </a:r>
            <a:r>
              <a:rPr lang="en-US" dirty="0"/>
              <a:t>.</a:t>
            </a:r>
          </a:p>
          <a:p>
            <a:r>
              <a:rPr lang="en-US" dirty="0"/>
              <a:t>It was invented by the mathematician and logician Haskell Curry.</a:t>
            </a:r>
          </a:p>
          <a:p>
            <a:r>
              <a:rPr lang="en-US" dirty="0"/>
              <a:t>He developed this technique while working combinatory logic.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279F2F-5C90-0441-B9B3-537E65234F61}"/>
              </a:ext>
            </a:extLst>
          </p:cNvPr>
          <p:cNvGrpSpPr/>
          <p:nvPr/>
        </p:nvGrpSpPr>
        <p:grpSpPr>
          <a:xfrm>
            <a:off x="5915735" y="225669"/>
            <a:ext cx="2798651" cy="2457000"/>
            <a:chOff x="5915735" y="225669"/>
            <a:chExt cx="2798651" cy="2457000"/>
          </a:xfrm>
        </p:grpSpPr>
        <p:pic>
          <p:nvPicPr>
            <p:cNvPr id="1026" name="Picture 2" descr="Haskell Brooks Curry - HaskellWiki">
              <a:extLst>
                <a:ext uri="{FF2B5EF4-FFF2-40B4-BE49-F238E27FC236}">
                  <a16:creationId xmlns:a16="http://schemas.microsoft.com/office/drawing/2014/main" id="{FA249D54-C874-6345-8835-1D89C9394D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225669"/>
              <a:ext cx="1523722" cy="187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8B96D3-B456-2E45-86A9-8A87DC8B941A}"/>
                </a:ext>
              </a:extLst>
            </p:cNvPr>
            <p:cNvSpPr txBox="1"/>
            <p:nvPr/>
          </p:nvSpPr>
          <p:spPr>
            <a:xfrm>
              <a:off x="5915735" y="2159449"/>
              <a:ext cx="2798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Dr Haskell Curry, mathematician</a:t>
              </a:r>
            </a:p>
            <a:p>
              <a:r>
                <a:rPr lang="en-US" sz="1400" dirty="0"/>
                <a:t>and logician, 1900-1982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403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CBAD-0E62-0C41-9F62-539343D5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CAF3-4024-584B-A28A-16DAC839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Curried functions are important in the functional programming field because they make libraries for functional languages much more flexible.</a:t>
            </a:r>
          </a:p>
          <a:p>
            <a:r>
              <a:rPr lang="en-US" dirty="0"/>
              <a:t>We can use partially evaluated library functions to define our own functions</a:t>
            </a:r>
          </a:p>
        </p:txBody>
      </p:sp>
    </p:spTree>
    <p:extLst>
      <p:ext uri="{BB962C8B-B14F-4D97-AF65-F5344CB8AC3E}">
        <p14:creationId xmlns:p14="http://schemas.microsoft.com/office/powerpoint/2010/main" val="150153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B532-24CE-FF48-B691-FB43F8AA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FEE96-46D9-F34B-89B5-81C78F52E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219200"/>
            <a:ext cx="7010400" cy="609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Here is an example in SML taking advantage of the curried sort function.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570D6-4A97-8E49-ADB6-95FDC561656A}"/>
              </a:ext>
            </a:extLst>
          </p:cNvPr>
          <p:cNvSpPr txBox="1"/>
          <p:nvPr/>
        </p:nvSpPr>
        <p:spPr>
          <a:xfrm>
            <a:off x="304800" y="1828800"/>
            <a:ext cx="6381106" cy="246221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&gt; </a:t>
            </a:r>
            <a:r>
              <a:rPr lang="en-US" sz="1400" dirty="0" err="1">
                <a:solidFill>
                  <a:schemeClr val="bg1"/>
                </a:solidFill>
              </a:rPr>
              <a:t>sml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Standard ML of New Jersey (64-bit) v110.95 [built: Sun Nov 06 00:04:31 2022]</a:t>
            </a:r>
          </a:p>
          <a:p>
            <a:r>
              <a:rPr lang="en-US" sz="1400" dirty="0">
                <a:solidFill>
                  <a:schemeClr val="bg1"/>
                </a:solidFill>
              </a:rPr>
              <a:t>- </a:t>
            </a:r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sort = </a:t>
            </a:r>
            <a:r>
              <a:rPr lang="en-US" sz="1400" dirty="0" err="1">
                <a:solidFill>
                  <a:schemeClr val="bg1"/>
                </a:solidFill>
              </a:rPr>
              <a:t>ListMergeSort.sort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sort = </a:t>
            </a:r>
            <a:r>
              <a:rPr lang="en-US" sz="1400" dirty="0" err="1">
                <a:solidFill>
                  <a:schemeClr val="bg1"/>
                </a:solidFill>
              </a:rPr>
              <a:t>fn</a:t>
            </a:r>
            <a:r>
              <a:rPr lang="en-US" sz="1400" dirty="0">
                <a:solidFill>
                  <a:schemeClr val="bg1"/>
                </a:solidFill>
              </a:rPr>
              <a:t> : ('a * 'a -&gt; bool) -&gt; 'a list -&gt; 'a list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 (op &gt;);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it = </a:t>
            </a:r>
            <a:r>
              <a:rPr lang="en-US" sz="1400" dirty="0" err="1">
                <a:solidFill>
                  <a:schemeClr val="bg1"/>
                </a:solidFill>
              </a:rPr>
              <a:t>fn</a:t>
            </a:r>
            <a:r>
              <a:rPr lang="en-US" sz="1400" dirty="0">
                <a:solidFill>
                  <a:schemeClr val="bg1"/>
                </a:solidFill>
              </a:rPr>
              <a:t> : int * int -&gt; bool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 (op &lt;);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it = </a:t>
            </a:r>
            <a:r>
              <a:rPr lang="en-US" sz="1400" dirty="0" err="1">
                <a:solidFill>
                  <a:schemeClr val="bg1"/>
                </a:solidFill>
              </a:rPr>
              <a:t>fn</a:t>
            </a:r>
            <a:r>
              <a:rPr lang="en-US" sz="1400" dirty="0">
                <a:solidFill>
                  <a:schemeClr val="bg1"/>
                </a:solidFill>
              </a:rPr>
              <a:t> : int * int -&gt; bool</a:t>
            </a:r>
          </a:p>
          <a:p>
            <a:r>
              <a:rPr lang="en-US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D7FEC-71CA-A840-939B-16E0F7ED5581}"/>
              </a:ext>
            </a:extLst>
          </p:cNvPr>
          <p:cNvSpPr txBox="1"/>
          <p:nvPr/>
        </p:nvSpPr>
        <p:spPr>
          <a:xfrm>
            <a:off x="762000" y="5029200"/>
            <a:ext cx="3199915" cy="138499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- sort  (op &lt;)   [5, 2, 8, 3, 9, 1, 6, 7, 4];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it = [9,8,7,6,5,4,3,2,1] : int list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 sort   (op &gt;)   [5, 2, 8, 3, 9, 1, 6, 7, 4];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it = [1,2,3,4,5,6,7,8,9] : int list</a:t>
            </a:r>
          </a:p>
          <a:p>
            <a:r>
              <a:rPr lang="en-US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DAB73-D67A-7B44-8EFE-917CA9B64F3C}"/>
              </a:ext>
            </a:extLst>
          </p:cNvPr>
          <p:cNvSpPr txBox="1"/>
          <p:nvPr/>
        </p:nvSpPr>
        <p:spPr>
          <a:xfrm>
            <a:off x="5881339" y="3314700"/>
            <a:ext cx="2957861" cy="267765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- </a:t>
            </a:r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asc_sort</a:t>
            </a:r>
            <a:r>
              <a:rPr lang="en-US" sz="1400" dirty="0">
                <a:solidFill>
                  <a:schemeClr val="bg1"/>
                </a:solidFill>
              </a:rPr>
              <a:t> = sort (op &gt;);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asc_sort</a:t>
            </a:r>
            <a:r>
              <a:rPr lang="en-US" sz="1400" dirty="0">
                <a:solidFill>
                  <a:schemeClr val="bg1"/>
                </a:solidFill>
              </a:rPr>
              <a:t> = </a:t>
            </a:r>
            <a:r>
              <a:rPr lang="en-US" sz="1400" dirty="0" err="1">
                <a:solidFill>
                  <a:schemeClr val="bg1"/>
                </a:solidFill>
              </a:rPr>
              <a:t>fn</a:t>
            </a:r>
            <a:r>
              <a:rPr lang="en-US" sz="1400" dirty="0">
                <a:solidFill>
                  <a:schemeClr val="bg1"/>
                </a:solidFill>
              </a:rPr>
              <a:t> : int list -&gt; int list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 </a:t>
            </a:r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desc_sort</a:t>
            </a:r>
            <a:r>
              <a:rPr lang="en-US" sz="1400" dirty="0">
                <a:solidFill>
                  <a:schemeClr val="bg1"/>
                </a:solidFill>
              </a:rPr>
              <a:t> = sort (op &lt;);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desc_sort</a:t>
            </a:r>
            <a:r>
              <a:rPr lang="en-US" sz="1400" dirty="0">
                <a:solidFill>
                  <a:schemeClr val="bg1"/>
                </a:solidFill>
              </a:rPr>
              <a:t> = </a:t>
            </a:r>
            <a:r>
              <a:rPr lang="en-US" sz="1400" dirty="0" err="1">
                <a:solidFill>
                  <a:schemeClr val="bg1"/>
                </a:solidFill>
              </a:rPr>
              <a:t>fn</a:t>
            </a:r>
            <a:r>
              <a:rPr lang="en-US" sz="1400" dirty="0">
                <a:solidFill>
                  <a:schemeClr val="bg1"/>
                </a:solidFill>
              </a:rPr>
              <a:t> : int list -&gt; int list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 </a:t>
            </a:r>
            <a:r>
              <a:rPr lang="en-US" sz="1400" dirty="0" err="1">
                <a:solidFill>
                  <a:schemeClr val="bg1"/>
                </a:solidFill>
              </a:rPr>
              <a:t>asc_sort</a:t>
            </a:r>
            <a:r>
              <a:rPr lang="en-US" sz="1400" dirty="0">
                <a:solidFill>
                  <a:schemeClr val="bg1"/>
                </a:solidFill>
              </a:rPr>
              <a:t> [5, 2, 8, 3, 9, 1, 6, 7, 4];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it = [1,2,3,4,5,6,7,8,9] : int list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 </a:t>
            </a:r>
            <a:r>
              <a:rPr lang="en-US" sz="1400" dirty="0" err="1">
                <a:solidFill>
                  <a:schemeClr val="bg1"/>
                </a:solidFill>
              </a:rPr>
              <a:t>desc_sort</a:t>
            </a:r>
            <a:r>
              <a:rPr lang="en-US" sz="1400" dirty="0">
                <a:solidFill>
                  <a:schemeClr val="bg1"/>
                </a:solidFill>
              </a:rPr>
              <a:t> [5, 2, 8, 3, 9, 1, 6, 7, 4];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val</a:t>
            </a:r>
            <a:r>
              <a:rPr lang="en-US" sz="1400" dirty="0">
                <a:solidFill>
                  <a:schemeClr val="bg1"/>
                </a:solidFill>
              </a:rPr>
              <a:t> it = [9,8,7,6,5,4,3,2,1] : int list</a:t>
            </a:r>
          </a:p>
          <a:p>
            <a:r>
              <a:rPr lang="en-US" sz="14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065E7-892F-184A-A0DE-9FD3F0D669A9}"/>
              </a:ext>
            </a:extLst>
          </p:cNvPr>
          <p:cNvSpPr txBox="1"/>
          <p:nvPr/>
        </p:nvSpPr>
        <p:spPr>
          <a:xfrm>
            <a:off x="6858000" y="2753380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Partially evaluated</a:t>
            </a:r>
            <a:br>
              <a:rPr lang="en-US" sz="1400" dirty="0"/>
            </a:br>
            <a:r>
              <a:rPr lang="en-US" sz="1400" dirty="0"/>
              <a:t>functions</a:t>
            </a: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0951BC58-D7E3-9D4D-8318-72F285C89EC4}"/>
              </a:ext>
            </a:extLst>
          </p:cNvPr>
          <p:cNvSpPr/>
          <p:nvPr/>
        </p:nvSpPr>
        <p:spPr bwMode="auto">
          <a:xfrm rot="20018411">
            <a:off x="2824358" y="2772162"/>
            <a:ext cx="228600" cy="4191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68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4202-67F9-6048-A828-BD4ED99C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Asteroid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598C-B88F-714F-896C-17E1E4E5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4000"/>
            <a:ext cx="7010400" cy="15271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Even though the modules and APIs are written in a more traditional, non-curried style in most modern programming languages, currying is still a powerful programming tool </a:t>
            </a:r>
          </a:p>
          <a:p>
            <a:r>
              <a:rPr lang="en-US" dirty="0"/>
              <a:t>Here is a simple example written in Asteroid,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8FA2D-8DA1-2440-8A0F-551F515B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4616338" cy="3616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F2C042-F94B-A44B-81A1-0DCB36B40E3D}"/>
              </a:ext>
            </a:extLst>
          </p:cNvPr>
          <p:cNvSpPr txBox="1"/>
          <p:nvPr/>
        </p:nvSpPr>
        <p:spPr>
          <a:xfrm>
            <a:off x="7010400" y="382172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ln013/</a:t>
            </a:r>
            <a:r>
              <a:rPr lang="en-US" sz="1400" dirty="0" err="1"/>
              <a:t>price.ast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7029326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1635</TotalTime>
  <Words>683</Words>
  <Application>Microsoft Macintosh PowerPoint</Application>
  <PresentationFormat>On-screen Show (4:3)</PresentationFormat>
  <Paragraphs>79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Wingdings</vt:lpstr>
      <vt:lpstr>quake2</vt:lpstr>
      <vt:lpstr>Currying – Computing with Partially Evaluated Functions</vt:lpstr>
      <vt:lpstr>Currying</vt:lpstr>
      <vt:lpstr>Currying</vt:lpstr>
      <vt:lpstr>Currying</vt:lpstr>
      <vt:lpstr>Currying</vt:lpstr>
      <vt:lpstr>Currying</vt:lpstr>
      <vt:lpstr>Functional Programming</vt:lpstr>
      <vt:lpstr>SML</vt:lpstr>
      <vt:lpstr>Asteroid</vt:lpstr>
      <vt:lpstr>Python</vt:lpstr>
      <vt:lpstr>Currying Function in other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Currying – Computing with Partially Evaluated Functions</dc:title>
  <dc:creator>Lutz Hamel</dc:creator>
  <cp:lastModifiedBy>Lutz Hamel</cp:lastModifiedBy>
  <cp:revision>10</cp:revision>
  <cp:lastPrinted>2012-01-23T19:25:49Z</cp:lastPrinted>
  <dcterms:created xsi:type="dcterms:W3CDTF">2023-03-17T11:15:32Z</dcterms:created>
  <dcterms:modified xsi:type="dcterms:W3CDTF">2023-03-18T14:30:35Z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