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68" r:id="rId2"/>
    <p:sldId id="270" r:id="rId3"/>
    <p:sldId id="271" r:id="rId4"/>
    <p:sldId id="273" r:id="rId5"/>
    <p:sldId id="272" r:id="rId6"/>
    <p:sldId id="269" r:id="rId7"/>
    <p:sldId id="274" r:id="rId8"/>
    <p:sldId id="276" r:id="rId9"/>
    <p:sldId id="277" r:id="rId10"/>
    <p:sldId id="278" r:id="rId11"/>
    <p:sldId id="279" r:id="rId12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09"/>
  </p:normalViewPr>
  <p:slideViewPr>
    <p:cSldViewPr>
      <p:cViewPr varScale="1">
        <p:scale>
          <a:sx n="114" d="100"/>
          <a:sy n="114" d="100"/>
        </p:scale>
        <p:origin x="3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utzhamel.github.io/CSC493/" TargetMode="External"/><Relationship Id="rId2" Type="http://schemas.openxmlformats.org/officeDocument/2006/relationships/hyperlink" Target="mailto:lutzhamel@uri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steroid-lang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steroid-lang.readthedocs.io/en/latest/User%20Guide.html#introduction" TargetMode="External"/><Relationship Id="rId2" Type="http://schemas.openxmlformats.org/officeDocument/2006/relationships/hyperlink" Target="https://asteroid-lang.readthedocs.io/en/latest/Installing%20and%20Runn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radig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rust-lang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C061-49F6-5940-AB9A-06984E73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– CSC493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5961-541A-3544-A233-3712154C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to Multi-Paradigm Programming</a:t>
            </a:r>
          </a:p>
          <a:p>
            <a:endParaRPr lang="en-US" dirty="0"/>
          </a:p>
          <a:p>
            <a:r>
              <a:rPr lang="en-US" dirty="0"/>
              <a:t>Instructor: Dr Lutz Hamel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lutzhamel@uri.edu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lutzhamel.github.io/CSC493/</a:t>
            </a:r>
            <a:endParaRPr lang="en-US" dirty="0"/>
          </a:p>
          <a:p>
            <a:r>
              <a:rPr lang="en-US" dirty="0" err="1"/>
              <a:t>BrightSpace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D1B0-D878-3B42-BCD5-8912C113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D3B85-A5C2-5C44-A470-54FE4FDF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990600"/>
          </a:xfrm>
        </p:spPr>
        <p:txBody>
          <a:bodyPr/>
          <a:lstStyle/>
          <a:p>
            <a:r>
              <a:rPr lang="en-US" dirty="0">
                <a:hlinkClick r:id="rId2"/>
              </a:rPr>
              <a:t>asteroid-lang.org/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787F9-8C8E-934E-8077-65682B38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3810000"/>
            <a:ext cx="3911600" cy="7747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049171-B314-4040-92FA-850FC33D5E09}"/>
              </a:ext>
            </a:extLst>
          </p:cNvPr>
          <p:cNvSpPr txBox="1"/>
          <p:nvPr/>
        </p:nvSpPr>
        <p:spPr>
          <a:xfrm>
            <a:off x="4282068" y="5107259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ln001/</a:t>
            </a:r>
            <a:r>
              <a:rPr lang="en-US" sz="1400" dirty="0" err="1"/>
              <a:t>hello.ast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86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4114800"/>
          </a:xfrm>
        </p:spPr>
        <p:txBody>
          <a:bodyPr/>
          <a:lstStyle/>
          <a:p>
            <a:r>
              <a:rPr lang="en-US" sz="2200" dirty="0"/>
              <a:t>Installing and Running Asteroid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asteroid-lang.readthedocs.io/en/latest/Installing%20and%20Running.html</a:t>
            </a:r>
            <a:endParaRPr lang="en-US" sz="2000" dirty="0"/>
          </a:p>
          <a:p>
            <a:r>
              <a:rPr lang="en-US" sz="2200" dirty="0"/>
              <a:t>Intro</a:t>
            </a:r>
          </a:p>
          <a:p>
            <a:pPr lvl="1"/>
            <a:r>
              <a:rPr lang="en-US" sz="1800" dirty="0">
                <a:hlinkClick r:id="rId3"/>
              </a:rPr>
              <a:t>asteroid-lang.readthedocs.io/en/latest/User Guide.html#introduction</a:t>
            </a: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3ED7-7139-DE4B-AA2C-3955A066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Paradigm?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6B3E-5B46-F449-803D-BA835642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paradigm is a distinct set of concepts and practices that define a discipline.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9C2AB-E1B7-D24D-B0FF-3C96625DF3F6}"/>
              </a:ext>
            </a:extLst>
          </p:cNvPr>
          <p:cNvSpPr txBox="1"/>
          <p:nvPr/>
        </p:nvSpPr>
        <p:spPr>
          <a:xfrm>
            <a:off x="2362200" y="5712023"/>
            <a:ext cx="3847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https://en.wikipedia.org/wiki/Paradigm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204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1D62-3486-B749-BC00-429B08A0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Programming Paradigm?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01DB-E198-DC4B-BEB2-7F5A5591C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80772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programming paradigm is an approach to programming using a distinct set of concepts and practices. E.g.</a:t>
            </a:r>
          </a:p>
          <a:p>
            <a:pPr lvl="1"/>
            <a:r>
              <a:rPr lang="en-US" b="1" dirty="0"/>
              <a:t>Imperative programming paradigm </a:t>
            </a:r>
            <a:r>
              <a:rPr lang="en-US" dirty="0"/>
              <a:t>– explicit statements that change the program state</a:t>
            </a:r>
          </a:p>
          <a:p>
            <a:pPr lvl="1"/>
            <a:r>
              <a:rPr lang="en-US" b="1" dirty="0"/>
              <a:t>Object-oriented programming paradigm </a:t>
            </a:r>
            <a:r>
              <a:rPr lang="en-US" dirty="0"/>
              <a:t>– uses data structures consisting of data fields and methods together with their instantiations (objects) to design programs</a:t>
            </a:r>
          </a:p>
          <a:p>
            <a:pPr lvl="1"/>
            <a:r>
              <a:rPr lang="en-US" b="1" dirty="0"/>
              <a:t>Functional programming paradigm</a:t>
            </a:r>
            <a:r>
              <a:rPr lang="en-US" dirty="0"/>
              <a:t> – uses evaluation of mathematical functions where everything is considered a value and avoids explicit state manipulation</a:t>
            </a:r>
          </a:p>
          <a:p>
            <a:pPr lvl="1"/>
            <a:r>
              <a:rPr lang="en-US" b="1" dirty="0"/>
              <a:t>Pattern matching paradigm </a:t>
            </a:r>
            <a:r>
              <a:rPr lang="en-US" dirty="0"/>
              <a:t>– uses patterns to access or </a:t>
            </a:r>
            <a:r>
              <a:rPr lang="en-US" dirty="0" err="1"/>
              <a:t>destructure</a:t>
            </a:r>
            <a:r>
              <a:rPr lang="en-US" dirty="0"/>
              <a:t> data structures (</a:t>
            </a:r>
            <a:r>
              <a:rPr lang="en-US"/>
              <a:t>declarative programming).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4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6199-D4F3-DC4D-AF9C-0DE850F9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Imperative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6D16-8047-9543-A0D6-FC5A91CF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 wrap="square"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There is a lot of confusion of terminology around imperative, structured, and procedural programming.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However, these terms form roughly a hierarchy as seen on the right.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When we talk about imperative programming we mean all these things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CE3E4B-307C-984D-9ED1-F62ED4241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5400" y="22479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146E7D-D676-F44F-80EB-9E10ACA01076}"/>
              </a:ext>
            </a:extLst>
          </p:cNvPr>
          <p:cNvSpPr txBox="1"/>
          <p:nvPr/>
        </p:nvSpPr>
        <p:spPr>
          <a:xfrm>
            <a:off x="5105400" y="5688051"/>
            <a:ext cx="35621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there are many exceptions, e.g., </a:t>
            </a:r>
          </a:p>
          <a:p>
            <a:r>
              <a:rPr lang="en-US" sz="1400" dirty="0"/>
              <a:t>you can have procedural programs with </a:t>
            </a:r>
          </a:p>
          <a:p>
            <a:r>
              <a:rPr lang="en-US" sz="1400" dirty="0" err="1"/>
              <a:t>goto</a:t>
            </a:r>
            <a:r>
              <a:rPr lang="en-US" sz="1400" dirty="0"/>
              <a:t> statements – not structured!  Think C.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35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C213-7E88-DB41-ACB9-CBB98B04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Multi-Paradigm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7781-C1D4-D946-AA2E-AB678B7E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multi-paradigm programming language is a programming language supporting more than one programming paradigm, in order to allow the most suitable programming style for a task.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A1FBB-AEE1-5444-87AC-D8616AAFD31E}"/>
              </a:ext>
            </a:extLst>
          </p:cNvPr>
          <p:cNvSpPr txBox="1"/>
          <p:nvPr/>
        </p:nvSpPr>
        <p:spPr>
          <a:xfrm>
            <a:off x="2286000" y="6353861"/>
            <a:ext cx="4310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en.wiktionary.org</a:t>
            </a:r>
            <a:r>
              <a:rPr lang="en-US" sz="1400" dirty="0"/>
              <a:t>/wiki/multi-paradigm</a:t>
            </a:r>
          </a:p>
        </p:txBody>
      </p:sp>
    </p:spTree>
    <p:extLst>
      <p:ext uri="{BB962C8B-B14F-4D97-AF65-F5344CB8AC3E}">
        <p14:creationId xmlns:p14="http://schemas.microsoft.com/office/powerpoint/2010/main" val="109284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3210-4B58-324E-85C2-F2B6BBE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CED0-B2B7-2849-B136-FF82EFFD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programming paradigms provide different tools/approaches to tackle programming challenges</a:t>
            </a:r>
          </a:p>
          <a:p>
            <a:r>
              <a:rPr lang="en-US" dirty="0"/>
              <a:t>Picking the right paradigm for the job at hand is an essential skill of every 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360267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961A-A8A7-0740-8901-D05ED182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9085-767A-EC42-8161-625065C4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languages we will be discussing/using all support the following to varying degrees,</a:t>
            </a:r>
          </a:p>
          <a:p>
            <a:pPr lvl="1"/>
            <a:r>
              <a:rPr lang="en-US" dirty="0"/>
              <a:t>Imperative programming</a:t>
            </a:r>
          </a:p>
          <a:p>
            <a:pPr lvl="1"/>
            <a:r>
              <a:rPr lang="en-US" dirty="0"/>
              <a:t>OOP</a:t>
            </a:r>
          </a:p>
          <a:p>
            <a:pPr lvl="1"/>
            <a:r>
              <a:rPr lang="en-US" dirty="0"/>
              <a:t>Functional programming</a:t>
            </a:r>
          </a:p>
          <a:p>
            <a:pPr lvl="1"/>
            <a:r>
              <a:rPr lang="en-US" dirty="0"/>
              <a:t>Pattern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5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84E1-5E4F-0F4D-9B0A-01C92FBE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5CF56-98AC-2246-A0C4-B9E7BD0E9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990600"/>
          </a:xfrm>
        </p:spPr>
        <p:txBody>
          <a:bodyPr/>
          <a:lstStyle/>
          <a:p>
            <a:r>
              <a:rPr lang="en-US" dirty="0">
                <a:hlinkClick r:id="rId2"/>
              </a:rPr>
              <a:t>www.python.org/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28313-AED1-7F42-9B5E-7D79928D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86200"/>
            <a:ext cx="3771900" cy="5207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0AC34-78EC-104B-A8F8-48014C9EDEA6}"/>
              </a:ext>
            </a:extLst>
          </p:cNvPr>
          <p:cNvSpPr txBox="1"/>
          <p:nvPr/>
        </p:nvSpPr>
        <p:spPr>
          <a:xfrm>
            <a:off x="4282068" y="5107259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ln001/</a:t>
            </a:r>
            <a:r>
              <a:rPr lang="en-US" sz="1400" dirty="0" err="1"/>
              <a:t>hello.py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353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EACD-87F9-664C-9832-4C2B7B92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51A5-4018-3745-ACA4-F46E0696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295400"/>
          </a:xfrm>
        </p:spPr>
        <p:txBody>
          <a:bodyPr/>
          <a:lstStyle/>
          <a:p>
            <a:r>
              <a:rPr lang="en-US" dirty="0">
                <a:hlinkClick r:id="rId2"/>
              </a:rPr>
              <a:t>www.rust-lang.org/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B6B93-FE6D-2144-8BD2-EC3590B0D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3445727"/>
            <a:ext cx="3771900" cy="9398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372038-5AA6-AB4C-A5C7-C7C43436569A}"/>
              </a:ext>
            </a:extLst>
          </p:cNvPr>
          <p:cNvSpPr txBox="1"/>
          <p:nvPr/>
        </p:nvSpPr>
        <p:spPr>
          <a:xfrm>
            <a:off x="4282068" y="5107259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ln001/</a:t>
            </a:r>
            <a:r>
              <a:rPr lang="en-US" sz="1400" dirty="0" err="1"/>
              <a:t>hello.rs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8093450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18040</TotalTime>
  <Words>409</Words>
  <Application>Microsoft Macintosh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quake2</vt:lpstr>
      <vt:lpstr>Welcome – CSC493</vt:lpstr>
      <vt:lpstr>What is a Paradigm?</vt:lpstr>
      <vt:lpstr>What is a Programming Paradigm?</vt:lpstr>
      <vt:lpstr>Imperative Programming</vt:lpstr>
      <vt:lpstr>What is a Multi-Paradigm Programming Language?</vt:lpstr>
      <vt:lpstr>Why Study?</vt:lpstr>
      <vt:lpstr>Our Languages</vt:lpstr>
      <vt:lpstr>Python</vt:lpstr>
      <vt:lpstr>Rust</vt:lpstr>
      <vt:lpstr>Asteroid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CSC493 Introduction to Multi-Paradigm Programming</dc:title>
  <dc:creator>Lutz Hamel</dc:creator>
  <cp:lastModifiedBy>Lutz Hamel</cp:lastModifiedBy>
  <cp:revision>12</cp:revision>
  <cp:lastPrinted>2012-01-23T19:25:49Z</cp:lastPrinted>
  <dcterms:created xsi:type="dcterms:W3CDTF">2023-01-09T18:53:48Z</dcterms:created>
  <dcterms:modified xsi:type="dcterms:W3CDTF">2023-01-22T22:11:13Z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