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70" r:id="rId4"/>
    <p:sldId id="271" r:id="rId5"/>
    <p:sldId id="274" r:id="rId6"/>
    <p:sldId id="269" r:id="rId7"/>
    <p:sldId id="272" r:id="rId8"/>
    <p:sldId id="275" r:id="rId9"/>
    <p:sldId id="273" r:id="rId10"/>
    <p:sldId id="276" r:id="rId11"/>
    <p:sldId id="277" r:id="rId1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35"/>
    <p:restoredTop sz="95915"/>
  </p:normalViewPr>
  <p:slideViewPr>
    <p:cSldViewPr>
      <p:cViewPr varScale="1">
        <p:scale>
          <a:sx n="109" d="100"/>
          <a:sy n="109" d="100"/>
        </p:scale>
        <p:origin x="2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45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docs/intro-fp-barendreg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p_%28programming_language%2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lnj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en.wikipedia.org/wiki/ML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Functional programming is a </a:t>
            </a:r>
            <a:r>
              <a:rPr lang="en-US" b="1" dirty="0">
                <a:cs typeface="+mn-cs"/>
              </a:rPr>
              <a:t>declarative</a:t>
            </a:r>
            <a:r>
              <a:rPr lang="en-US" dirty="0">
                <a:cs typeface="+mn-cs"/>
              </a:rPr>
              <a:t> </a:t>
            </a:r>
            <a:r>
              <a:rPr lang="en-US" b="1" dirty="0">
                <a:cs typeface="+mn-cs"/>
              </a:rPr>
              <a:t>programming paradigm </a:t>
            </a:r>
            <a:r>
              <a:rPr lang="en-US" dirty="0">
                <a:cs typeface="+mn-cs"/>
              </a:rPr>
              <a:t>where programs are constructed by applying and composing functions.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Function definitions are </a:t>
            </a:r>
            <a:r>
              <a:rPr lang="en-US" b="1" dirty="0">
                <a:cs typeface="+mn-cs"/>
              </a:rPr>
              <a:t>expressions that map values to other values</a:t>
            </a:r>
            <a:r>
              <a:rPr lang="en-US" dirty="0">
                <a:cs typeface="+mn-cs"/>
              </a:rPr>
              <a:t>, rather than a sequence of imperative statements which update the running state of a program.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26B5-7D52-BD48-BB3B-C114FB4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852B2-EB4C-D547-85EE-AF37F5BA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885851"/>
            <a:ext cx="8021107" cy="83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0A81B-E0A2-E64E-A8CF-C6694729E49B}"/>
                  </a:ext>
                </a:extLst>
              </p:cNvPr>
              <p:cNvSpPr txBox="1"/>
              <p:nvPr/>
            </p:nvSpPr>
            <p:spPr>
              <a:xfrm>
                <a:off x="1676400" y="1524000"/>
                <a:ext cx="1676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0A81B-E0A2-E64E-A8CF-C6694729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524000"/>
                <a:ext cx="1676400" cy="30777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76A4BB-F383-554C-89E3-51D24F026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26" r="57099"/>
          <a:stretch/>
        </p:blipFill>
        <p:spPr>
          <a:xfrm>
            <a:off x="152401" y="3241675"/>
            <a:ext cx="3505200" cy="755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880B18-349E-744B-81A1-945B9E1EEC1B}"/>
                  </a:ext>
                </a:extLst>
              </p:cNvPr>
              <p:cNvSpPr txBox="1"/>
              <p:nvPr/>
            </p:nvSpPr>
            <p:spPr>
              <a:xfrm>
                <a:off x="152400" y="2895600"/>
                <a:ext cx="27861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880B18-349E-744B-81A1-945B9E1E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95600"/>
                <a:ext cx="2786185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4666A0D-9FB6-C94F-90FD-43BECF250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798"/>
          <a:stretch/>
        </p:blipFill>
        <p:spPr>
          <a:xfrm>
            <a:off x="4572000" y="3721200"/>
            <a:ext cx="3692770" cy="825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A901E-8D93-8449-85E6-993094422837}"/>
                  </a:ext>
                </a:extLst>
              </p:cNvPr>
              <p:cNvSpPr txBox="1"/>
              <p:nvPr/>
            </p:nvSpPr>
            <p:spPr>
              <a:xfrm>
                <a:off x="4583723" y="3385724"/>
                <a:ext cx="2133600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A901E-8D93-8449-85E6-993094422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23" y="3385724"/>
                <a:ext cx="2133600" cy="335476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C52E3B3-D633-9D4C-AB3E-3C4E12D64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999" y="5168900"/>
            <a:ext cx="7772401" cy="13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3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F6D0F-19D4-4646-89C2-C45C1727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249F-E30E-4D43-9720-00545BBE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Chapter I in the following paper,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hlinkClick r:id="rId2"/>
              </a:rPr>
              <a:t>lutzhamel.github.io/CSC493/docs/intro-fp-barendregt.pdf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>
            <a:extLst>
              <a:ext uri="{FF2B5EF4-FFF2-40B4-BE49-F238E27FC236}">
                <a16:creationId xmlns:a16="http://schemas.microsoft.com/office/drawing/2014/main" id="{EB022EB6-89D1-6447-BDBB-5C54767D0310}"/>
              </a:ext>
            </a:extLst>
          </p:cNvPr>
          <p:cNvSpPr/>
          <p:nvPr/>
        </p:nvSpPr>
        <p:spPr bwMode="auto">
          <a:xfrm>
            <a:off x="1143000" y="1066800"/>
            <a:ext cx="7010400" cy="3429000"/>
          </a:xfrm>
          <a:prstGeom prst="irregularSeal1">
            <a:avLst/>
          </a:prstGeom>
          <a:solidFill>
            <a:srgbClr val="FF0000">
              <a:alpha val="8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B243A-1381-5245-8D3C-AD2C8E00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7010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…including functions!</a:t>
            </a:r>
          </a:p>
          <a:p>
            <a:r>
              <a:rPr lang="en-US" dirty="0"/>
              <a:t>This sets functional programming apart from imperative programming where statements like loops and conditionals do not represent values but change of an explicit machine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F361D-2FF4-F044-9C6B-91398E686ABB}"/>
              </a:ext>
            </a:extLst>
          </p:cNvPr>
          <p:cNvSpPr txBox="1"/>
          <p:nvPr/>
        </p:nvSpPr>
        <p:spPr>
          <a:xfrm>
            <a:off x="2512782" y="2343875"/>
            <a:ext cx="41184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Everything is a Value!</a:t>
            </a:r>
          </a:p>
        </p:txBody>
      </p:sp>
    </p:spTree>
    <p:extLst>
      <p:ext uri="{BB962C8B-B14F-4D97-AF65-F5344CB8AC3E}">
        <p14:creationId xmlns:p14="http://schemas.microsoft.com/office/powerpoint/2010/main" val="17442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explore this using the lambda calculus before we commit to any particular language.</a:t>
            </a:r>
          </a:p>
          <a:p>
            <a:r>
              <a:rPr lang="en-US" dirty="0"/>
              <a:t>Recall that in the lambda calculus we construct functions as lambda expressions and these functions can be applied to values, e.g.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5344180"/>
                <a:ext cx="7086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⇒1+1⇒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44180"/>
                <a:ext cx="7086600" cy="52322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DF44C95-EE2E-E048-B142-E77A67C36583}"/>
              </a:ext>
            </a:extLst>
          </p:cNvPr>
          <p:cNvSpPr/>
          <p:nvPr/>
        </p:nvSpPr>
        <p:spPr bwMode="auto">
          <a:xfrm rot="16200000">
            <a:off x="2318704" y="4279602"/>
            <a:ext cx="163193" cy="19050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DFC75-2A45-CF4C-A65C-52907B58D873}"/>
              </a:ext>
            </a:extLst>
          </p:cNvPr>
          <p:cNvSpPr txBox="1"/>
          <p:nvPr/>
        </p:nvSpPr>
        <p:spPr>
          <a:xfrm>
            <a:off x="1524000" y="4759569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application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3A2F76-0472-0842-B8C6-7EBBE926B38D}"/>
              </a:ext>
            </a:extLst>
          </p:cNvPr>
          <p:cNvSpPr/>
          <p:nvPr/>
        </p:nvSpPr>
        <p:spPr bwMode="auto">
          <a:xfrm rot="16200000">
            <a:off x="5224455" y="4746952"/>
            <a:ext cx="142892" cy="99060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D31E0-A736-9B49-8FFE-6D22A10A9D1A}"/>
              </a:ext>
            </a:extLst>
          </p:cNvPr>
          <p:cNvSpPr txBox="1"/>
          <p:nvPr/>
        </p:nvSpPr>
        <p:spPr>
          <a:xfrm>
            <a:off x="4724400" y="485335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15291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/>
          </a:bodyPr>
          <a:lstStyle/>
          <a:p>
            <a:r>
              <a:rPr lang="en-US" dirty="0"/>
              <a:t>Functions can be input values to other functions!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4495800"/>
                <a:ext cx="7086600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95800"/>
                <a:ext cx="7086600" cy="944169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E8119D6-62B4-244B-B839-4CB647EC6F3E}"/>
              </a:ext>
            </a:extLst>
          </p:cNvPr>
          <p:cNvSpPr/>
          <p:nvPr/>
        </p:nvSpPr>
        <p:spPr bwMode="auto">
          <a:xfrm rot="16200000">
            <a:off x="3429000" y="3657600"/>
            <a:ext cx="228600" cy="1447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6A980-999F-FD43-B01A-B397E1DD4795}"/>
              </a:ext>
            </a:extLst>
          </p:cNvPr>
          <p:cNvSpPr txBox="1"/>
          <p:nvPr/>
        </p:nvSpPr>
        <p:spPr>
          <a:xfrm>
            <a:off x="2756106" y="396240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as value</a:t>
            </a:r>
          </a:p>
        </p:txBody>
      </p:sp>
    </p:spTree>
    <p:extLst>
      <p:ext uri="{BB962C8B-B14F-4D97-AF65-F5344CB8AC3E}">
        <p14:creationId xmlns:p14="http://schemas.microsoft.com/office/powerpoint/2010/main" val="139310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/>
          </a:bodyPr>
          <a:lstStyle/>
          <a:p>
            <a:r>
              <a:rPr lang="en-US" dirty="0"/>
              <a:t>Functions as return values from functions</a:t>
            </a:r>
          </a:p>
          <a:p>
            <a:pPr lvl="1"/>
            <a:r>
              <a:rPr lang="en-US" dirty="0"/>
              <a:t>That is, functions computing new functions!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4953000"/>
                <a:ext cx="7086600" cy="10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7086600" cy="1009572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E8119D6-62B4-244B-B839-4CB647EC6F3E}"/>
              </a:ext>
            </a:extLst>
          </p:cNvPr>
          <p:cNvSpPr/>
          <p:nvPr/>
        </p:nvSpPr>
        <p:spPr bwMode="auto">
          <a:xfrm rot="16200000">
            <a:off x="2654094" y="4114800"/>
            <a:ext cx="228600" cy="1447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6A980-999F-FD43-B01A-B397E1DD4795}"/>
              </a:ext>
            </a:extLst>
          </p:cNvPr>
          <p:cNvSpPr txBox="1"/>
          <p:nvPr/>
        </p:nvSpPr>
        <p:spPr>
          <a:xfrm>
            <a:off x="1676400" y="4419600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as return value</a:t>
            </a:r>
          </a:p>
        </p:txBody>
      </p:sp>
    </p:spTree>
    <p:extLst>
      <p:ext uri="{BB962C8B-B14F-4D97-AF65-F5344CB8AC3E}">
        <p14:creationId xmlns:p14="http://schemas.microsoft.com/office/powerpoint/2010/main" val="335240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90B-DC6A-5F48-9A00-D1249EA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B6D2-EA6A-5545-9653-EEDE9808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27334"/>
            <a:ext cx="7010400" cy="26221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Functional programming is declarative in that the programs deal more with the </a:t>
            </a:r>
            <a:r>
              <a:rPr lang="en-US" b="1" dirty="0"/>
              <a:t>what</a:t>
            </a:r>
            <a:r>
              <a:rPr lang="en-US" dirty="0"/>
              <a:t> rather than the </a:t>
            </a:r>
            <a:r>
              <a:rPr lang="en-US" b="1" dirty="0"/>
              <a:t>how</a:t>
            </a:r>
            <a:r>
              <a:rPr lang="en-US" dirty="0"/>
              <a:t>.</a:t>
            </a:r>
          </a:p>
          <a:p>
            <a:r>
              <a:rPr lang="en-US" dirty="0"/>
              <a:t>One way to think about this is: in declarative programming we “declare” </a:t>
            </a:r>
            <a:r>
              <a:rPr lang="en-US" b="1" dirty="0"/>
              <a:t>what to do for each input configuration</a:t>
            </a:r>
            <a:r>
              <a:rPr lang="en-US" dirty="0"/>
              <a:t>.</a:t>
            </a:r>
          </a:p>
          <a:p>
            <a:r>
              <a:rPr lang="en-US" dirty="0"/>
              <a:t>This is in stark contrast to imperative programming where we describe </a:t>
            </a:r>
            <a:r>
              <a:rPr lang="en-US" b="1" dirty="0"/>
              <a:t>how to solve the whole problem</a:t>
            </a:r>
            <a:r>
              <a:rPr lang="en-US" dirty="0"/>
              <a:t> in one go without subdivision.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6D4E-764B-F54D-B416-4869F238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18134"/>
            <a:ext cx="3733800" cy="2406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8FAE7-83EF-5E40-B9C4-B6B1BEF4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22659"/>
            <a:ext cx="2895600" cy="23019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C6C5A-8489-8248-B822-41D64B89CBF4}"/>
              </a:ext>
            </a:extLst>
          </p:cNvPr>
          <p:cNvSpPr txBox="1"/>
          <p:nvPr/>
        </p:nvSpPr>
        <p:spPr>
          <a:xfrm>
            <a:off x="914400" y="6397823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How”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D5EE5-62C7-2A4F-A84D-7C002359D5FA}"/>
              </a:ext>
            </a:extLst>
          </p:cNvPr>
          <p:cNvSpPr txBox="1"/>
          <p:nvPr/>
        </p:nvSpPr>
        <p:spPr>
          <a:xfrm>
            <a:off x="6389077" y="639782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What”</a:t>
            </a:r>
          </a:p>
        </p:txBody>
      </p:sp>
    </p:spTree>
    <p:extLst>
      <p:ext uri="{BB962C8B-B14F-4D97-AF65-F5344CB8AC3E}">
        <p14:creationId xmlns:p14="http://schemas.microsoft.com/office/powerpoint/2010/main" val="34492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53F9-E312-D549-A829-DA9B14BF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053-B57F-3541-B087-E6670A2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14600"/>
            <a:ext cx="70104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Lisp was developed by John McCarthy in the late 1950’s early 60’s to solve problems in AI.</a:t>
            </a:r>
          </a:p>
          <a:p>
            <a:r>
              <a:rPr lang="en-US" dirty="0"/>
              <a:t>It is the oldest functional programming language.</a:t>
            </a:r>
          </a:p>
          <a:p>
            <a:r>
              <a:rPr lang="en-US" dirty="0"/>
              <a:t>Its syntax has been inspired by the lambda calculus.</a:t>
            </a:r>
          </a:p>
          <a:p>
            <a:r>
              <a:rPr lang="en-US" dirty="0"/>
              <a:t>It introduced novel features such as recursion and garbage collection.</a:t>
            </a:r>
          </a:p>
          <a:p>
            <a:r>
              <a:rPr lang="en-US" dirty="0"/>
              <a:t>It is still in use today as Common Lisp (ANSI compliant).</a:t>
            </a:r>
          </a:p>
          <a:p>
            <a:r>
              <a:rPr lang="en-US" dirty="0"/>
              <a:t>Modern descendants: Scheme, Racket, Clojure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7D5BE5-46C6-E543-AD5F-124359AB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29337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270FCD-6754-474D-B9DD-A4792FBDC607}"/>
              </a:ext>
            </a:extLst>
          </p:cNvPr>
          <p:cNvSpPr txBox="1"/>
          <p:nvPr/>
        </p:nvSpPr>
        <p:spPr>
          <a:xfrm>
            <a:off x="1359877" y="6365631"/>
            <a:ext cx="544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https://en.wikipedia.org/wiki/Lisp_%28programming_language%29</a:t>
            </a:r>
            <a:r>
              <a:rPr lang="en-US" sz="1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C9B0D7-44A8-9D46-A32F-432D87C13446}"/>
              </a:ext>
            </a:extLst>
          </p:cNvPr>
          <p:cNvGrpSpPr/>
          <p:nvPr/>
        </p:nvGrpSpPr>
        <p:grpSpPr>
          <a:xfrm>
            <a:off x="6014386" y="228600"/>
            <a:ext cx="3205814" cy="2136364"/>
            <a:chOff x="5181600" y="291856"/>
            <a:chExt cx="3205814" cy="2136364"/>
          </a:xfrm>
        </p:grpSpPr>
        <p:pic>
          <p:nvPicPr>
            <p:cNvPr id="1028" name="Picture 4" descr="John McCarthy: Computer scientist known as the father of AI | The  Independent | The Independent">
              <a:extLst>
                <a:ext uri="{FF2B5EF4-FFF2-40B4-BE49-F238E27FC236}">
                  <a16:creationId xmlns:a16="http://schemas.microsoft.com/office/drawing/2014/main" id="{252B75D2-5339-B141-AD12-F02774D3C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705" y="291856"/>
              <a:ext cx="2150859" cy="1613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8DB8E6-4122-F84C-BFAF-29886B8F5C9A}"/>
                </a:ext>
              </a:extLst>
            </p:cNvPr>
            <p:cNvSpPr txBox="1"/>
            <p:nvPr/>
          </p:nvSpPr>
          <p:spPr>
            <a:xfrm>
              <a:off x="5181600" y="1905000"/>
              <a:ext cx="3205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 John McCarthy, computer scientist,</a:t>
              </a:r>
              <a:br>
                <a:rPr lang="en-US" sz="1400" dirty="0"/>
              </a:br>
              <a:r>
                <a:rPr lang="en-US" sz="1400" dirty="0"/>
                <a:t>1927 – 2011.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1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F6F8-A11D-284E-9D9F-86CC2DD5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4C42A-4C7C-3343-A483-3252177F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4771546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EF86A-808F-844C-BA4E-53070FE9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3965377"/>
            <a:ext cx="4622800" cy="763398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DC51C-5AFC-6041-8439-8180B328F842}"/>
                  </a:ext>
                </a:extLst>
              </p:cNvPr>
              <p:cNvSpPr txBox="1"/>
              <p:nvPr/>
            </p:nvSpPr>
            <p:spPr>
              <a:xfrm>
                <a:off x="4851400" y="3657600"/>
                <a:ext cx="27861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DC51C-5AFC-6041-8439-8180B328F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3657600"/>
                <a:ext cx="2786185" cy="30777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8B08EA-0592-F849-BFDD-211C3A491539}"/>
                  </a:ext>
                </a:extLst>
              </p:cNvPr>
              <p:cNvSpPr txBox="1"/>
              <p:nvPr/>
            </p:nvSpPr>
            <p:spPr>
              <a:xfrm>
                <a:off x="2743200" y="1213932"/>
                <a:ext cx="1676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8B08EA-0592-F849-BFDD-211C3A49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213932"/>
                <a:ext cx="1676400" cy="307777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CFF91A-C1E8-414F-A78B-2908BAE76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564459"/>
            <a:ext cx="5715000" cy="8363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AFBD3-772C-A946-AC73-3E70770A76E4}"/>
                  </a:ext>
                </a:extLst>
              </p:cNvPr>
              <p:cNvSpPr txBox="1"/>
              <p:nvPr/>
            </p:nvSpPr>
            <p:spPr>
              <a:xfrm>
                <a:off x="1143000" y="5120654"/>
                <a:ext cx="2133600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AFBD3-772C-A946-AC73-3E70770A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20654"/>
                <a:ext cx="2133600" cy="335476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229-4AB0-F74C-BD9F-D10304BB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7AC9-DDDA-D449-8C43-1EE22DC4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475647"/>
            <a:ext cx="7010400" cy="38489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Robin Milner designed ML as the implementation language for his proof assistant LCF (Logic for Computable Functions) in the 1970’s.</a:t>
            </a:r>
          </a:p>
          <a:p>
            <a:r>
              <a:rPr lang="en-US" dirty="0"/>
              <a:t>It can be considered the first modern functional programming language,</a:t>
            </a:r>
          </a:p>
          <a:p>
            <a:pPr lvl="1"/>
            <a:r>
              <a:rPr lang="en-US" dirty="0"/>
              <a:t>Statically type checked</a:t>
            </a:r>
          </a:p>
          <a:p>
            <a:pPr lvl="1"/>
            <a:r>
              <a:rPr lang="en-US" dirty="0"/>
              <a:t>A syntax that is easily recognized by today’s developers</a:t>
            </a:r>
          </a:p>
          <a:p>
            <a:pPr lvl="1"/>
            <a:r>
              <a:rPr lang="en-US" dirty="0"/>
              <a:t>Very influential, virtually every modern functional programming language can trace its ancestry back to ML</a:t>
            </a:r>
          </a:p>
          <a:p>
            <a:r>
              <a:rPr lang="en-US" dirty="0"/>
              <a:t>It is also one of the few high-level programming languages with a full mathematical specification.</a:t>
            </a:r>
          </a:p>
          <a:p>
            <a:r>
              <a:rPr lang="en-US" dirty="0"/>
              <a:t>Dialects of ML in wide use today: SMLNJ, </a:t>
            </a:r>
            <a:r>
              <a:rPr lang="en-US" dirty="0" err="1"/>
              <a:t>Ocaml</a:t>
            </a:r>
            <a:r>
              <a:rPr lang="en-US" dirty="0"/>
              <a:t>, F#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Standard ML of New Jersey">
            <a:extLst>
              <a:ext uri="{FF2B5EF4-FFF2-40B4-BE49-F238E27FC236}">
                <a16:creationId xmlns:a16="http://schemas.microsoft.com/office/drawing/2014/main" id="{BF992F11-DCE6-BE4B-8348-B139E06C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45725"/>
            <a:ext cx="1204137" cy="8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2E413-044C-914C-9542-4F6804EF43B7}"/>
              </a:ext>
            </a:extLst>
          </p:cNvPr>
          <p:cNvSpPr txBox="1"/>
          <p:nvPr/>
        </p:nvSpPr>
        <p:spPr>
          <a:xfrm>
            <a:off x="1184031" y="6400800"/>
            <a:ext cx="652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https://smlnj.org/</a:t>
            </a:r>
            <a:r>
              <a:rPr lang="en-US" sz="1400" dirty="0"/>
              <a:t>  and </a:t>
            </a:r>
            <a:r>
              <a:rPr lang="en-US" sz="1400" dirty="0">
                <a:hlinkClick r:id="rId4"/>
              </a:rPr>
              <a:t>https://en.wikipedia.org/wiki/ML_(programming_language)</a:t>
            </a:r>
            <a:r>
              <a:rPr lang="en-US" sz="1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52B59-D700-F040-9034-4161736DB703}"/>
              </a:ext>
            </a:extLst>
          </p:cNvPr>
          <p:cNvGrpSpPr/>
          <p:nvPr/>
        </p:nvGrpSpPr>
        <p:grpSpPr>
          <a:xfrm>
            <a:off x="6248400" y="149423"/>
            <a:ext cx="2721964" cy="2278797"/>
            <a:chOff x="6345836" y="149423"/>
            <a:chExt cx="2721964" cy="227879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7C024E0-4EDD-9542-9603-74F793D8C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712" y="149423"/>
              <a:ext cx="1337342" cy="170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514A58-B8FA-DA48-8AFC-7332A7A84C75}"/>
                </a:ext>
              </a:extLst>
            </p:cNvPr>
            <p:cNvSpPr txBox="1"/>
            <p:nvPr/>
          </p:nvSpPr>
          <p:spPr>
            <a:xfrm>
              <a:off x="6345836" y="1905000"/>
              <a:ext cx="2721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Robin Milner, computer scientist</a:t>
              </a:r>
              <a:br>
                <a:rPr lang="en-US" sz="1400" dirty="0"/>
              </a:br>
              <a:r>
                <a:rPr lang="en-US" sz="1400" dirty="0"/>
                <a:t>1934 – 2010.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221749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4476</TotalTime>
  <Words>555</Words>
  <Application>Microsoft Macintosh PowerPoint</Application>
  <PresentationFormat>On-screen Show (4:3)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Wingdings</vt:lpstr>
      <vt:lpstr>quake2</vt:lpstr>
      <vt:lpstr>Functional Programming</vt:lpstr>
      <vt:lpstr>Functional Programming</vt:lpstr>
      <vt:lpstr>Lambda Calculus</vt:lpstr>
      <vt:lpstr>Lambda Calculus</vt:lpstr>
      <vt:lpstr>Lambda Calculus</vt:lpstr>
      <vt:lpstr>Functional Programming</vt:lpstr>
      <vt:lpstr>Lisp</vt:lpstr>
      <vt:lpstr>Lisp</vt:lpstr>
      <vt:lpstr>ML</vt:lpstr>
      <vt:lpstr>ML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Lutz Hamel</dc:creator>
  <cp:lastModifiedBy>Lutz Hamel</cp:lastModifiedBy>
  <cp:revision>13</cp:revision>
  <cp:lastPrinted>2012-01-23T19:25:49Z</cp:lastPrinted>
  <dcterms:created xsi:type="dcterms:W3CDTF">2023-03-08T13:42:44Z</dcterms:created>
  <dcterms:modified xsi:type="dcterms:W3CDTF">2023-03-11T16:19:32Z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