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267" r:id="rId2"/>
    <p:sldId id="270" r:id="rId3"/>
    <p:sldId id="268" r:id="rId4"/>
    <p:sldId id="269" r:id="rId5"/>
    <p:sldId id="271" r:id="rId6"/>
    <p:sldId id="272" r:id="rId7"/>
    <p:sldId id="303" r:id="rId8"/>
    <p:sldId id="304" r:id="rId9"/>
    <p:sldId id="305" r:id="rId10"/>
    <p:sldId id="306" r:id="rId11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>
      <p:cViewPr varScale="1">
        <p:scale>
          <a:sx n="109" d="100"/>
          <a:sy n="109" d="100"/>
        </p:scale>
        <p:origin x="5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31F6468-3894-F84A-B235-CEEEA7900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45111-D3F4-D84A-9E89-DE518A006B13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D120E1-F5CF-E04A-8D8D-7EF4F9E7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70CC1F-73BB-A849-9E28-056A962E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31F6468-3894-F84A-B235-CEEEA7900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45111-D3F4-D84A-9E89-DE518A006B13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D120E1-F5CF-E04A-8D8D-7EF4F9E7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70CC1F-73BB-A849-9E28-056A962E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6960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31F6468-3894-F84A-B235-CEEEA7900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45111-D3F4-D84A-9E89-DE518A006B13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D120E1-F5CF-E04A-8D8D-7EF4F9E7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70CC1F-73BB-A849-9E28-056A962E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250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steroid-lang.readthedocs.io/en/latest/Reference%20Guide.html#list-and-string-objec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17E68C2-6C37-6E4B-9DFF-D29ED72B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Object-Oriented Programming with Asteroid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A88471D-204D-494D-A9B6-068D204E0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905000"/>
            <a:ext cx="7239000" cy="41148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Structures with behavior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No inheritance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No member protection, everything is public</a:t>
            </a:r>
          </a:p>
          <a:p>
            <a:pPr>
              <a:defRPr/>
            </a:pPr>
            <a:r>
              <a:rPr lang="en-US" dirty="0">
                <a:cs typeface="+mn-cs"/>
              </a:rPr>
              <a:t>Member function specification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Uses standard function syntax within structures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Internal </a:t>
            </a:r>
            <a:r>
              <a:rPr lang="en-US" b="1" dirty="0">
                <a:cs typeface="+mn-cs"/>
              </a:rPr>
              <a:t>object identity </a:t>
            </a:r>
            <a:r>
              <a:rPr lang="en-US" dirty="0">
                <a:cs typeface="+mn-cs"/>
              </a:rPr>
              <a:t>is given via the ‘</a:t>
            </a:r>
            <a:r>
              <a:rPr lang="en-US" b="1" dirty="0">
                <a:cs typeface="+mn-cs"/>
              </a:rPr>
              <a:t>this</a:t>
            </a:r>
            <a:r>
              <a:rPr lang="en-US" dirty="0">
                <a:cs typeface="+mn-cs"/>
              </a:rPr>
              <a:t>’ keyword.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Special member functions:</a:t>
            </a:r>
          </a:p>
          <a:p>
            <a:pPr lvl="2">
              <a:defRPr/>
            </a:pPr>
            <a:r>
              <a:rPr lang="en-US" dirty="0">
                <a:cs typeface="+mn-cs"/>
              </a:rPr>
              <a:t>__</a:t>
            </a:r>
            <a:r>
              <a:rPr lang="en-US" dirty="0" err="1">
                <a:cs typeface="+mn-cs"/>
              </a:rPr>
              <a:t>init</a:t>
            </a:r>
            <a:r>
              <a:rPr lang="en-US" dirty="0">
                <a:cs typeface="+mn-cs"/>
              </a:rPr>
              <a:t>__</a:t>
            </a:r>
          </a:p>
          <a:p>
            <a:pPr lvl="2">
              <a:defRPr/>
            </a:pPr>
            <a:r>
              <a:rPr lang="en-US" dirty="0">
                <a:cs typeface="+mn-cs"/>
              </a:rPr>
              <a:t>__str__</a:t>
            </a:r>
          </a:p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DF38-CCEA-1C4B-AA26-540CCDE6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88F56-C916-C74D-A523-A5AA77B37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05000"/>
            <a:ext cx="8153400" cy="4114800"/>
          </a:xfrm>
        </p:spPr>
        <p:txBody>
          <a:bodyPr/>
          <a:lstStyle/>
          <a:p>
            <a:r>
              <a:rPr lang="en-US" sz="1400" dirty="0">
                <a:hlinkClick r:id="rId2"/>
              </a:rPr>
              <a:t>https://asteroid-lang.readthedocs.io/en/latest/User%20Guide.html#structures-object-oriented-programming-and-pattern-matching</a:t>
            </a:r>
          </a:p>
          <a:p>
            <a:r>
              <a:rPr lang="en-US" sz="1400" dirty="0">
                <a:hlinkClick r:id="rId2"/>
              </a:rPr>
              <a:t>https://asteroid-lang.readthedocs.io/en/latest/Reference%20Guide.html#list-and-string-objects</a:t>
            </a:r>
            <a:endParaRPr lang="en-US" sz="1400" dirty="0"/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7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6DD65-CBD4-5D46-826C-E1AA8ED65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Object Identity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E96CF-CAB5-C34C-9EEC-191636DF0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373154"/>
            <a:ext cx="4376565" cy="2111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AF968-47C3-D54B-B514-F4DB3BBAE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Internal and external object identities are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DF619-CE50-DC43-B996-81E4B3AA25E3}"/>
              </a:ext>
            </a:extLst>
          </p:cNvPr>
          <p:cNvSpPr txBox="1"/>
          <p:nvPr/>
        </p:nvSpPr>
        <p:spPr>
          <a:xfrm>
            <a:off x="1606062" y="4771292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ln009/</a:t>
            </a:r>
            <a:r>
              <a:rPr lang="en-US" sz="1400" dirty="0" err="1"/>
              <a:t>objid.ast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9513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17E68C2-6C37-6E4B-9DFF-D29ED72B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anchor="ctr">
            <a:normAutofit/>
          </a:bodyPr>
          <a:lstStyle/>
          <a:p>
            <a:pPr eaLnBrk="1" hangingPunct="1">
              <a:defRPr/>
            </a:pPr>
            <a:r>
              <a:rPr lang="en-US" dirty="0"/>
              <a:t>Basic Objects with Behavior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A88471D-204D-494D-A9B6-068D204E0DD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500" dirty="0"/>
              <a:t>Data and function members</a:t>
            </a:r>
          </a:p>
          <a:p>
            <a:pPr>
              <a:lnSpc>
                <a:spcPct val="90000"/>
              </a:lnSpc>
              <a:defRPr/>
            </a:pPr>
            <a:r>
              <a:rPr lang="en-US" sz="1500" dirty="0"/>
              <a:t>Member functions are functions defined in the context of a structure.</a:t>
            </a:r>
          </a:p>
          <a:p>
            <a:pPr>
              <a:lnSpc>
                <a:spcPct val="90000"/>
              </a:lnSpc>
              <a:defRPr/>
            </a:pPr>
            <a:r>
              <a:rPr lang="en-US" sz="1500" dirty="0"/>
              <a:t>Notice the use of ‘</a:t>
            </a:r>
            <a:r>
              <a:rPr lang="en-US" sz="1500" b="1" dirty="0"/>
              <a:t>this</a:t>
            </a:r>
            <a:r>
              <a:rPr lang="en-US" sz="1500" dirty="0"/>
              <a:t>’</a:t>
            </a:r>
          </a:p>
          <a:p>
            <a:pPr>
              <a:lnSpc>
                <a:spcPct val="90000"/>
              </a:lnSpc>
              <a:defRPr/>
            </a:pPr>
            <a:r>
              <a:rPr lang="en-US" sz="1500" dirty="0"/>
              <a:t>We are using the </a:t>
            </a:r>
            <a:r>
              <a:rPr lang="en-US" sz="1500" b="1" dirty="0"/>
              <a:t>default</a:t>
            </a:r>
            <a:r>
              <a:rPr lang="en-US" sz="1500" dirty="0"/>
              <a:t> </a:t>
            </a:r>
            <a:r>
              <a:rPr lang="en-US" sz="1500" b="1" dirty="0"/>
              <a:t>constructor</a:t>
            </a:r>
            <a:r>
              <a:rPr lang="en-US" sz="1500" dirty="0"/>
              <a:t> that fills out the data members according to the order they appear.</a:t>
            </a:r>
          </a:p>
          <a:p>
            <a:pPr>
              <a:lnSpc>
                <a:spcPct val="90000"/>
              </a:lnSpc>
              <a:defRPr/>
            </a:pPr>
            <a:r>
              <a:rPr lang="en-US" sz="1500" dirty="0"/>
              <a:t>Taking advantage of </a:t>
            </a:r>
            <a:r>
              <a:rPr lang="en-US" sz="1500" b="1" dirty="0"/>
              <a:t>default</a:t>
            </a:r>
            <a:r>
              <a:rPr lang="en-US" sz="1500" dirty="0"/>
              <a:t> </a:t>
            </a:r>
            <a:r>
              <a:rPr lang="en-US" sz="1500" b="1" dirty="0"/>
              <a:t>behavior</a:t>
            </a:r>
            <a:r>
              <a:rPr lang="en-US" sz="1500" dirty="0"/>
              <a:t> when mapping object to a </a:t>
            </a:r>
            <a:r>
              <a:rPr lang="en-US" sz="1500" b="1" dirty="0"/>
              <a:t>string</a:t>
            </a:r>
            <a:r>
              <a:rPr lang="en-US" sz="15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946215-2F91-DF4C-BD53-347BCB7BFF17}"/>
              </a:ext>
            </a:extLst>
          </p:cNvPr>
          <p:cNvSpPr txBox="1"/>
          <p:nvPr/>
        </p:nvSpPr>
        <p:spPr>
          <a:xfrm>
            <a:off x="1664677" y="5451231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ln009/rect1.ast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08EEB9-78D0-B745-81C5-2B3ED68D0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12950"/>
            <a:ext cx="4470400" cy="2832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597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17E68C2-6C37-6E4B-9DFF-D29ED72B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anchor="ctr">
            <a:normAutofit/>
          </a:bodyPr>
          <a:lstStyle/>
          <a:p>
            <a:pPr eaLnBrk="1" hangingPunct="1">
              <a:defRPr/>
            </a:pPr>
            <a:r>
              <a:rPr lang="en-US" dirty="0"/>
              <a:t>Custom Constructors and String Mapping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A88471D-204D-494D-A9B6-068D204E0DD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6324600" y="1905000"/>
            <a:ext cx="2209800" cy="41148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500" dirty="0"/>
              <a:t>Taking advantage of the special functions __</a:t>
            </a:r>
            <a:r>
              <a:rPr lang="en-US" sz="1500" dirty="0" err="1"/>
              <a:t>init</a:t>
            </a:r>
            <a:r>
              <a:rPr lang="en-US" sz="1500" dirty="0"/>
              <a:t>__ and __str__</a:t>
            </a:r>
          </a:p>
          <a:p>
            <a:pPr>
              <a:lnSpc>
                <a:spcPct val="90000"/>
              </a:lnSpc>
              <a:defRPr/>
            </a:pPr>
            <a:r>
              <a:rPr lang="en-US" sz="1500" dirty="0"/>
              <a:t>We use the constructor __</a:t>
            </a:r>
            <a:r>
              <a:rPr lang="en-US" sz="1500" dirty="0" err="1"/>
              <a:t>init</a:t>
            </a:r>
            <a:r>
              <a:rPr lang="en-US" sz="1500" dirty="0"/>
              <a:t>__ to enforce that we only want real values for dimensions</a:t>
            </a:r>
          </a:p>
          <a:p>
            <a:pPr>
              <a:lnSpc>
                <a:spcPct val="90000"/>
              </a:lnSpc>
              <a:defRPr/>
            </a:pPr>
            <a:r>
              <a:rPr lang="en-US" sz="1500" dirty="0"/>
              <a:t>The __str__ functions allows us to create a custom string representation for Rectangle objects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946215-2F91-DF4C-BD53-347BCB7BFF17}"/>
              </a:ext>
            </a:extLst>
          </p:cNvPr>
          <p:cNvSpPr txBox="1"/>
          <p:nvPr/>
        </p:nvSpPr>
        <p:spPr>
          <a:xfrm>
            <a:off x="1219200" y="6113882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ln009/rect2.ast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148CC-DA8A-B54E-8CFB-6151E0430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6" y="1638300"/>
            <a:ext cx="6248400" cy="4457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3970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0F7535-6650-7D44-A836-6D8296A6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on Objects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33628-268D-A94D-B3DA-59DB4D92F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00200"/>
            <a:ext cx="7239000" cy="1905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During pattern matching on objects member functions are ignored</a:t>
            </a:r>
          </a:p>
          <a:p>
            <a:pPr lvl="1"/>
            <a:r>
              <a:rPr lang="en-US" dirty="0"/>
              <a:t>It doesn’t matter where the functions appear.</a:t>
            </a:r>
          </a:p>
          <a:p>
            <a:pPr lvl="1"/>
            <a:r>
              <a:rPr lang="en-US" b="1" dirty="0"/>
              <a:t>You cannot pattern-match on functions!</a:t>
            </a:r>
          </a:p>
          <a:p>
            <a:pPr lvl="1"/>
            <a:r>
              <a:rPr lang="en-US" b="1" dirty="0"/>
              <a:t>You can only pattern-match on data members.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883911-D6CC-274C-B979-68AD0E271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3733800"/>
            <a:ext cx="3915553" cy="2362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54D957-E16A-8F4A-A4F1-B0CCFBD22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1" y="4212424"/>
            <a:ext cx="4152900" cy="25053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76344B70-D0DE-D148-A247-A039B35EDA33}"/>
              </a:ext>
            </a:extLst>
          </p:cNvPr>
          <p:cNvSpPr/>
          <p:nvPr/>
        </p:nvSpPr>
        <p:spPr bwMode="auto">
          <a:xfrm rot="878733">
            <a:off x="4038600" y="4944097"/>
            <a:ext cx="571500" cy="304800"/>
          </a:xfrm>
          <a:prstGeom prst="left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82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0F7535-6650-7D44-A836-6D8296A6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on Objects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33628-268D-A94D-B3DA-59DB4D92F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365738"/>
            <a:ext cx="7239000" cy="1905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not a surprise that object patterns can be used as constraints.</a:t>
            </a:r>
          </a:p>
          <a:p>
            <a:r>
              <a:rPr lang="en-US" dirty="0"/>
              <a:t>All patterns we have looked at so far also apply to objects.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9654E1-8E1B-D340-A96D-C4370BC2E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616885"/>
            <a:ext cx="4972050" cy="27839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84369347-13E6-5A4C-BEC7-9C4E3C07E1AA}"/>
              </a:ext>
            </a:extLst>
          </p:cNvPr>
          <p:cNvSpPr/>
          <p:nvPr/>
        </p:nvSpPr>
        <p:spPr bwMode="auto">
          <a:xfrm>
            <a:off x="1600200" y="5902885"/>
            <a:ext cx="457200" cy="3048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79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89A99E-9AE2-8144-9DCE-6CA05767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B0FA6-700C-BA41-BAB8-C29191447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69365"/>
            <a:ext cx="7010400" cy="140541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already looked at object composition as a way of modeling compound objects.</a:t>
            </a:r>
          </a:p>
          <a:p>
            <a:r>
              <a:rPr lang="en-US" dirty="0"/>
              <a:t>Note: in Asteroid we can have nested objects but </a:t>
            </a:r>
            <a:r>
              <a:rPr lang="en-US" b="1" dirty="0"/>
              <a:t>not nested structures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B6F2BD-689A-BB43-B65B-93DC0F33C755}"/>
              </a:ext>
            </a:extLst>
          </p:cNvPr>
          <p:cNvGrpSpPr/>
          <p:nvPr/>
        </p:nvGrpSpPr>
        <p:grpSpPr>
          <a:xfrm>
            <a:off x="1676400" y="3190411"/>
            <a:ext cx="5448300" cy="3591389"/>
            <a:chOff x="1676400" y="3114211"/>
            <a:chExt cx="5448300" cy="359138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C498760-0EC6-F34E-B96D-7583AAF41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6400" y="3114211"/>
              <a:ext cx="5448300" cy="35913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Left Arrow 5">
              <a:extLst>
                <a:ext uri="{FF2B5EF4-FFF2-40B4-BE49-F238E27FC236}">
                  <a16:creationId xmlns:a16="http://schemas.microsoft.com/office/drawing/2014/main" id="{674E374C-A886-6845-ADF5-A674D1772772}"/>
                </a:ext>
              </a:extLst>
            </p:cNvPr>
            <p:cNvSpPr/>
            <p:nvPr/>
          </p:nvSpPr>
          <p:spPr bwMode="auto">
            <a:xfrm>
              <a:off x="3124200" y="4953000"/>
              <a:ext cx="304800" cy="152400"/>
            </a:xfrm>
            <a:prstGeom prst="lef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C5C51171-7979-B547-9168-71169C34BF4F}"/>
                </a:ext>
              </a:extLst>
            </p:cNvPr>
            <p:cNvSpPr/>
            <p:nvPr/>
          </p:nvSpPr>
          <p:spPr bwMode="auto">
            <a:xfrm>
              <a:off x="5181600" y="5715000"/>
              <a:ext cx="304800" cy="152400"/>
            </a:xfrm>
            <a:prstGeom prst="lef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2" name="Left Arrow 11">
            <a:extLst>
              <a:ext uri="{FF2B5EF4-FFF2-40B4-BE49-F238E27FC236}">
                <a16:creationId xmlns:a16="http://schemas.microsoft.com/office/drawing/2014/main" id="{449C0E27-3ED3-A444-9792-4397C8A8C903}"/>
              </a:ext>
            </a:extLst>
          </p:cNvPr>
          <p:cNvSpPr/>
          <p:nvPr/>
        </p:nvSpPr>
        <p:spPr bwMode="auto">
          <a:xfrm rot="17785216">
            <a:off x="3810000" y="6260669"/>
            <a:ext cx="3048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F4C724-0E6C-254C-A9A5-1E914FBF4045}"/>
              </a:ext>
            </a:extLst>
          </p:cNvPr>
          <p:cNvSpPr txBox="1"/>
          <p:nvPr/>
        </p:nvSpPr>
        <p:spPr>
          <a:xfrm>
            <a:off x="7239000" y="3275111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ln008/</a:t>
            </a:r>
            <a:r>
              <a:rPr lang="en-US" sz="1400" dirty="0" err="1"/>
              <a:t>objcomp.ast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6692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47C1-1543-0141-9D91-A337305C6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Duck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49150-CF97-C141-A734-37F7501AA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0" y="1905000"/>
            <a:ext cx="3581400" cy="323532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As long as object have common interfaces they act as polymorphic structures – </a:t>
            </a:r>
            <a:r>
              <a:rPr lang="en-US" b="1" dirty="0"/>
              <a:t>duck typing</a:t>
            </a:r>
          </a:p>
          <a:p>
            <a:r>
              <a:rPr lang="en-US" dirty="0"/>
              <a:t>The do </a:t>
            </a:r>
            <a:r>
              <a:rPr lang="en-US" b="1" dirty="0"/>
              <a:t>not</a:t>
            </a:r>
            <a:r>
              <a:rPr lang="en-US" dirty="0"/>
              <a:t> need be related via a </a:t>
            </a:r>
            <a:r>
              <a:rPr lang="en-US" b="1" dirty="0"/>
              <a:t>common supertype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1DD244-8758-5F40-8F39-52386E7D4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92" y="1746983"/>
            <a:ext cx="4232108" cy="4800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AE74D7-C26C-274A-8444-5CA196987A08}"/>
              </a:ext>
            </a:extLst>
          </p:cNvPr>
          <p:cNvSpPr txBox="1"/>
          <p:nvPr/>
        </p:nvSpPr>
        <p:spPr>
          <a:xfrm>
            <a:off x="4982308" y="6201508"/>
            <a:ext cx="15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ln009/</a:t>
            </a:r>
            <a:r>
              <a:rPr lang="en-US" sz="1400" dirty="0" err="1"/>
              <a:t>subpoly.ast</a:t>
            </a:r>
            <a:endParaRPr lang="en-US" sz="1400" dirty="0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8BC838F8-0BF6-E441-8725-6E5C9D7D3E56}"/>
              </a:ext>
            </a:extLst>
          </p:cNvPr>
          <p:cNvSpPr/>
          <p:nvPr/>
        </p:nvSpPr>
        <p:spPr bwMode="auto">
          <a:xfrm>
            <a:off x="1828800" y="6096000"/>
            <a:ext cx="457200" cy="199292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921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FFCD-B275-6C4C-B3FD-C6BB1C166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&amp; List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471F-D269-B740-9FE3-32C579862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524000"/>
          </a:xfrm>
        </p:spPr>
        <p:txBody>
          <a:bodyPr/>
          <a:lstStyle/>
          <a:p>
            <a:r>
              <a:rPr lang="en-US" dirty="0"/>
              <a:t>In Asteroid, similar to Python, strings and lists are considered objects and have member functions.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A06BD3-0A0A-2B41-AD4A-18527AB60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962400"/>
            <a:ext cx="4508500" cy="172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90CECC-F56D-0543-88C3-A4C108B186EF}"/>
              </a:ext>
            </a:extLst>
          </p:cNvPr>
          <p:cNvSpPr txBox="1"/>
          <p:nvPr/>
        </p:nvSpPr>
        <p:spPr>
          <a:xfrm>
            <a:off x="3411415" y="6060831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ln009/</a:t>
            </a:r>
            <a:r>
              <a:rPr lang="en-US" sz="1400" dirty="0" err="1"/>
              <a:t>objnstring.ast</a:t>
            </a:r>
            <a:endParaRPr lang="en-US" sz="1400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EE4AD5E0-9B40-BC48-8A8E-F6EF6F5C91C2}"/>
              </a:ext>
            </a:extLst>
          </p:cNvPr>
          <p:cNvSpPr/>
          <p:nvPr/>
        </p:nvSpPr>
        <p:spPr bwMode="auto">
          <a:xfrm rot="895415">
            <a:off x="3602583" y="3733800"/>
            <a:ext cx="228600" cy="4572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A659715C-78FF-304A-9AA0-98BE8C1D7F2F}"/>
              </a:ext>
            </a:extLst>
          </p:cNvPr>
          <p:cNvSpPr/>
          <p:nvPr/>
        </p:nvSpPr>
        <p:spPr bwMode="auto">
          <a:xfrm rot="895415">
            <a:off x="3983583" y="4898526"/>
            <a:ext cx="228600" cy="4572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615669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7474</TotalTime>
  <Words>384</Words>
  <Application>Microsoft Macintosh PowerPoint</Application>
  <PresentationFormat>On-screen Show (4:3)</PresentationFormat>
  <Paragraphs>50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Wingdings</vt:lpstr>
      <vt:lpstr>quake2</vt:lpstr>
      <vt:lpstr>Object-Oriented Programming with Asteroid</vt:lpstr>
      <vt:lpstr>Object Identity</vt:lpstr>
      <vt:lpstr>Basic Objects with Behavior</vt:lpstr>
      <vt:lpstr>Custom Constructors and String Mapping</vt:lpstr>
      <vt:lpstr>Pattern Matching on Objects</vt:lpstr>
      <vt:lpstr>Pattern Matching on Objects</vt:lpstr>
      <vt:lpstr>Object Composition</vt:lpstr>
      <vt:lpstr>Duck Typing</vt:lpstr>
      <vt:lpstr>String &amp; List Objects</vt:lpstr>
      <vt:lpstr>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with Asteroid</dc:title>
  <dc:creator>Lutz Hamel</dc:creator>
  <cp:lastModifiedBy>Lutz Hamel</cp:lastModifiedBy>
  <cp:revision>17</cp:revision>
  <cp:lastPrinted>2012-01-23T19:25:49Z</cp:lastPrinted>
  <dcterms:created xsi:type="dcterms:W3CDTF">2023-02-28T14:37:46Z</dcterms:created>
  <dcterms:modified xsi:type="dcterms:W3CDTF">2023-03-05T19:11:54Z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