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38"/>
  </p:notesMasterIdLst>
  <p:handoutMasterIdLst>
    <p:handoutMasterId r:id="rId39"/>
  </p:handoutMasterIdLst>
  <p:sldIdLst>
    <p:sldId id="264" r:id="rId2"/>
    <p:sldId id="320" r:id="rId3"/>
    <p:sldId id="324" r:id="rId4"/>
    <p:sldId id="321" r:id="rId5"/>
    <p:sldId id="256" r:id="rId6"/>
    <p:sldId id="322" r:id="rId7"/>
    <p:sldId id="280" r:id="rId8"/>
    <p:sldId id="325" r:id="rId9"/>
    <p:sldId id="281" r:id="rId10"/>
    <p:sldId id="282" r:id="rId11"/>
    <p:sldId id="283" r:id="rId12"/>
    <p:sldId id="284" r:id="rId13"/>
    <p:sldId id="286" r:id="rId14"/>
    <p:sldId id="313" r:id="rId15"/>
    <p:sldId id="265" r:id="rId16"/>
    <p:sldId id="314" r:id="rId17"/>
    <p:sldId id="266" r:id="rId18"/>
    <p:sldId id="267" r:id="rId19"/>
    <p:sldId id="273" r:id="rId20"/>
    <p:sldId id="316" r:id="rId21"/>
    <p:sldId id="315" r:id="rId22"/>
    <p:sldId id="310" r:id="rId23"/>
    <p:sldId id="317" r:id="rId24"/>
    <p:sldId id="318" r:id="rId25"/>
    <p:sldId id="319" r:id="rId26"/>
    <p:sldId id="326" r:id="rId27"/>
    <p:sldId id="323" r:id="rId28"/>
    <p:sldId id="258" r:id="rId29"/>
    <p:sldId id="259" r:id="rId30"/>
    <p:sldId id="260" r:id="rId31"/>
    <p:sldId id="261" r:id="rId32"/>
    <p:sldId id="262" r:id="rId33"/>
    <p:sldId id="327" r:id="rId34"/>
    <p:sldId id="263" r:id="rId35"/>
    <p:sldId id="279" r:id="rId36"/>
    <p:sldId id="328" r:id="rId37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09"/>
  </p:normalViewPr>
  <p:slideViewPr>
    <p:cSldViewPr>
      <p:cViewPr varScale="1">
        <p:scale>
          <a:sx n="114" d="100"/>
          <a:sy n="114" d="100"/>
        </p:scale>
        <p:origin x="15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35D67A7B-D89D-BC44-B152-1A7528511A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18E30E-3941-B74D-A6C9-59C86E7B28B0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AB221AB2-D06F-2C4A-8B6F-603914A8D4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22D1420-D5B2-E24C-818A-B245985FD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7A795E28-433E-9C42-BE5A-879ECCFAC5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3E86174-79AE-364A-BF48-8E6A65834745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C30E1E35-FBCA-4D43-9A03-E986E09594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C03FBCD-5888-CE43-867D-7CD9F04CCC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CC0ACDA6-F9EB-564F-8D35-1746CCC4A7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78C5CBD-210F-F84C-985A-58782DD102DB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0FA5F8E2-03A5-264C-94FE-D4F904F96C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B39026D-1557-C843-8786-0F2307135E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8495BC2-A232-4A4D-83D2-482B4C4E5D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E62A5BA-5B8D-2F44-8A97-B0AD5713D212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A55BFF4-CF89-6645-98BF-C8FBC7D2A7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C595EB0-BCF1-F44E-80FC-11D3A5FA1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D3CE0060-0557-9246-B842-67D7A99114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C7AB0D3-F603-684E-81A9-EDE75D2E9313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CEBC947A-08B5-0C4F-B848-13A77D5952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6655B1E-81E6-024B-AC26-1D4AF5ACF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DFC734BC-70B8-724F-837E-01F11DF8F7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DCEFD03-F152-F84B-BB2C-18483B5A2D1C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067A3AA7-5E96-0B45-AADD-2F4B4910BE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5EBE29D-ED5A-C849-B602-648C2D3EA8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8456B10E-9C33-FF4C-8CA0-C8662C35C1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1206636-9B1E-CA44-8C2C-B51A20EB16F7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19250A1A-826D-6845-A36F-AC8F81BA0E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760DC43-32E3-3D43-A1C6-257045CADD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086F831E-DEB7-2546-96E8-46CB92D5B0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D10677C-C601-C24B-ADAC-178D2772BDEC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FFA22D59-C741-734F-B01C-867510AE00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6DA964F-D2F0-004C-8032-B24D1D1BE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en.wikipedia.org/wiki/Unit_type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asteroid-lang.readthedocs.io/en/latest/User%20Guide.html#the-basic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utzhamel.github.io/CSC493/docs/typesystems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96F6E1-3E68-6744-A86C-6CFC4EE1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 – Foundations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B35EAA-E16E-6E48-912E-690012524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origins of imperative programming</a:t>
            </a:r>
          </a:p>
          <a:p>
            <a:r>
              <a:rPr lang="en-US" dirty="0"/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3776678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4">
            <a:extLst>
              <a:ext uri="{FF2B5EF4-FFF2-40B4-BE49-F238E27FC236}">
                <a16:creationId xmlns:a16="http://schemas.microsoft.com/office/drawing/2014/main" id="{2B6162B7-49D4-4D4E-9267-179A132C06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</a:t>
            </a:r>
          </a:p>
        </p:txBody>
      </p:sp>
      <p:sp>
        <p:nvSpPr>
          <p:cNvPr id="17410" name="Text Box 5">
            <a:extLst>
              <a:ext uri="{FF2B5EF4-FFF2-40B4-BE49-F238E27FC236}">
                <a16:creationId xmlns:a16="http://schemas.microsoft.com/office/drawing/2014/main" id="{DF0A2BA5-DA27-0E49-9A58-62CD10534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858962"/>
            <a:ext cx="80994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/>
              <a:t>Def:</a:t>
            </a:r>
            <a:r>
              <a:rPr lang="en-US" altLang="en-US" sz="1600" dirty="0"/>
              <a:t> A </a:t>
            </a:r>
            <a:r>
              <a:rPr lang="en-US" altLang="en-US" sz="1600" u="sng" dirty="0"/>
              <a:t>type</a:t>
            </a:r>
            <a:r>
              <a:rPr lang="en-US" altLang="en-US" sz="1600" dirty="0"/>
              <a:t> is a set of values.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/>
              <a:t>Def: </a:t>
            </a:r>
            <a:r>
              <a:rPr lang="en-US" altLang="en-US" sz="1600" dirty="0"/>
              <a:t>A </a:t>
            </a:r>
            <a:r>
              <a:rPr lang="en-US" altLang="en-US" sz="1600" u="sng" dirty="0"/>
              <a:t>primitive type</a:t>
            </a:r>
            <a:r>
              <a:rPr lang="en-US" altLang="en-US" sz="1600" dirty="0"/>
              <a:t> is a type that is built into the language, e.g., integer, string.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/>
              <a:t>Def:</a:t>
            </a:r>
            <a:r>
              <a:rPr lang="en-US" altLang="en-US" sz="1600" dirty="0"/>
              <a:t> A </a:t>
            </a:r>
            <a:r>
              <a:rPr lang="en-US" altLang="en-US" sz="1600" u="sng" dirty="0"/>
              <a:t>constructed type</a:t>
            </a:r>
            <a:r>
              <a:rPr lang="en-US" altLang="en-US" sz="1600" dirty="0"/>
              <a:t> is a user defined type, e.g., any type introduced by the user.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        In Asteroid this is done through the ‘structure’ statement. </a:t>
            </a:r>
            <a:endParaRPr lang="en-US" altLang="en-US" sz="1600" b="1" dirty="0"/>
          </a:p>
        </p:txBody>
      </p:sp>
      <p:grpSp>
        <p:nvGrpSpPr>
          <p:cNvPr id="17411" name="Group 11">
            <a:extLst>
              <a:ext uri="{FF2B5EF4-FFF2-40B4-BE49-F238E27FC236}">
                <a16:creationId xmlns:a16="http://schemas.microsoft.com/office/drawing/2014/main" id="{548560B3-1F84-C140-A1A3-E4237C217FCC}"/>
              </a:ext>
            </a:extLst>
          </p:cNvPr>
          <p:cNvGrpSpPr>
            <a:grpSpLocks/>
          </p:cNvGrpSpPr>
          <p:nvPr/>
        </p:nvGrpSpPr>
        <p:grpSpPr bwMode="auto">
          <a:xfrm>
            <a:off x="669925" y="3649663"/>
            <a:ext cx="5500688" cy="1538287"/>
            <a:chOff x="422" y="2299"/>
            <a:chExt cx="3465" cy="969"/>
          </a:xfrm>
        </p:grpSpPr>
        <p:sp>
          <p:nvSpPr>
            <p:cNvPr id="17412" name="Text Box 6">
              <a:extLst>
                <a:ext uri="{FF2B5EF4-FFF2-40B4-BE49-F238E27FC236}">
                  <a16:creationId xmlns:a16="http://schemas.microsoft.com/office/drawing/2014/main" id="{83B8C261-ADC5-564B-B5EA-186D80191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2299"/>
              <a:ext cx="1991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u="sng" dirty="0"/>
                <a:t>Example:</a:t>
              </a:r>
              <a:r>
                <a:rPr lang="en-US" altLang="en-US" sz="1600" dirty="0"/>
                <a:t> Asteroid, primitive type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/>
                <a:t>	q:%real = 1.1;</a:t>
              </a:r>
              <a:endParaRPr lang="en-US" altLang="en-US" sz="1600" u="sng" dirty="0"/>
            </a:p>
          </p:txBody>
        </p:sp>
        <p:sp>
          <p:nvSpPr>
            <p:cNvPr id="17413" name="AutoShape 7">
              <a:extLst>
                <a:ext uri="{FF2B5EF4-FFF2-40B4-BE49-F238E27FC236}">
                  <a16:creationId xmlns:a16="http://schemas.microsoft.com/office/drawing/2014/main" id="{5D6C0DDF-C0A6-2A45-BDED-FD2C547B5F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52" y="2693"/>
              <a:ext cx="48" cy="336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17414" name="Text Box 8">
              <a:extLst>
                <a:ext uri="{FF2B5EF4-FFF2-40B4-BE49-F238E27FC236}">
                  <a16:creationId xmlns:a16="http://schemas.microsoft.com/office/drawing/2014/main" id="{872BEBE3-F9DC-9B43-8D58-2CAEFB5A2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" y="2938"/>
              <a:ext cx="117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type real </a:t>
              </a:r>
              <a:r>
                <a:rPr lang="en-US" altLang="en-US" sz="1400" dirty="0">
                  <a:sym typeface="Symbol" pitchFamily="2" charset="2"/>
                </a:rPr>
                <a:t> set of all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ym typeface="Symbol" pitchFamily="2" charset="2"/>
                </a:rPr>
                <a:t>possible real values</a:t>
              </a:r>
            </a:p>
          </p:txBody>
        </p:sp>
        <p:sp>
          <p:nvSpPr>
            <p:cNvPr id="17415" name="AutoShape 9">
              <a:extLst>
                <a:ext uri="{FF2B5EF4-FFF2-40B4-BE49-F238E27FC236}">
                  <a16:creationId xmlns:a16="http://schemas.microsoft.com/office/drawing/2014/main" id="{E5979433-3E68-4741-97E6-61732B474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2549"/>
              <a:ext cx="48" cy="288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17416" name="Text Box 10">
              <a:extLst>
                <a:ext uri="{FF2B5EF4-FFF2-40B4-BE49-F238E27FC236}">
                  <a16:creationId xmlns:a16="http://schemas.microsoft.com/office/drawing/2014/main" id="{4FE146B4-BFAF-6542-B6CC-DEFB4551A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" y="2460"/>
              <a:ext cx="1545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q is of type real, only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a value that is a member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of the set of all real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values can be assigned to q.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3D5962-6092-D547-B133-DBE520EB9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295200"/>
            <a:ext cx="6430486" cy="2028408"/>
          </a:xfrm>
          <a:prstGeom prst="rect">
            <a:avLst/>
          </a:prstGeom>
        </p:spPr>
      </p:pic>
      <p:sp>
        <p:nvSpPr>
          <p:cNvPr id="19457" name="Rectangle 2">
            <a:extLst>
              <a:ext uri="{FF2B5EF4-FFF2-40B4-BE49-F238E27FC236}">
                <a16:creationId xmlns:a16="http://schemas.microsoft.com/office/drawing/2014/main" id="{B876D0C7-CFB5-BC41-BEBF-EE2C7A845F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</a:t>
            </a:r>
          </a:p>
        </p:txBody>
      </p:sp>
      <p:sp>
        <p:nvSpPr>
          <p:cNvPr id="19458" name="Text Box 4">
            <a:extLst>
              <a:ext uri="{FF2B5EF4-FFF2-40B4-BE49-F238E27FC236}">
                <a16:creationId xmlns:a16="http://schemas.microsoft.com/office/drawing/2014/main" id="{BCE2AC7D-08E2-1944-B41B-1368E26D0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736725"/>
            <a:ext cx="3140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 dirty="0"/>
              <a:t>Example:</a:t>
            </a:r>
            <a:r>
              <a:rPr lang="en-US" altLang="en-US" sz="1600" dirty="0"/>
              <a:t> Rust, constructed type</a:t>
            </a:r>
            <a:endParaRPr lang="en-US" altLang="en-US" sz="1600" u="sn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CB67D83-F5AC-0246-89FA-A81C28737AE4}"/>
              </a:ext>
            </a:extLst>
          </p:cNvPr>
          <p:cNvGrpSpPr/>
          <p:nvPr/>
        </p:nvGrpSpPr>
        <p:grpSpPr>
          <a:xfrm>
            <a:off x="1524000" y="4123635"/>
            <a:ext cx="6213475" cy="839788"/>
            <a:chOff x="822325" y="3352800"/>
            <a:chExt cx="6213475" cy="839788"/>
          </a:xfrm>
        </p:grpSpPr>
        <p:sp>
          <p:nvSpPr>
            <p:cNvPr id="19460" name="AutoShape 6">
              <a:extLst>
                <a:ext uri="{FF2B5EF4-FFF2-40B4-BE49-F238E27FC236}">
                  <a16:creationId xmlns:a16="http://schemas.microsoft.com/office/drawing/2014/main" id="{C9B00DCE-04A6-1842-BD34-671C5C3518C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271588" y="3009900"/>
              <a:ext cx="152400" cy="838200"/>
            </a:xfrm>
            <a:prstGeom prst="rightBrace">
              <a:avLst>
                <a:gd name="adj1" fmla="val 4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19461" name="Text Box 7">
              <a:extLst>
                <a:ext uri="{FF2B5EF4-FFF2-40B4-BE49-F238E27FC236}">
                  <a16:creationId xmlns:a16="http://schemas.microsoft.com/office/drawing/2014/main" id="{6C28314D-0E0E-AF48-81CF-9BC0B0CD4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325" y="3668713"/>
              <a:ext cx="62134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Now the variable r only accepts values that are members of type Rectangle;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ym typeface="Wingdings" pitchFamily="2" charset="2"/>
                </a:rPr>
                <a:t> </a:t>
              </a:r>
              <a:r>
                <a:rPr lang="en-US" altLang="en-US" sz="1400" u="sng" dirty="0">
                  <a:sym typeface="Wingdings" pitchFamily="2" charset="2"/>
                </a:rPr>
                <a:t>object instantiations</a:t>
              </a:r>
              <a:r>
                <a:rPr lang="en-US" altLang="en-US" sz="1400" dirty="0">
                  <a:sym typeface="Wingdings" pitchFamily="2" charset="2"/>
                </a:rPr>
                <a:t> of struct Rectangle.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F0BB18CD-85ED-D941-A41D-12CB433F5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</a:t>
            </a:r>
          </a:p>
        </p:txBody>
      </p:sp>
      <p:sp>
        <p:nvSpPr>
          <p:cNvPr id="21506" name="Text Box 4">
            <a:extLst>
              <a:ext uri="{FF2B5EF4-FFF2-40B4-BE49-F238E27FC236}">
                <a16:creationId xmlns:a16="http://schemas.microsoft.com/office/drawing/2014/main" id="{F3B569AC-9B7E-014B-8F9C-B36BC30E1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584325"/>
            <a:ext cx="34591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/>
              <a:t>Example</a:t>
            </a:r>
            <a:r>
              <a:rPr lang="en-US" altLang="en-US" sz="1600"/>
              <a:t>: Asteroid, constructed type</a:t>
            </a:r>
            <a:endParaRPr lang="en-US" altLang="en-US" sz="1600" u="sng"/>
          </a:p>
        </p:txBody>
      </p:sp>
      <p:sp>
        <p:nvSpPr>
          <p:cNvPr id="21507" name="AutoShape 6">
            <a:extLst>
              <a:ext uri="{FF2B5EF4-FFF2-40B4-BE49-F238E27FC236}">
                <a16:creationId xmlns:a16="http://schemas.microsoft.com/office/drawing/2014/main" id="{E8682F57-5337-CD4A-9471-F26D44530D86}"/>
              </a:ext>
            </a:extLst>
          </p:cNvPr>
          <p:cNvSpPr>
            <a:spLocks/>
          </p:cNvSpPr>
          <p:nvPr/>
        </p:nvSpPr>
        <p:spPr bwMode="auto">
          <a:xfrm rot="5400000">
            <a:off x="3621087" y="3087688"/>
            <a:ext cx="288925" cy="2070100"/>
          </a:xfrm>
          <a:prstGeom prst="rightBrace">
            <a:avLst>
              <a:gd name="adj1" fmla="val 458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21508" name="Text Box 7">
            <a:extLst>
              <a:ext uri="{FF2B5EF4-FFF2-40B4-BE49-F238E27FC236}">
                <a16:creationId xmlns:a16="http://schemas.microsoft.com/office/drawing/2014/main" id="{EA23B4BF-3483-2446-88BF-4AC141BC7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4276725"/>
            <a:ext cx="35290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an element of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type Rectangle.</a:t>
            </a:r>
          </a:p>
        </p:txBody>
      </p:sp>
      <p:pic>
        <p:nvPicPr>
          <p:cNvPr id="21509" name="Picture 1">
            <a:extLst>
              <a:ext uri="{FF2B5EF4-FFF2-40B4-BE49-F238E27FC236}">
                <a16:creationId xmlns:a16="http://schemas.microsoft.com/office/drawing/2014/main" id="{2896B447-B356-C24D-A8D9-3AFA0A622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206625"/>
            <a:ext cx="4102100" cy="154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94A88F50-987C-7845-B84C-972F824FDD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Subtypes</a:t>
            </a:r>
          </a:p>
        </p:txBody>
      </p:sp>
      <p:sp>
        <p:nvSpPr>
          <p:cNvPr id="25602" name="Text Box 4">
            <a:extLst>
              <a:ext uri="{FF2B5EF4-FFF2-40B4-BE49-F238E27FC236}">
                <a16:creationId xmlns:a16="http://schemas.microsoft.com/office/drawing/2014/main" id="{F0F463EE-1276-204C-8CA8-079899135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584325"/>
            <a:ext cx="4883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Def:</a:t>
            </a:r>
            <a:r>
              <a:rPr lang="en-US" altLang="en-US" sz="1600"/>
              <a:t> a </a:t>
            </a:r>
            <a:r>
              <a:rPr lang="en-US" altLang="en-US" sz="1600" u="sng"/>
              <a:t>subtype</a:t>
            </a:r>
            <a:r>
              <a:rPr lang="en-US" altLang="en-US" sz="1600"/>
              <a:t> is a </a:t>
            </a:r>
            <a:r>
              <a:rPr lang="en-US" altLang="en-US" sz="1600" u="sng"/>
              <a:t>subset</a:t>
            </a:r>
            <a:r>
              <a:rPr lang="en-US" altLang="en-US" sz="1600"/>
              <a:t> of the elements of a type.</a:t>
            </a:r>
            <a:endParaRPr lang="en-US" altLang="en-US" sz="1600" b="1"/>
          </a:p>
        </p:txBody>
      </p:sp>
      <p:sp>
        <p:nvSpPr>
          <p:cNvPr id="25603" name="Text Box 5">
            <a:extLst>
              <a:ext uri="{FF2B5EF4-FFF2-40B4-BE49-F238E27FC236}">
                <a16:creationId xmlns:a16="http://schemas.microsoft.com/office/drawing/2014/main" id="{623155ED-34D9-BA49-BBE2-2E69AC8269D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22325" y="2346325"/>
            <a:ext cx="3529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/>
              <a:t>Example</a:t>
            </a:r>
            <a:r>
              <a:rPr lang="en-US" altLang="en-US" sz="1600"/>
              <a:t>: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Short is a subtype of int:    </a:t>
            </a:r>
            <a:r>
              <a:rPr lang="en-US" altLang="en-US" sz="1600">
                <a:solidFill>
                  <a:srgbClr val="FF3300"/>
                </a:solidFill>
              </a:rPr>
              <a:t>short &lt;</a:t>
            </a:r>
            <a:r>
              <a:rPr lang="en-US" altLang="en-US" sz="1600">
                <a:solidFill>
                  <a:srgbClr val="FF3300"/>
                </a:solidFill>
                <a:sym typeface="Symbol" pitchFamily="2" charset="2"/>
              </a:rPr>
              <a:t> int</a:t>
            </a:r>
            <a:endParaRPr lang="en-US" altLang="en-US" sz="1600" u="sng">
              <a:solidFill>
                <a:srgbClr val="FF3300"/>
              </a:solidFill>
              <a:sym typeface="Symbol" pitchFamily="2" charset="2"/>
            </a:endParaRPr>
          </a:p>
        </p:txBody>
      </p:sp>
      <p:sp>
        <p:nvSpPr>
          <p:cNvPr id="25604" name="Text Box 6">
            <a:extLst>
              <a:ext uri="{FF2B5EF4-FFF2-40B4-BE49-F238E27FC236}">
                <a16:creationId xmlns:a16="http://schemas.microsoft.com/office/drawing/2014/main" id="{E8547562-06B2-F74D-BBDB-3D307F661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336925"/>
            <a:ext cx="6164263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573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7145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717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u="sng"/>
              <a:t>Observations</a:t>
            </a:r>
            <a:r>
              <a:rPr lang="en-US" altLang="en-US"/>
              <a:t>:</a:t>
            </a:r>
          </a:p>
          <a:p>
            <a:pPr>
              <a:buFontTx/>
              <a:buAutoNum type="arabicParenBoth"/>
            </a:pPr>
            <a:r>
              <a:rPr lang="en-US" altLang="en-US"/>
              <a:t>converting a value of a subtype to a values of the super-type is</a:t>
            </a:r>
            <a:br>
              <a:rPr lang="en-US" altLang="en-US"/>
            </a:br>
            <a:r>
              <a:rPr lang="en-US" altLang="en-US"/>
              <a:t>called </a:t>
            </a:r>
            <a:r>
              <a:rPr lang="en-US" altLang="en-US" u="sng"/>
              <a:t>widening</a:t>
            </a:r>
            <a:r>
              <a:rPr lang="en-US" altLang="en-US"/>
              <a:t> type conversion. (safe)</a:t>
            </a:r>
          </a:p>
          <a:p>
            <a:pPr>
              <a:buFontTx/>
              <a:buAutoNum type="arabicParenBoth"/>
            </a:pPr>
            <a:r>
              <a:rPr lang="en-US" altLang="en-US"/>
              <a:t>converting a value of a supertype to a value of a subtype is</a:t>
            </a:r>
            <a:br>
              <a:rPr lang="en-US" altLang="en-US"/>
            </a:br>
            <a:r>
              <a:rPr lang="en-US" altLang="en-US"/>
              <a:t>called </a:t>
            </a:r>
            <a:r>
              <a:rPr lang="en-US" altLang="en-US" u="sng"/>
              <a:t>narrowing</a:t>
            </a:r>
            <a:r>
              <a:rPr lang="en-US" altLang="en-US"/>
              <a:t> type conversion. (not safe)</a:t>
            </a:r>
            <a:endParaRPr lang="en-US" altLang="en-US" u="sng"/>
          </a:p>
        </p:txBody>
      </p:sp>
      <p:sp>
        <p:nvSpPr>
          <p:cNvPr id="25605" name="Text Box 7">
            <a:extLst>
              <a:ext uri="{FF2B5EF4-FFF2-40B4-BE49-F238E27FC236}">
                <a16:creationId xmlns:a16="http://schemas.microsoft.com/office/drawing/2014/main" id="{C273ACB8-E379-2348-AF6A-697F7CE21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5049838"/>
            <a:ext cx="33162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/>
              <a:t>Example</a:t>
            </a:r>
            <a:r>
              <a:rPr lang="en-US" altLang="en-US" sz="1600"/>
              <a:t>: C, partial type hierarchy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  char &lt; short &lt; int &lt; float </a:t>
            </a:r>
            <a:r>
              <a:rPr lang="en-US" altLang="en-US" sz="1600">
                <a:solidFill>
                  <a:srgbClr val="FF3300"/>
                </a:solidFill>
                <a:sym typeface="Symbol" pitchFamily="2" charset="2"/>
              </a:rPr>
              <a:t>&lt; double</a:t>
            </a:r>
            <a:endParaRPr lang="en-US" altLang="en-US" sz="1600" u="sng">
              <a:solidFill>
                <a:srgbClr val="FF3300"/>
              </a:solidFill>
              <a:sym typeface="Symbol" pitchFamily="2" charset="2"/>
            </a:endParaRPr>
          </a:p>
        </p:txBody>
      </p:sp>
      <p:sp>
        <p:nvSpPr>
          <p:cNvPr id="25606" name="TextBox 1">
            <a:extLst>
              <a:ext uri="{FF2B5EF4-FFF2-40B4-BE49-F238E27FC236}">
                <a16:creationId xmlns:a16="http://schemas.microsoft.com/office/drawing/2014/main" id="{8E3E1101-5375-E442-BFEE-6220FF481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363" y="4811713"/>
            <a:ext cx="3994150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Subtypes give rise to type hierarchies and</a:t>
            </a:r>
            <a:br>
              <a:rPr lang="en-US" altLang="en-US" sz="1600"/>
            </a:br>
            <a:r>
              <a:rPr lang="en-US" altLang="en-US" sz="1600"/>
              <a:t>type hierarchies allow for automatic type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coercion – widening conversions!</a:t>
            </a:r>
          </a:p>
        </p:txBody>
      </p:sp>
      <p:sp>
        <p:nvSpPr>
          <p:cNvPr id="25607" name="TextBox 4">
            <a:extLst>
              <a:ext uri="{FF2B5EF4-FFF2-40B4-BE49-F238E27FC236}">
                <a16:creationId xmlns:a16="http://schemas.microsoft.com/office/drawing/2014/main" id="{0E524632-FF46-EE4C-9619-E5B398D5D98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645150" y="2360613"/>
            <a:ext cx="2541588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The notation A &lt; B means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A is a subtype of B.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CCB3999F-D7A0-EA4F-AF4A-49D723A31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1F53-FE30-1644-A49D-49882C5640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/>
              <a:t>A convenient way to visualize subtypes is using Venn diagrams</a:t>
            </a:r>
          </a:p>
          <a:p>
            <a:pPr>
              <a:defRPr/>
            </a:pPr>
            <a:r>
              <a:rPr lang="en-US" dirty="0"/>
              <a:t>Consider,</a:t>
            </a:r>
            <a:br>
              <a:rPr lang="en-US" dirty="0"/>
            </a:br>
            <a:r>
              <a:rPr lang="en-US" dirty="0"/>
              <a:t>  short &lt; int </a:t>
            </a:r>
          </a:p>
          <a:p>
            <a:pPr>
              <a:defRPr/>
            </a:pPr>
            <a:r>
              <a:rPr lang="en-US" dirty="0"/>
              <a:t>It is easy to see that the shorts are a subset of the integer values</a:t>
            </a:r>
          </a:p>
          <a:p>
            <a:pPr>
              <a:defRPr/>
            </a:pPr>
            <a:r>
              <a:rPr lang="en-US" dirty="0"/>
              <a:t>The green arrow represents a widening type conversion is always safe</a:t>
            </a:r>
          </a:p>
          <a:p>
            <a:pPr>
              <a:defRPr/>
            </a:pPr>
            <a:r>
              <a:rPr lang="en-US" dirty="0"/>
              <a:t>The red arrow represents a narrowing type conversion and is never safe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7651" name="Oval 4">
            <a:extLst>
              <a:ext uri="{FF2B5EF4-FFF2-40B4-BE49-F238E27FC236}">
                <a16:creationId xmlns:a16="http://schemas.microsoft.com/office/drawing/2014/main" id="{E3505BDF-9A29-EF4F-9C48-C7960C967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057400"/>
            <a:ext cx="2438400" cy="2438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00">
              <a:solidFill>
                <a:srgbClr val="FF3300"/>
              </a:solidFill>
            </a:endParaRPr>
          </a:p>
        </p:txBody>
      </p:sp>
      <p:sp>
        <p:nvSpPr>
          <p:cNvPr id="27652" name="Oval 5">
            <a:extLst>
              <a:ext uri="{FF2B5EF4-FFF2-40B4-BE49-F238E27FC236}">
                <a16:creationId xmlns:a16="http://schemas.microsoft.com/office/drawing/2014/main" id="{332B02B1-B970-054D-97B3-097D8A66A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048000"/>
            <a:ext cx="1143000" cy="1143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00">
              <a:solidFill>
                <a:srgbClr val="FF3300"/>
              </a:solidFill>
            </a:endParaRPr>
          </a:p>
        </p:txBody>
      </p:sp>
      <p:sp>
        <p:nvSpPr>
          <p:cNvPr id="27653" name="TextBox 6">
            <a:extLst>
              <a:ext uri="{FF2B5EF4-FFF2-40B4-BE49-F238E27FC236}">
                <a16:creationId xmlns:a16="http://schemas.microsoft.com/office/drawing/2014/main" id="{E617297D-EA27-CE49-8BEC-670982592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438400"/>
            <a:ext cx="4016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int</a:t>
            </a:r>
          </a:p>
        </p:txBody>
      </p:sp>
      <p:sp>
        <p:nvSpPr>
          <p:cNvPr id="27654" name="TextBox 7">
            <a:extLst>
              <a:ext uri="{FF2B5EF4-FFF2-40B4-BE49-F238E27FC236}">
                <a16:creationId xmlns:a16="http://schemas.microsoft.com/office/drawing/2014/main" id="{64C3920B-9EAD-B546-A486-B056D1FAE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429000"/>
            <a:ext cx="641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short</a:t>
            </a:r>
          </a:p>
        </p:txBody>
      </p:sp>
      <p:cxnSp>
        <p:nvCxnSpPr>
          <p:cNvPr id="27655" name="Curved Connector 9">
            <a:extLst>
              <a:ext uri="{FF2B5EF4-FFF2-40B4-BE49-F238E27FC236}">
                <a16:creationId xmlns:a16="http://schemas.microsoft.com/office/drawing/2014/main" id="{15EF9875-24AD-A345-9342-FE1A63C9489D}"/>
              </a:ext>
            </a:extLst>
          </p:cNvPr>
          <p:cNvCxnSpPr>
            <a:cxnSpLocks noChangeShapeType="1"/>
            <a:stCxn id="27654" idx="0"/>
          </p:cNvCxnSpPr>
          <p:nvPr/>
        </p:nvCxnSpPr>
        <p:spPr bwMode="auto">
          <a:xfrm rot="16200000" flipV="1">
            <a:off x="5472907" y="2866231"/>
            <a:ext cx="652462" cy="473075"/>
          </a:xfrm>
          <a:prstGeom prst="curvedConnector3">
            <a:avLst>
              <a:gd name="adj1" fmla="val 50000"/>
            </a:avLst>
          </a:prstGeom>
          <a:noFill/>
          <a:ln w="15875" algn="ctr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6" name="Curved Connector 11">
            <a:extLst>
              <a:ext uri="{FF2B5EF4-FFF2-40B4-BE49-F238E27FC236}">
                <a16:creationId xmlns:a16="http://schemas.microsoft.com/office/drawing/2014/main" id="{4FA4B7E3-8B0F-C441-9844-3DAB759935F6}"/>
              </a:ext>
            </a:extLst>
          </p:cNvPr>
          <p:cNvCxnSpPr>
            <a:cxnSpLocks/>
            <a:endCxn id="27654" idx="3"/>
          </p:cNvCxnSpPr>
          <p:nvPr/>
        </p:nvCxnSpPr>
        <p:spPr bwMode="auto">
          <a:xfrm rot="5400000">
            <a:off x="6331743" y="3072607"/>
            <a:ext cx="550863" cy="501650"/>
          </a:xfrm>
          <a:prstGeom prst="curvedConnector2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40E5DC-19ED-B348-B1D5-6F815C52DBC4}"/>
              </a:ext>
            </a:extLst>
          </p:cNvPr>
          <p:cNvSpPr txBox="1"/>
          <p:nvPr/>
        </p:nvSpPr>
        <p:spPr>
          <a:xfrm>
            <a:off x="950026" y="6139543"/>
            <a:ext cx="3565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In Rust we have i16 &lt; i32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FD9D8D0D-DE10-BC43-8F49-1D1BDAEF53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do we use types?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0467FA1C-4147-E849-ACB6-D6EFF205A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Types allow the language system to assist the developer write </a:t>
            </a:r>
            <a:r>
              <a:rPr lang="en-US" altLang="en-US" sz="2800" u="sng" dirty="0"/>
              <a:t>better programs</a:t>
            </a:r>
            <a:r>
              <a:rPr lang="en-US" altLang="en-US" sz="2800" dirty="0"/>
              <a:t>. </a:t>
            </a:r>
            <a:r>
              <a:rPr lang="en-US" altLang="en-US" sz="2800" u="sng" dirty="0"/>
              <a:t>Type mismatches</a:t>
            </a:r>
            <a:r>
              <a:rPr lang="en-US" altLang="en-US" sz="2800" dirty="0"/>
              <a:t> in a program usually indicate some sort of </a:t>
            </a:r>
            <a:r>
              <a:rPr lang="en-US" altLang="en-US" sz="2800" u="sng" dirty="0"/>
              <a:t>programming error</a:t>
            </a:r>
            <a:r>
              <a:rPr lang="en-US" altLang="en-US" sz="28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u="sng" dirty="0"/>
              <a:t>Static type checking</a:t>
            </a:r>
            <a:r>
              <a:rPr lang="en-US" altLang="en-US" sz="2400" dirty="0"/>
              <a:t> – check the types of all statements and expressions at </a:t>
            </a:r>
            <a:r>
              <a:rPr lang="en-US" altLang="en-US" sz="2400" u="sng" dirty="0"/>
              <a:t>compile time</a:t>
            </a:r>
            <a:r>
              <a:rPr lang="en-US" altLang="en-US" sz="2400" dirty="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Rust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u="sng" dirty="0"/>
              <a:t>Dynamic type checking</a:t>
            </a:r>
            <a:r>
              <a:rPr lang="en-US" altLang="en-US" sz="2400" dirty="0"/>
              <a:t> – check the types at </a:t>
            </a:r>
            <a:r>
              <a:rPr lang="en-US" altLang="en-US" sz="2400" u="sng" dirty="0"/>
              <a:t>runtime</a:t>
            </a:r>
            <a:r>
              <a:rPr lang="en-US" altLang="en-US" sz="2400" dirty="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Asteroid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Python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3DD0880C-5303-1947-A8B2-080ED6447D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Equivalence	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053AC3C8-B2B2-DD47-8229-EC7AB3B05C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Fundamental to type checking is the notion of type equivalence:</a:t>
            </a:r>
          </a:p>
          <a:p>
            <a:pPr lvl="1"/>
            <a:r>
              <a:rPr lang="en-US" altLang="en-US" dirty="0"/>
              <a:t>Figuring out whether two type description are equivalent or not</a:t>
            </a:r>
          </a:p>
          <a:p>
            <a:pPr lvl="1"/>
            <a:r>
              <a:rPr lang="en-US" altLang="en-US" dirty="0"/>
              <a:t>This is trivial for primitive types</a:t>
            </a:r>
          </a:p>
          <a:p>
            <a:pPr lvl="1"/>
            <a:r>
              <a:rPr lang="en-US" altLang="en-US" dirty="0"/>
              <a:t>But not so straight forward for constructed types like class/struct objects.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">
            <a:extLst>
              <a:ext uri="{FF2B5EF4-FFF2-40B4-BE49-F238E27FC236}">
                <a16:creationId xmlns:a16="http://schemas.microsoft.com/office/drawing/2014/main" id="{ADB84E28-0B13-234F-BEB1-87361364C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3149600"/>
            <a:ext cx="4732338" cy="19954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0" name="Rectangle 2">
            <a:extLst>
              <a:ext uri="{FF2B5EF4-FFF2-40B4-BE49-F238E27FC236}">
                <a16:creationId xmlns:a16="http://schemas.microsoft.com/office/drawing/2014/main" id="{B5280704-C663-5C42-8928-0255F5C40B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Equivalence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C24A0547-F57A-554E-9D6E-59DF317C8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484313"/>
            <a:ext cx="81105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I. </a:t>
            </a:r>
            <a:r>
              <a:rPr lang="en-US" altLang="en-US" sz="1800" u="sng"/>
              <a:t>Name (nominal) Equivalence</a:t>
            </a:r>
            <a:r>
              <a:rPr lang="en-US" altLang="en-US" sz="1800"/>
              <a:t> – two objects are of the same type if and only</a:t>
            </a:r>
            <a:br>
              <a:rPr lang="en-US" altLang="en-US" sz="1800"/>
            </a:br>
            <a:r>
              <a:rPr lang="en-US" altLang="en-US" sz="1800"/>
              <a:t>   if they share the same </a:t>
            </a:r>
            <a:r>
              <a:rPr lang="en-US" altLang="en-US" sz="1800" u="sng"/>
              <a:t>type name.</a:t>
            </a:r>
            <a:endParaRPr lang="en-US" altLang="en-US" sz="1800"/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A6C1964F-E2E7-404C-A778-A03418F68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2667000"/>
            <a:ext cx="3633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/>
              <a:t>Example:</a:t>
            </a:r>
            <a:r>
              <a:rPr lang="en-US" altLang="en-US" sz="1800"/>
              <a:t> Rust – constructed type</a:t>
            </a:r>
            <a:endParaRPr lang="en-US" altLang="en-US" sz="1800" u="sng"/>
          </a:p>
        </p:txBody>
      </p:sp>
      <p:sp>
        <p:nvSpPr>
          <p:cNvPr id="32773" name="Text Box 9">
            <a:extLst>
              <a:ext uri="{FF2B5EF4-FFF2-40B4-BE49-F238E27FC236}">
                <a16:creationId xmlns:a16="http://schemas.microsoft.com/office/drawing/2014/main" id="{AA5322BF-3AFC-5849-81FB-15CFC1589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4538663"/>
            <a:ext cx="3392487" cy="131445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Error</a:t>
            </a:r>
            <a:r>
              <a:rPr lang="en-US" altLang="en-US" sz="1600"/>
              <a:t>; even though the types look</a:t>
            </a:r>
            <a:br>
              <a:rPr lang="en-US" altLang="en-US" sz="1600"/>
            </a:br>
            <a:r>
              <a:rPr lang="en-US" altLang="en-US" sz="1600"/>
              <a:t>the same, their names are different,</a:t>
            </a:r>
            <a:br>
              <a:rPr lang="en-US" altLang="en-US" sz="1600"/>
            </a:br>
            <a:r>
              <a:rPr lang="en-US" altLang="en-US" sz="1600"/>
              <a:t>therefore, Rust will not compile.</a:t>
            </a:r>
            <a:br>
              <a:rPr lang="en-US" altLang="en-US" sz="1600"/>
            </a:br>
            <a:br>
              <a:rPr lang="en-US" altLang="en-US" sz="1600"/>
            </a:br>
            <a:r>
              <a:rPr lang="en-US" altLang="en-US" sz="1600"/>
              <a:t> </a:t>
            </a:r>
            <a:r>
              <a:rPr lang="en-US" altLang="en-US" sz="1600">
                <a:sym typeface="Wingdings" pitchFamily="2" charset="2"/>
              </a:rPr>
              <a:t>Rust uses </a:t>
            </a:r>
            <a:r>
              <a:rPr lang="en-US" altLang="en-US" sz="1600" u="sng">
                <a:sym typeface="Wingdings" pitchFamily="2" charset="2"/>
              </a:rPr>
              <a:t>name equivalence</a:t>
            </a:r>
            <a:endParaRPr lang="en-US" altLang="en-US" sz="160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1">
            <a:extLst>
              <a:ext uri="{FF2B5EF4-FFF2-40B4-BE49-F238E27FC236}">
                <a16:creationId xmlns:a16="http://schemas.microsoft.com/office/drawing/2014/main" id="{21CF1076-CC80-6842-9327-9B7D905EC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3429000"/>
            <a:ext cx="502920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Rectangle 2">
            <a:extLst>
              <a:ext uri="{FF2B5EF4-FFF2-40B4-BE49-F238E27FC236}">
                <a16:creationId xmlns:a16="http://schemas.microsoft.com/office/drawing/2014/main" id="{1058A5F5-5C04-BD44-9481-DCF07C9644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Equivalence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33B1DB56-EF7E-7742-97DA-2BD35043A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484313"/>
            <a:ext cx="7553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II. </a:t>
            </a:r>
            <a:r>
              <a:rPr lang="en-US" altLang="en-US" sz="1800" u="sng"/>
              <a:t>Structural Equivalence</a:t>
            </a:r>
            <a:r>
              <a:rPr lang="en-US" altLang="en-US" sz="1800"/>
              <a:t> – two objects are of the same type if and only if</a:t>
            </a:r>
            <a:br>
              <a:rPr lang="en-US" altLang="en-US" sz="1800"/>
            </a:br>
            <a:r>
              <a:rPr lang="en-US" altLang="en-US" sz="1800"/>
              <a:t>    they share the same </a:t>
            </a:r>
            <a:r>
              <a:rPr lang="en-US" altLang="en-US" sz="1800" u="sng"/>
              <a:t>type structure</a:t>
            </a:r>
            <a:r>
              <a:rPr lang="en-US" altLang="en-US" sz="1800"/>
              <a:t>.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5BFF287C-1F13-A742-A98D-F1AAF29E7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2703513"/>
            <a:ext cx="1966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/>
              <a:t>Example</a:t>
            </a:r>
            <a:r>
              <a:rPr lang="en-US" altLang="en-US" sz="1800"/>
              <a:t>: Haskell</a:t>
            </a: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55109B73-155A-9C4B-8282-921466714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541838"/>
            <a:ext cx="44958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Even though the type names are different, Haskell correctly recognizes this statement.</a:t>
            </a:r>
            <a:br>
              <a:rPr lang="en-US" altLang="en-US" sz="1800"/>
            </a:br>
            <a:br>
              <a:rPr lang="en-US" altLang="en-US" sz="1800"/>
            </a:br>
            <a:r>
              <a:rPr lang="en-US" altLang="en-US" sz="1800"/>
              <a:t> </a:t>
            </a:r>
            <a:r>
              <a:rPr lang="en-US" altLang="en-US" sz="1800">
                <a:sym typeface="Wingdings" pitchFamily="2" charset="2"/>
              </a:rPr>
              <a:t> Haskell uses </a:t>
            </a:r>
            <a:r>
              <a:rPr lang="en-US" altLang="en-US" sz="1800" u="sng">
                <a:sym typeface="Wingdings" pitchFamily="2" charset="2"/>
              </a:rPr>
              <a:t>structural equivalence</a:t>
            </a:r>
            <a:r>
              <a:rPr lang="en-US" altLang="en-US" sz="1800">
                <a:sym typeface="Wingdings" pitchFamily="2" charset="2"/>
              </a:rPr>
              <a:t>.</a:t>
            </a:r>
          </a:p>
        </p:txBody>
      </p:sp>
      <p:cxnSp>
        <p:nvCxnSpPr>
          <p:cNvPr id="34822" name="Straight Arrow Connector 3">
            <a:extLst>
              <a:ext uri="{FF2B5EF4-FFF2-40B4-BE49-F238E27FC236}">
                <a16:creationId xmlns:a16="http://schemas.microsoft.com/office/drawing/2014/main" id="{38BE6159-ADDE-2C49-A02C-7A1C9986542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752600" y="5105400"/>
            <a:ext cx="24384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7EBC7205-D41C-2745-8ED5-1E16B9F45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 checking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D1B3811E-31DB-4E40-B54F-47E280F2F8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Type checking refers to the process of making sure that all expressions and statements are properly typed.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BFF32-4381-B241-AAA3-64688BF5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31500"/>
            <a:ext cx="4572000" cy="1527175"/>
          </a:xfrm>
        </p:spPr>
        <p:txBody>
          <a:bodyPr/>
          <a:lstStyle/>
          <a:p>
            <a:r>
              <a:rPr lang="en-US" dirty="0"/>
              <a:t>The von Newman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E89D0-A09C-7A44-B3E7-CD3C69C5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2514600"/>
            <a:ext cx="3733800" cy="41148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John von Newman’s computing model gave rise to the notion of imperative programming</a:t>
            </a:r>
          </a:p>
          <a:p>
            <a:r>
              <a:rPr lang="en-US" dirty="0"/>
              <a:t>Assembly/machine instructions directly manipulate processor memory</a:t>
            </a:r>
          </a:p>
          <a:p>
            <a:pPr lvl="1"/>
            <a:r>
              <a:rPr lang="en-US" dirty="0"/>
              <a:t>Imperative in the sense that each instruction states what memory will look like after it executes</a:t>
            </a:r>
          </a:p>
          <a:p>
            <a:r>
              <a:rPr lang="en-US" dirty="0"/>
              <a:t>The contents of the memory defines the state of the computation at any particular point in time</a:t>
            </a:r>
          </a:p>
        </p:txBody>
      </p:sp>
      <p:pic>
        <p:nvPicPr>
          <p:cNvPr id="39938" name="Picture 2">
            <a:extLst>
              <a:ext uri="{FF2B5EF4-FFF2-40B4-BE49-F238E27FC236}">
                <a16:creationId xmlns:a16="http://schemas.microsoft.com/office/drawing/2014/main" id="{B6190F41-4088-684A-A493-02118F47E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20" y="2956958"/>
            <a:ext cx="4116154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A4554-B01F-4240-A549-A25BE950C933}"/>
              </a:ext>
            </a:extLst>
          </p:cNvPr>
          <p:cNvSpPr txBox="1"/>
          <p:nvPr/>
        </p:nvSpPr>
        <p:spPr>
          <a:xfrm>
            <a:off x="457200" y="6477000"/>
            <a:ext cx="7830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source: https://</a:t>
            </a:r>
            <a:r>
              <a:rPr lang="en-US" sz="1400" dirty="0" err="1"/>
              <a:t>www.geeksforgeeks.org</a:t>
            </a:r>
            <a:r>
              <a:rPr lang="en-US" sz="1400" dirty="0"/>
              <a:t>/computer-organization-von-</a:t>
            </a:r>
            <a:r>
              <a:rPr lang="en-US" sz="1400" dirty="0" err="1"/>
              <a:t>neumann</a:t>
            </a:r>
            <a:r>
              <a:rPr lang="en-US" sz="1400" dirty="0"/>
              <a:t>-architecture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A8B69E-0C2F-284F-8F0A-45FAA1E64059}"/>
              </a:ext>
            </a:extLst>
          </p:cNvPr>
          <p:cNvCxnSpPr>
            <a:cxnSpLocks/>
            <a:stCxn id="7" idx="1"/>
          </p:cNvCxnSpPr>
          <p:nvPr/>
        </p:nvCxnSpPr>
        <p:spPr bwMode="auto">
          <a:xfrm flipH="1">
            <a:off x="1676402" y="2470666"/>
            <a:ext cx="761998" cy="794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412550E-CBE2-4642-9788-2D2088A5C3DC}"/>
              </a:ext>
            </a:extLst>
          </p:cNvPr>
          <p:cNvSpPr txBox="1"/>
          <p:nvPr/>
        </p:nvSpPr>
        <p:spPr>
          <a:xfrm>
            <a:off x="2438400" y="22860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State</a:t>
            </a:r>
          </a:p>
        </p:txBody>
      </p:sp>
      <p:pic>
        <p:nvPicPr>
          <p:cNvPr id="39940" name="Picture 4">
            <a:extLst>
              <a:ext uri="{FF2B5EF4-FFF2-40B4-BE49-F238E27FC236}">
                <a16:creationId xmlns:a16="http://schemas.microsoft.com/office/drawing/2014/main" id="{C396D8A1-A039-FB4D-A468-F06C7D706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622" y="216932"/>
            <a:ext cx="1235578" cy="161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515CB4-B3AC-8F46-9467-73F388666CE1}"/>
              </a:ext>
            </a:extLst>
          </p:cNvPr>
          <p:cNvSpPr txBox="1"/>
          <p:nvPr/>
        </p:nvSpPr>
        <p:spPr>
          <a:xfrm>
            <a:off x="6248400" y="1828800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John von Newman, Hungarian</a:t>
            </a:r>
            <a:br>
              <a:rPr lang="en-US" sz="1400" dirty="0"/>
            </a:br>
            <a:r>
              <a:rPr lang="en-US" sz="1400" dirty="0"/>
              <a:t>mathematician, 1903-1957.</a:t>
            </a:r>
          </a:p>
        </p:txBody>
      </p:sp>
    </p:spTree>
    <p:extLst>
      <p:ext uri="{BB962C8B-B14F-4D97-AF65-F5344CB8AC3E}">
        <p14:creationId xmlns:p14="http://schemas.microsoft.com/office/powerpoint/2010/main" val="3574353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6E4C-86D4-B843-8E47-D3E75605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3685D-DB32-1B45-9D57-C7E67F871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4999"/>
            <a:ext cx="7010400" cy="1676401"/>
          </a:xfrm>
        </p:spPr>
        <p:txBody>
          <a:bodyPr>
            <a:normAutofit fontScale="92500"/>
          </a:bodyPr>
          <a:lstStyle/>
          <a:p>
            <a:r>
              <a:rPr lang="en-US" dirty="0"/>
              <a:t>Here is the Python type checker in action</a:t>
            </a:r>
          </a:p>
          <a:p>
            <a:pPr lvl="1"/>
            <a:r>
              <a:rPr lang="en-US" dirty="0"/>
              <a:t>int and str are not part of a common type hierarchy.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DE5BF-611A-8C43-98B6-689B2F9BD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36" y="4301127"/>
            <a:ext cx="7801264" cy="19472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821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12F9-2BB3-A741-8C89-873C3268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2A505-3228-B94A-91CD-7B049A49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447799"/>
            <a:ext cx="7010400" cy="12380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Here is the type checker of the Rust compiler in action</a:t>
            </a:r>
          </a:p>
          <a:p>
            <a:pPr lvl="1"/>
            <a:r>
              <a:rPr lang="en-US" dirty="0"/>
              <a:t>i16 &lt; i32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58D51-D51F-6144-83DC-8F6862F29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2685803"/>
            <a:ext cx="2730500" cy="1320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F51CFB-CECE-1341-9A30-E8660BEB5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737053"/>
            <a:ext cx="6553200" cy="29304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8160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A3F05676-7AB8-E548-9026-2431F1F9AB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 Checking in Asteroid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AF2EA-4C06-BE48-BC6F-3E358E410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179" y="1906785"/>
            <a:ext cx="7924800" cy="14460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Asteroid type checker in action</a:t>
            </a:r>
          </a:p>
          <a:p>
            <a:pPr lvl="1">
              <a:defRPr/>
            </a:pPr>
            <a:r>
              <a:rPr lang="en-US" dirty="0"/>
              <a:t>Integer &lt; real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D83CC-B548-A54D-A22F-BC1F53C10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17715"/>
            <a:ext cx="7664450" cy="16400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FD757-6D20-BE45-AE20-949ABCAF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Promotion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BB5CF-16F6-EB40-8F16-830C058AB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a subtype to a supertype (automatically)</a:t>
            </a:r>
          </a:p>
          <a:p>
            <a:pPr lvl="1"/>
            <a:r>
              <a:rPr lang="en-US" dirty="0"/>
              <a:t>Widening conversion</a:t>
            </a:r>
          </a:p>
          <a:p>
            <a:r>
              <a:rPr lang="en-US" dirty="0"/>
              <a:t>This usually happens at the operator level </a:t>
            </a:r>
          </a:p>
        </p:txBody>
      </p:sp>
    </p:spTree>
    <p:extLst>
      <p:ext uri="{BB962C8B-B14F-4D97-AF65-F5344CB8AC3E}">
        <p14:creationId xmlns:p14="http://schemas.microsoft.com/office/powerpoint/2010/main" val="3344336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1C8FD-A330-D34F-AC0C-1FCCCDF8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Promotion -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FBAB-B1E3-524D-9ADC-AFB8755E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133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addition operation is only defined for operands of the same type</a:t>
            </a:r>
          </a:p>
          <a:p>
            <a:r>
              <a:rPr lang="en-US" dirty="0"/>
              <a:t>In order to apply the operator in a mixed-type situation one of the operands needs to be promoted</a:t>
            </a:r>
          </a:p>
          <a:p>
            <a:pPr lvl="1"/>
            <a:r>
              <a:rPr lang="en-US" dirty="0"/>
              <a:t>If promotion is not possible then flag a type error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F55500-5F5E-6445-8FF7-C3647D39D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4397376"/>
            <a:ext cx="8204200" cy="14859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985D24-2C1F-7B44-BE7A-09E2C3E71D44}"/>
              </a:ext>
            </a:extLst>
          </p:cNvPr>
          <p:cNvCxnSpPr>
            <a:cxnSpLocks/>
            <a:stCxn id="9" idx="1"/>
          </p:cNvCxnSpPr>
          <p:nvPr/>
        </p:nvCxnSpPr>
        <p:spPr bwMode="auto">
          <a:xfrm flipH="1" flipV="1">
            <a:off x="2971800" y="5410200"/>
            <a:ext cx="377042" cy="9021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9E9C55-0F68-3A47-992C-06DEF8CF10CB}"/>
              </a:ext>
            </a:extLst>
          </p:cNvPr>
          <p:cNvSpPr txBox="1"/>
          <p:nvPr/>
        </p:nvSpPr>
        <p:spPr>
          <a:xfrm>
            <a:off x="3348842" y="6127668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Promotion int → float</a:t>
            </a:r>
          </a:p>
        </p:txBody>
      </p:sp>
    </p:spTree>
    <p:extLst>
      <p:ext uri="{BB962C8B-B14F-4D97-AF65-F5344CB8AC3E}">
        <p14:creationId xmlns:p14="http://schemas.microsoft.com/office/powerpoint/2010/main" val="813095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0194-B7EB-5C45-93BC-A7AB7BA4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Promotion - Asteroid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981F4-3F5B-6344-9376-BD4B21E47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32050"/>
            <a:ext cx="3962400" cy="19939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8744AE-5E75-454A-BBD5-32F89F6D081A}"/>
              </a:ext>
            </a:extLst>
          </p:cNvPr>
          <p:cNvCxnSpPr>
            <a:cxnSpLocks/>
            <a:stCxn id="6" idx="1"/>
          </p:cNvCxnSpPr>
          <p:nvPr/>
        </p:nvCxnSpPr>
        <p:spPr bwMode="auto">
          <a:xfrm flipH="1" flipV="1">
            <a:off x="4423558" y="3930732"/>
            <a:ext cx="377042" cy="9021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466569-4007-8D45-A8A6-9917012B63EF}"/>
              </a:ext>
            </a:extLst>
          </p:cNvPr>
          <p:cNvSpPr txBox="1"/>
          <p:nvPr/>
        </p:nvSpPr>
        <p:spPr>
          <a:xfrm>
            <a:off x="4800600" y="464820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Promotion integer → real</a:t>
            </a:r>
          </a:p>
        </p:txBody>
      </p:sp>
    </p:spTree>
    <p:extLst>
      <p:ext uri="{BB962C8B-B14F-4D97-AF65-F5344CB8AC3E}">
        <p14:creationId xmlns:p14="http://schemas.microsoft.com/office/powerpoint/2010/main" val="2362828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3FED-AEC1-D142-8668-054237DB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Promotion – Rust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0A530-92BB-F34F-BF63-8331A2AAF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685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Rust does not perform any automatic type promotion!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6E0E92-3F60-8944-8C7C-907380469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648200"/>
            <a:ext cx="5257800" cy="1864468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72CE76-A5AB-494C-A39A-C3BAE089B7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53"/>
          <a:stretch/>
        </p:blipFill>
        <p:spPr>
          <a:xfrm>
            <a:off x="685800" y="3200399"/>
            <a:ext cx="2628900" cy="97237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FC1A47-1698-2244-895F-F9CBCC9D55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53"/>
          <a:stretch/>
        </p:blipFill>
        <p:spPr>
          <a:xfrm>
            <a:off x="4876800" y="3154094"/>
            <a:ext cx="3048000" cy="97237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8AA0685A-586F-CE4E-A3C4-761FB8792077}"/>
              </a:ext>
            </a:extLst>
          </p:cNvPr>
          <p:cNvSpPr/>
          <p:nvPr/>
        </p:nvSpPr>
        <p:spPr bwMode="auto">
          <a:xfrm>
            <a:off x="3886200" y="3505200"/>
            <a:ext cx="533400" cy="26987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B09054-EAF8-594F-8F18-27CAA9611CE5}"/>
              </a:ext>
            </a:extLst>
          </p:cNvPr>
          <p:cNvCxnSpPr/>
          <p:nvPr/>
        </p:nvCxnSpPr>
        <p:spPr bwMode="auto">
          <a:xfrm flipH="1">
            <a:off x="7162800" y="2743200"/>
            <a:ext cx="2286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9E88B8-46B9-2045-97F5-70DB100EBF10}"/>
              </a:ext>
            </a:extLst>
          </p:cNvPr>
          <p:cNvSpPr txBox="1"/>
          <p:nvPr/>
        </p:nvSpPr>
        <p:spPr>
          <a:xfrm>
            <a:off x="6712953" y="2438400"/>
            <a:ext cx="1669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Explicit conversion</a:t>
            </a:r>
          </a:p>
        </p:txBody>
      </p:sp>
    </p:spTree>
    <p:extLst>
      <p:ext uri="{BB962C8B-B14F-4D97-AF65-F5344CB8AC3E}">
        <p14:creationId xmlns:p14="http://schemas.microsoft.com/office/powerpoint/2010/main" val="490582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818065-1D2C-F845-95EA-AA81F320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 – Asteroid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4F624-86EC-4D46-932C-AEE083906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take a closer look at the imperative aspects of Asteroid</a:t>
            </a:r>
          </a:p>
          <a:p>
            <a:r>
              <a:rPr lang="en-US" dirty="0"/>
              <a:t>We start with the type system</a:t>
            </a:r>
          </a:p>
        </p:txBody>
      </p:sp>
    </p:spTree>
    <p:extLst>
      <p:ext uri="{BB962C8B-B14F-4D97-AF65-F5344CB8AC3E}">
        <p14:creationId xmlns:p14="http://schemas.microsoft.com/office/powerpoint/2010/main" val="3465625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A3D6-B8B0-E040-95E6-27A19AD3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 &amp; Constants in Asteroid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0649D-F95E-004E-9B2A-3A808146D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Constants are available for all the primitive data types,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integer, e.g. 1024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real, e.g. 1.75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string, e.g. "Hello, World!"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boolean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 e.g. 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84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FADC288-DC38-0942-AEDA-171C93638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800600"/>
            <a:ext cx="4535483" cy="42578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40FDD9-90F2-E145-8B2E-B0625FF4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C695-EB57-BC43-9C18-2E4263B3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59080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Asteroid arranges primitive data types in a type hierarchy,</a:t>
            </a:r>
          </a:p>
          <a:p>
            <a:pPr lvl="1"/>
            <a:r>
              <a:rPr lang="en-U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boolean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&lt; integer &lt; real &lt; string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 we have seen, type hierarchies facilitate automatic type promotion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F38783-53D6-8E4B-AD78-012B39B0AA8D}"/>
              </a:ext>
            </a:extLst>
          </p:cNvPr>
          <p:cNvCxnSpPr/>
          <p:nvPr/>
        </p:nvCxnSpPr>
        <p:spPr bwMode="auto">
          <a:xfrm flipV="1">
            <a:off x="5638800" y="5105400"/>
            <a:ext cx="3048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B349B83-C699-6443-9EF6-5114DA595130}"/>
              </a:ext>
            </a:extLst>
          </p:cNvPr>
          <p:cNvSpPr txBox="1"/>
          <p:nvPr/>
        </p:nvSpPr>
        <p:spPr>
          <a:xfrm>
            <a:off x="3231030" y="5672447"/>
            <a:ext cx="5425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promotion: plus as string concatenate 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77E12E-6F76-3946-82E6-0577033C90EB}"/>
              </a:ext>
            </a:extLst>
          </p:cNvPr>
          <p:cNvSpPr txBox="1"/>
          <p:nvPr/>
        </p:nvSpPr>
        <p:spPr>
          <a:xfrm>
            <a:off x="7243948" y="4876800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ln002/let2.ast</a:t>
            </a:r>
          </a:p>
        </p:txBody>
      </p:sp>
    </p:spTree>
    <p:extLst>
      <p:ext uri="{BB962C8B-B14F-4D97-AF65-F5344CB8AC3E}">
        <p14:creationId xmlns:p14="http://schemas.microsoft.com/office/powerpoint/2010/main" val="392620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2BCC-CEEF-7A49-B048-B350673A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von Newman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896D1-6E1D-6443-A659-4E10041B5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905000"/>
            <a:ext cx="39624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Memory state is defined by three three memory </a:t>
            </a:r>
            <a:r>
              <a:rPr lang="en-US" b="1" dirty="0"/>
              <a:t>locations</a:t>
            </a:r>
          </a:p>
          <a:p>
            <a:pPr lvl="1"/>
            <a:r>
              <a:rPr lang="en-US" dirty="0" err="1"/>
              <a:t>x,y,z</a:t>
            </a:r>
            <a:endParaRPr lang="en-US" dirty="0"/>
          </a:p>
          <a:p>
            <a:r>
              <a:rPr lang="en-US" dirty="0"/>
              <a:t>The program changes the state by storing the sum of locations x and y into location z</a:t>
            </a:r>
          </a:p>
          <a:p>
            <a:r>
              <a:rPr lang="en-US" dirty="0"/>
              <a:t>Here [&lt;location name&gt;] means reading/writing the value stored at that location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D5C3E6-ACF1-6B43-9E97-DB7B487A1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21823"/>
            <a:ext cx="3860827" cy="43265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8581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0FE4-EAC0-4C44-998C-2594D0CA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83787-8CBB-0F47-ACAC-B71FEB7F0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4999"/>
            <a:ext cx="7010400" cy="391318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Asteroid also supports the built-in data 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tuple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These are structured data types in that they can contain entities that belong to other data types.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Lists are mutable objects whereas tuples are immutable. </a:t>
            </a:r>
          </a:p>
          <a:p>
            <a:pPr algn="l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Some examples,</a:t>
            </a: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B62C2-612B-5E42-8668-E7EB3A8D4A11}"/>
              </a:ext>
            </a:extLst>
          </p:cNvPr>
          <p:cNvSpPr txBox="1"/>
          <p:nvPr/>
        </p:nvSpPr>
        <p:spPr>
          <a:xfrm>
            <a:off x="6781800" y="5181600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Note: (1,) ≠ (1)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569257-2A10-E44C-A4F8-7EC5D713E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708983"/>
            <a:ext cx="4191000" cy="76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7E46FE-32B2-4741-945A-EEAD3FB075E2}"/>
              </a:ext>
            </a:extLst>
          </p:cNvPr>
          <p:cNvSpPr txBox="1"/>
          <p:nvPr/>
        </p:nvSpPr>
        <p:spPr>
          <a:xfrm>
            <a:off x="6745184" y="5940623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ln002/let1.ast</a:t>
            </a:r>
          </a:p>
        </p:txBody>
      </p:sp>
    </p:spTree>
    <p:extLst>
      <p:ext uri="{BB962C8B-B14F-4D97-AF65-F5344CB8AC3E}">
        <p14:creationId xmlns:p14="http://schemas.microsoft.com/office/powerpoint/2010/main" val="1498690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532A-CA9E-8941-9475-B0F6C36F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23228-5DED-D543-B5E6-03A3466D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323532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Lists and tuples themselves are also embedded in type hierarchies, although very simple ones: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list &lt; string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tuple &lt; string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That is, any list or tuple can be viewed as a string. This is very convenient for printing lists and tuples,</a:t>
            </a: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0FF20-45CF-D74D-9521-CDFB5C80DF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58"/>
          <a:stretch/>
        </p:blipFill>
        <p:spPr>
          <a:xfrm>
            <a:off x="1905000" y="4876801"/>
            <a:ext cx="5334000" cy="17778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3982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CAB3-CB65-424E-B042-99017550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None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679CC-B21D-754B-966D-B8C92DCA6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42672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Asteroid supports the </a:t>
            </a:r>
            <a:r>
              <a:rPr lang="en-US" dirty="0">
                <a:effectLst/>
              </a:rPr>
              <a:t>none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type.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The </a:t>
            </a:r>
            <a:r>
              <a:rPr lang="en-US" dirty="0">
                <a:effectLst/>
              </a:rPr>
              <a:t>none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type has only one member</a:t>
            </a: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A constant named </a:t>
            </a:r>
            <a:r>
              <a:rPr lang="en-US" dirty="0">
                <a:effectLst/>
              </a:rPr>
              <a:t>none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 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The empty set of parentheses () can be used as a shorthand for the none constant.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That is: none = ()</a:t>
            </a:r>
          </a:p>
        </p:txBody>
      </p:sp>
    </p:spTree>
    <p:extLst>
      <p:ext uri="{BB962C8B-B14F-4D97-AF65-F5344CB8AC3E}">
        <p14:creationId xmlns:p14="http://schemas.microsoft.com/office/powerpoint/2010/main" val="2027759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CAB3-CB65-424E-B042-99017550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None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679CC-B21D-754B-966D-B8C92DCA6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3622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The none type plays an important role in many modern programming languages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Python: </a:t>
            </a:r>
            <a:r>
              <a:rPr lang="en-US" dirty="0" err="1">
                <a:solidFill>
                  <a:srgbClr val="404040"/>
                </a:solidFill>
                <a:latin typeface="Lato" panose="020F0502020204030203" pitchFamily="34" charset="0"/>
              </a:rPr>
              <a:t>NoneType</a:t>
            </a:r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 – None 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Rust: Unit – ()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Asteroid: none – none or ()</a:t>
            </a:r>
          </a:p>
          <a:p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The none type is employed when something like a function needs to return a value, but no such value exists, e.g.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54339-7DB4-0142-B3E0-33753EFD1B50}"/>
              </a:ext>
            </a:extLst>
          </p:cNvPr>
          <p:cNvSpPr txBox="1"/>
          <p:nvPr/>
        </p:nvSpPr>
        <p:spPr>
          <a:xfrm>
            <a:off x="2042556" y="6246421"/>
            <a:ext cx="3171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/>
              </a:rPr>
              <a:t>https://en.wikipedia.org/wiki/Unit_type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AAFC7-D73C-B940-B686-A19F4D61D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429085"/>
            <a:ext cx="3171061" cy="15564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3333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E3C5-65DE-C14F-881B-BD8E922E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0BFD-F32B-7B4E-B71D-C2B40442C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1336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I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n Asteroid we also have additional data types:</a:t>
            </a:r>
          </a:p>
          <a:p>
            <a:pPr lvl="1"/>
            <a:r>
              <a:rPr lang="en-US" dirty="0">
                <a:effectLst/>
              </a:rPr>
              <a:t>function</a:t>
            </a:r>
            <a:endParaRPr lang="en-US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lvl="1"/>
            <a:r>
              <a:rPr lang="en-US" dirty="0">
                <a:effectLst/>
              </a:rPr>
              <a:t>pattern</a:t>
            </a:r>
            <a:endParaRPr lang="en-US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lvl="1"/>
            <a:r>
              <a:rPr lang="en-US" dirty="0"/>
              <a:t>user defined data types via structures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AD0A0-E74D-7C48-8AE4-92529EA77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196237"/>
            <a:ext cx="4152900" cy="2120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033872-4AFE-BF4D-8355-9BFA7800DCBC}"/>
              </a:ext>
            </a:extLst>
          </p:cNvPr>
          <p:cNvSpPr txBox="1"/>
          <p:nvPr/>
        </p:nvSpPr>
        <p:spPr>
          <a:xfrm>
            <a:off x="6840187" y="4667003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ln002/</a:t>
            </a:r>
            <a:r>
              <a:rPr lang="en-US" sz="1400" dirty="0" err="1"/>
              <a:t>ftype.ast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0898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C697A-6DA3-A44E-B637-24C616E3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AAE0B-02FF-DA4D-BB90-8E551E1B7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05000"/>
            <a:ext cx="8534400" cy="4114800"/>
          </a:xfrm>
        </p:spPr>
        <p:txBody>
          <a:bodyPr/>
          <a:lstStyle/>
          <a:p>
            <a:r>
              <a:rPr lang="en-US" sz="2200" dirty="0"/>
              <a:t>The Basics</a:t>
            </a:r>
          </a:p>
          <a:p>
            <a:pPr lvl="1"/>
            <a:r>
              <a:rPr lang="en-US" sz="1800" dirty="0">
                <a:hlinkClick r:id="rId2"/>
              </a:rPr>
              <a:t>asteroid-lang.readthedocs.io/en/latest/User%20Guide.html#the-basics</a:t>
            </a:r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73356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AA01-DE0D-FC47-9652-71FBC137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392DE-99AD-DD47-82CC-C8287AB2B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#1 see </a:t>
            </a:r>
            <a:r>
              <a:rPr lang="en-US" dirty="0" err="1"/>
              <a:t>BrightSpace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9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3A6D-1F77-2E44-86DC-CDD390B2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89E74-06AF-AF4C-8147-007F6205B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971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higher-level languages memory locations are abstracted into variables</a:t>
            </a:r>
          </a:p>
          <a:p>
            <a:pPr lvl="1"/>
            <a:r>
              <a:rPr lang="en-US" dirty="0"/>
              <a:t>This includes array/list variables</a:t>
            </a:r>
          </a:p>
          <a:p>
            <a:r>
              <a:rPr lang="en-US" dirty="0"/>
              <a:t>Assembly/machine instructions are abstracted into programming language syntax</a:t>
            </a:r>
          </a:p>
          <a:p>
            <a:pPr lvl="1"/>
            <a:r>
              <a:rPr lang="en-US" dirty="0"/>
              <a:t>BUT, the assignment statement is still imperative, it tells us exactly what memory looks like after it executes.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AECDF-E8CD-6E47-B696-1088EA510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43" b="7143"/>
          <a:stretch/>
        </p:blipFill>
        <p:spPr>
          <a:xfrm>
            <a:off x="2857500" y="5257800"/>
            <a:ext cx="21717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245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96F6E1-3E68-6744-A86C-6CFC4EE1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Imperative Programming – Foundations</a:t>
            </a:r>
          </a:p>
        </p:txBody>
      </p:sp>
      <p:pic>
        <p:nvPicPr>
          <p:cNvPr id="1026" name="Picture 2" descr="Imperative program - conceptual view">
            <a:extLst>
              <a:ext uri="{FF2B5EF4-FFF2-40B4-BE49-F238E27FC236}">
                <a16:creationId xmlns:a16="http://schemas.microsoft.com/office/drawing/2014/main" id="{7D47FE58-2FC3-654E-A540-94CE8750B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2362200"/>
            <a:ext cx="4680002" cy="29718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B35EAA-E16E-6E48-912E-690012524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 wrap="square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b="1" dirty="0"/>
              <a:t>Imperative programming </a:t>
            </a:r>
            <a:r>
              <a:rPr lang="en-US" sz="1800" dirty="0"/>
              <a:t>–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Explicit statements that change the program state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program state is defined by the values assigned to the variables in a program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most common way to change the state in imperative programming is through an </a:t>
            </a:r>
            <a:r>
              <a:rPr lang="en-US" sz="1800" b="1" dirty="0"/>
              <a:t>explicit assignment of a new value to an existing variable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DAD09-EA44-FB41-8D5E-2FBBF377EA27}"/>
              </a:ext>
            </a:extLst>
          </p:cNvPr>
          <p:cNvSpPr txBox="1"/>
          <p:nvPr/>
        </p:nvSpPr>
        <p:spPr>
          <a:xfrm>
            <a:off x="522514" y="6472052"/>
            <a:ext cx="6987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source: https://</a:t>
            </a:r>
            <a:r>
              <a:rPr lang="en-US" sz="1400" dirty="0" err="1"/>
              <a:t>practical.li</a:t>
            </a:r>
            <a:r>
              <a:rPr lang="en-US" sz="1400" dirty="0"/>
              <a:t>/</a:t>
            </a:r>
            <a:r>
              <a:rPr lang="en-US" sz="1400" dirty="0" err="1"/>
              <a:t>clojure</a:t>
            </a:r>
            <a:r>
              <a:rPr lang="en-US" sz="1400" dirty="0"/>
              <a:t>/concepts/what-is-functional-</a:t>
            </a:r>
            <a:r>
              <a:rPr lang="en-US" sz="1400" dirty="0" err="1"/>
              <a:t>programming.html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6488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7648D-C5E4-CA42-88E0-2263003B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 – Foundations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693E3-3B06-634A-8E13-488590B11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752600"/>
            <a:ext cx="7010400" cy="914400"/>
          </a:xfrm>
        </p:spPr>
        <p:txBody>
          <a:bodyPr/>
          <a:lstStyle/>
          <a:p>
            <a:r>
              <a:rPr lang="en-US" dirty="0"/>
              <a:t>Another example of an imperative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06023-FA86-454D-AB3F-529E8846F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028" y="2819400"/>
            <a:ext cx="4816372" cy="35362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C3C783-90EE-F54B-AB64-4B1F4594A806}"/>
              </a:ext>
            </a:extLst>
          </p:cNvPr>
          <p:cNvSpPr txBox="1"/>
          <p:nvPr/>
        </p:nvSpPr>
        <p:spPr>
          <a:xfrm>
            <a:off x="5462649" y="6400800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ln002/sum1.ast</a:t>
            </a:r>
          </a:p>
        </p:txBody>
      </p:sp>
    </p:spTree>
    <p:extLst>
      <p:ext uri="{BB962C8B-B14F-4D97-AF65-F5344CB8AC3E}">
        <p14:creationId xmlns:p14="http://schemas.microsoft.com/office/powerpoint/2010/main" val="407849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28363-929A-494F-ABF3-C04DDD22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 – Foundations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FBC15-5C51-E145-B86C-7D636330C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review basic type theory for programming languages</a:t>
            </a:r>
          </a:p>
          <a:p>
            <a:r>
              <a:rPr lang="en-US" dirty="0"/>
              <a:t>This is important in order to understand </a:t>
            </a:r>
          </a:p>
          <a:p>
            <a:pPr lvl="1"/>
            <a:r>
              <a:rPr lang="en-US" dirty="0"/>
              <a:t>Type hierarchies</a:t>
            </a:r>
          </a:p>
          <a:p>
            <a:pPr lvl="1"/>
            <a:r>
              <a:rPr lang="en-US" dirty="0"/>
              <a:t>Type checking</a:t>
            </a:r>
          </a:p>
          <a:p>
            <a:pPr lvl="1"/>
            <a:r>
              <a:rPr lang="en-US" dirty="0"/>
              <a:t>Type promotion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9053-58FE-AE46-965B-3AD47F02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4DFF7-373C-7F40-A08E-573B0548B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1 of the paper “Type Systems” by Luca </a:t>
            </a:r>
            <a:r>
              <a:rPr lang="en-US" dirty="0" err="1"/>
              <a:t>Cardelli</a:t>
            </a:r>
            <a:r>
              <a:rPr lang="en-US" dirty="0"/>
              <a:t>, Microsoft Research</a:t>
            </a:r>
          </a:p>
          <a:p>
            <a:pPr lvl="1"/>
            <a:r>
              <a:rPr lang="en-US" sz="2000" dirty="0">
                <a:hlinkClick r:id="rId2"/>
              </a:rPr>
              <a:t>lutzhamel.github.io/CSC493/docs/typesystems.pdf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17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>
            <a:extLst>
              <a:ext uri="{FF2B5EF4-FFF2-40B4-BE49-F238E27FC236}">
                <a16:creationId xmlns:a16="http://schemas.microsoft.com/office/drawing/2014/main" id="{7D26C5AF-EA43-3843-93D4-30B2616F1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</a:t>
            </a:r>
          </a:p>
        </p:txBody>
      </p:sp>
      <p:sp>
        <p:nvSpPr>
          <p:cNvPr id="15362" name="Text Box 6">
            <a:extLst>
              <a:ext uri="{FF2B5EF4-FFF2-40B4-BE49-F238E27FC236}">
                <a16:creationId xmlns:a16="http://schemas.microsoft.com/office/drawing/2014/main" id="{5890C10E-FC4A-324D-A2C5-10E8FD653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19275"/>
            <a:ext cx="3802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A Type is a Set of Values</a:t>
            </a:r>
          </a:p>
        </p:txBody>
      </p:sp>
      <p:sp>
        <p:nvSpPr>
          <p:cNvPr id="15363" name="Text Box 7">
            <a:extLst>
              <a:ext uri="{FF2B5EF4-FFF2-40B4-BE49-F238E27FC236}">
                <a16:creationId xmlns:a16="http://schemas.microsoft.com/office/drawing/2014/main" id="{D0CCDD15-ACCA-D345-AFE4-68B13BEE9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2841625"/>
            <a:ext cx="74072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Consider the Rust statement: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	let n : i32 = 3;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Here we constrain n to take on any value from the </a:t>
            </a:r>
            <a:r>
              <a:rPr lang="en-US" altLang="en-US" sz="1600" u="sng" dirty="0"/>
              <a:t>set of all 32bit integer values</a:t>
            </a:r>
            <a:r>
              <a:rPr lang="en-US" altLang="en-US" sz="1600" dirty="0"/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34284</TotalTime>
  <Words>1503</Words>
  <Application>Microsoft Macintosh PowerPoint</Application>
  <PresentationFormat>On-screen Show (4:3)</PresentationFormat>
  <Paragraphs>200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Lato</vt:lpstr>
      <vt:lpstr>Wingdings</vt:lpstr>
      <vt:lpstr>quake2</vt:lpstr>
      <vt:lpstr>Imperative Programming – Foundations</vt:lpstr>
      <vt:lpstr>The von Newman Architecture</vt:lpstr>
      <vt:lpstr>The von Newman Architecture</vt:lpstr>
      <vt:lpstr>Imperative Programming – Foundations </vt:lpstr>
      <vt:lpstr>Imperative Programming – Foundations</vt:lpstr>
      <vt:lpstr>Imperative Programming – Foundations </vt:lpstr>
      <vt:lpstr>Imperative Programming – Foundations</vt:lpstr>
      <vt:lpstr>Reading</vt:lpstr>
      <vt:lpstr>Types</vt:lpstr>
      <vt:lpstr>Types</vt:lpstr>
      <vt:lpstr>Types</vt:lpstr>
      <vt:lpstr>Types</vt:lpstr>
      <vt:lpstr>Subtypes</vt:lpstr>
      <vt:lpstr>Subtypes</vt:lpstr>
      <vt:lpstr>Why do we use types?</vt:lpstr>
      <vt:lpstr>Type Equivalence </vt:lpstr>
      <vt:lpstr>Type Equivalence</vt:lpstr>
      <vt:lpstr>Type Equivalence</vt:lpstr>
      <vt:lpstr>Type checking</vt:lpstr>
      <vt:lpstr>Type Checking</vt:lpstr>
      <vt:lpstr>Type Checking</vt:lpstr>
      <vt:lpstr>Type Checking in Asteroid</vt:lpstr>
      <vt:lpstr>Type Promotion</vt:lpstr>
      <vt:lpstr>Type Promotion - Python</vt:lpstr>
      <vt:lpstr>Type Promotion - Asteroid</vt:lpstr>
      <vt:lpstr>Type Promotion – Rust </vt:lpstr>
      <vt:lpstr>Imperative Programming – Asteroid </vt:lpstr>
      <vt:lpstr>Primitive Types &amp; Constants in Asteroid</vt:lpstr>
      <vt:lpstr>Type Hierarchies</vt:lpstr>
      <vt:lpstr>Structured Data Types</vt:lpstr>
      <vt:lpstr>Structured Data Types</vt:lpstr>
      <vt:lpstr>The None Type</vt:lpstr>
      <vt:lpstr>The None Type</vt:lpstr>
      <vt:lpstr>Other Data Types</vt:lpstr>
      <vt:lpstr>Reading</vt:lpstr>
      <vt:lpstr>Team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 Hamel</dc:creator>
  <cp:lastModifiedBy>Lutz Hamel</cp:lastModifiedBy>
  <cp:revision>28</cp:revision>
  <cp:lastPrinted>2012-01-23T19:25:49Z</cp:lastPrinted>
  <dcterms:created xsi:type="dcterms:W3CDTF">2023-01-10T18:07:20Z</dcterms:created>
  <dcterms:modified xsi:type="dcterms:W3CDTF">2023-02-03T13:33:22Z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