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patterns-as-first-class-citize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Patterns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315200" cy="41148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In most modern programming languages patterns are “baked into” the syntax of pattern match statement such as ‘match’ statements/expressions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That is, patterns are not standalone structures/values in those languages </a:t>
            </a:r>
          </a:p>
          <a:p>
            <a:pPr>
              <a:defRPr/>
            </a:pPr>
            <a:r>
              <a:rPr lang="en-US" dirty="0">
                <a:cs typeface="+mn-cs"/>
              </a:rPr>
              <a:t>This is true for Asteroid as well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But…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FE0115-B635-C447-8B53-59FB01CA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BFEF04-A027-084D-BB98-827952B0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Returning patterns from functions.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425D0D-2798-9643-8BA8-B7E9D6226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806700"/>
            <a:ext cx="4521200" cy="3517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310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C28B-217F-8D43-80BB-1F90A14F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EC19-4BC2-BC47-A84F-B8821928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5000"/>
            <a:ext cx="8610600" cy="4114800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asteroid-lang.readthedocs.io/en/latest/User%20Guide.html#patterns-as-first-class-citizens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0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D31E-ACFD-054A-8D9D-B6B9E446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F0AA61-A51C-F842-B19C-9E4A928FBC05}"/>
              </a:ext>
            </a:extLst>
          </p:cNvPr>
          <p:cNvGrpSpPr/>
          <p:nvPr/>
        </p:nvGrpSpPr>
        <p:grpSpPr>
          <a:xfrm>
            <a:off x="465992" y="1910862"/>
            <a:ext cx="4076700" cy="2051538"/>
            <a:chOff x="465992" y="2215662"/>
            <a:chExt cx="4076700" cy="20515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D1C3FF-43B3-194F-AA53-4F9A57747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992" y="2501791"/>
              <a:ext cx="4076700" cy="17654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7D1570-DC8F-E840-832A-AE27B8091BB4}"/>
                </a:ext>
              </a:extLst>
            </p:cNvPr>
            <p:cNvSpPr txBox="1"/>
            <p:nvPr/>
          </p:nvSpPr>
          <p:spPr>
            <a:xfrm>
              <a:off x="633046" y="2215662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Python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2A7B6D-90F6-9543-B966-75DF6C4A92C1}"/>
              </a:ext>
            </a:extLst>
          </p:cNvPr>
          <p:cNvGrpSpPr/>
          <p:nvPr/>
        </p:nvGrpSpPr>
        <p:grpSpPr>
          <a:xfrm>
            <a:off x="4114800" y="1447800"/>
            <a:ext cx="4140200" cy="1981091"/>
            <a:chOff x="4114800" y="1752600"/>
            <a:chExt cx="4140200" cy="19810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DBC6ED-C1E7-1A4B-AF80-CA2C3CCA2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2044591"/>
              <a:ext cx="4140200" cy="1689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9871DF-A860-E148-8639-CE0BE29358DD}"/>
                </a:ext>
              </a:extLst>
            </p:cNvPr>
            <p:cNvSpPr txBox="1"/>
            <p:nvPr/>
          </p:nvSpPr>
          <p:spPr>
            <a:xfrm>
              <a:off x="4419600" y="175260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Rust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F662FD-4421-6A44-869F-A1479B34E5D4}"/>
              </a:ext>
            </a:extLst>
          </p:cNvPr>
          <p:cNvGrpSpPr/>
          <p:nvPr/>
        </p:nvGrpSpPr>
        <p:grpSpPr>
          <a:xfrm>
            <a:off x="2438400" y="4191000"/>
            <a:ext cx="3746500" cy="2247702"/>
            <a:chOff x="2438400" y="4340423"/>
            <a:chExt cx="3746500" cy="22477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CBC241-BC5E-E24A-B260-921BB2377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8400" y="4670425"/>
              <a:ext cx="3746500" cy="1917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C37229-E9D0-1B4B-A907-4A8FF2ECB2E7}"/>
                </a:ext>
              </a:extLst>
            </p:cNvPr>
            <p:cNvSpPr txBox="1"/>
            <p:nvPr/>
          </p:nvSpPr>
          <p:spPr>
            <a:xfrm>
              <a:off x="2819400" y="4340423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Asteroid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9D20F58-0F42-484E-B485-C57D08560A6E}"/>
              </a:ext>
            </a:extLst>
          </p:cNvPr>
          <p:cNvSpPr txBox="1"/>
          <p:nvPr/>
        </p:nvSpPr>
        <p:spPr>
          <a:xfrm>
            <a:off x="644769" y="4091354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</a:t>
            </a:r>
            <a:r>
              <a:rPr lang="en-US" sz="1400" dirty="0" err="1"/>
              <a:t>match.py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CB2E7-1151-9A40-A23E-E7FB1D662387}"/>
              </a:ext>
            </a:extLst>
          </p:cNvPr>
          <p:cNvSpPr txBox="1"/>
          <p:nvPr/>
        </p:nvSpPr>
        <p:spPr>
          <a:xfrm>
            <a:off x="5029200" y="3501558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</a:t>
            </a:r>
            <a:r>
              <a:rPr lang="en-US" sz="1400" dirty="0" err="1"/>
              <a:t>match.rs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07D175-8EA2-7F4B-9E67-28687F7A0048}"/>
              </a:ext>
            </a:extLst>
          </p:cNvPr>
          <p:cNvSpPr txBox="1"/>
          <p:nvPr/>
        </p:nvSpPr>
        <p:spPr>
          <a:xfrm>
            <a:off x="2438400" y="6438702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</a:t>
            </a:r>
            <a:r>
              <a:rPr lang="en-US" sz="1400" dirty="0" err="1"/>
              <a:t>match.ast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794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D1F874-C617-D044-84A8-42CFFBB6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39237-06BE-1E43-A72F-7783AD15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600200"/>
          </a:xfrm>
        </p:spPr>
        <p:txBody>
          <a:bodyPr/>
          <a:lstStyle/>
          <a:p>
            <a:r>
              <a:rPr lang="en-US" dirty="0"/>
              <a:t>But, Asteroid allows the user to store patterns in variables which can then be dereferenced when needed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A3DA56-DEF9-9642-80B6-632FC17834F9}"/>
              </a:ext>
            </a:extLst>
          </p:cNvPr>
          <p:cNvGrpSpPr/>
          <p:nvPr/>
        </p:nvGrpSpPr>
        <p:grpSpPr>
          <a:xfrm>
            <a:off x="1600200" y="3581400"/>
            <a:ext cx="4495800" cy="2989446"/>
            <a:chOff x="2133600" y="3719131"/>
            <a:chExt cx="4495800" cy="2989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235181-78BF-BF45-8E79-4F986A4EF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3600" y="4038600"/>
              <a:ext cx="4495800" cy="233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8FF4B078-9AED-374A-A906-04975FFAF56E}"/>
                </a:ext>
              </a:extLst>
            </p:cNvPr>
            <p:cNvSpPr/>
            <p:nvPr/>
          </p:nvSpPr>
          <p:spPr bwMode="auto">
            <a:xfrm rot="1282084">
              <a:off x="4559973" y="3719131"/>
              <a:ext cx="152400" cy="3810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047CA773-597E-5943-AC59-D8AAA6492E22}"/>
                </a:ext>
              </a:extLst>
            </p:cNvPr>
            <p:cNvSpPr/>
            <p:nvPr/>
          </p:nvSpPr>
          <p:spPr bwMode="auto">
            <a:xfrm rot="1282084">
              <a:off x="3874173" y="4811331"/>
              <a:ext cx="152400" cy="3810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2807CF-5933-9042-9EF7-E4A6A3B119BF}"/>
                </a:ext>
              </a:extLst>
            </p:cNvPr>
            <p:cNvSpPr txBox="1"/>
            <p:nvPr/>
          </p:nvSpPr>
          <p:spPr>
            <a:xfrm>
              <a:off x="2555631" y="6400800"/>
              <a:ext cx="1835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ln014/int_match2.ast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796E1DD-4675-CA46-90F4-06CA87590F81}"/>
              </a:ext>
            </a:extLst>
          </p:cNvPr>
          <p:cNvSpPr txBox="1"/>
          <p:nvPr/>
        </p:nvSpPr>
        <p:spPr>
          <a:xfrm>
            <a:off x="6487433" y="3977069"/>
            <a:ext cx="2569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 interesting consequence</a:t>
            </a:r>
            <a:br>
              <a:rPr lang="en-US" sz="1400" dirty="0"/>
            </a:br>
            <a:r>
              <a:rPr lang="en-US" sz="1400" dirty="0"/>
              <a:t>of first-class patterns is that</a:t>
            </a:r>
            <a:br>
              <a:rPr lang="en-US" sz="1400" dirty="0"/>
            </a:br>
            <a:r>
              <a:rPr lang="en-US" sz="1400" dirty="0"/>
              <a:t>programs become much more</a:t>
            </a:r>
            <a:br>
              <a:rPr lang="en-US" sz="1400" dirty="0"/>
            </a:br>
            <a:r>
              <a:rPr lang="en-US" sz="1400" dirty="0"/>
              <a:t>readable.</a:t>
            </a:r>
          </a:p>
        </p:txBody>
      </p:sp>
    </p:spTree>
    <p:extLst>
      <p:ext uri="{BB962C8B-B14F-4D97-AF65-F5344CB8AC3E}">
        <p14:creationId xmlns:p14="http://schemas.microsoft.com/office/powerpoint/2010/main" val="59382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CAAF-0820-EB4D-B674-448632A7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7403-432A-674A-B222-08524B04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Promoting a language feature to first-class status does not increase the computational power of a language (they all are Turing-Complete) but it does </a:t>
            </a:r>
            <a:r>
              <a:rPr lang="en-US" b="1" dirty="0"/>
              <a:t>increase its expressiveness </a:t>
            </a:r>
            <a:r>
              <a:rPr lang="en-US" dirty="0"/>
              <a:t>usually perceived as </a:t>
            </a:r>
            <a:r>
              <a:rPr lang="en-US" b="1" dirty="0"/>
              <a:t>more readable </a:t>
            </a:r>
            <a:r>
              <a:rPr lang="en-US" dirty="0"/>
              <a:t>programs!</a:t>
            </a:r>
          </a:p>
        </p:txBody>
      </p:sp>
    </p:spTree>
    <p:extLst>
      <p:ext uri="{BB962C8B-B14F-4D97-AF65-F5344CB8AC3E}">
        <p14:creationId xmlns:p14="http://schemas.microsoft.com/office/powerpoint/2010/main" val="304845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A3A6-C97C-044D-AAAC-2B234ACA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55CB-17F7-3640-98D0-4795528EF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286000"/>
          </a:xfrm>
        </p:spPr>
        <p:txBody>
          <a:bodyPr>
            <a:normAutofit fontScale="92500"/>
          </a:bodyPr>
          <a:lstStyle/>
          <a:p>
            <a:r>
              <a:rPr lang="en-US" dirty="0"/>
              <a:t>We have observed this with functions,</a:t>
            </a:r>
          </a:p>
          <a:p>
            <a:pPr lvl="1"/>
            <a:r>
              <a:rPr lang="en-US" dirty="0"/>
              <a:t>Promoting functions to first-class status enables higher-order programming</a:t>
            </a:r>
          </a:p>
          <a:p>
            <a:pPr lvl="1"/>
            <a:r>
              <a:rPr lang="en-US" dirty="0"/>
              <a:t>Higher-order programming enables features such as the ‘map’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299A7-0E30-D54E-B6FA-0F1764E8A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8" y="4572000"/>
            <a:ext cx="4368800" cy="1701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32AEA8-0684-C846-8549-D3198901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0" y="5638800"/>
            <a:ext cx="4368800" cy="736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B376A4-2B8D-874C-ADDE-41D2CC13EF76}"/>
              </a:ext>
            </a:extLst>
          </p:cNvPr>
          <p:cNvSpPr txBox="1"/>
          <p:nvPr/>
        </p:nvSpPr>
        <p:spPr>
          <a:xfrm>
            <a:off x="609600" y="6324600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ln014/map1.ast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CCDA3-DDE3-7445-BDBF-641ABE72FCBD}"/>
              </a:ext>
            </a:extLst>
          </p:cNvPr>
          <p:cNvSpPr txBox="1"/>
          <p:nvPr/>
        </p:nvSpPr>
        <p:spPr>
          <a:xfrm>
            <a:off x="4307242" y="6397823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ln014/map2.ast</a:t>
            </a:r>
          </a:p>
        </p:txBody>
      </p:sp>
    </p:spTree>
    <p:extLst>
      <p:ext uri="{BB962C8B-B14F-4D97-AF65-F5344CB8AC3E}">
        <p14:creationId xmlns:p14="http://schemas.microsoft.com/office/powerpoint/2010/main" val="80480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5D86-ACB6-6742-9A24-6A385B00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5AFF3-9A7A-CE48-8290-0AAF018B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905000"/>
          </a:xfrm>
        </p:spPr>
        <p:txBody>
          <a:bodyPr>
            <a:normAutofit fontScale="92500"/>
          </a:bodyPr>
          <a:lstStyle/>
          <a:p>
            <a:r>
              <a:rPr lang="en-US" dirty="0"/>
              <a:t>We can observe the same phenomenon with first-class patterns</a:t>
            </a:r>
          </a:p>
          <a:p>
            <a:pPr lvl="1"/>
            <a:r>
              <a:rPr lang="en-US" dirty="0"/>
              <a:t>Programs written with first-class patterns tend to be easier to read and understand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AF6CF-048D-E84B-B7B5-51B3964BF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770"/>
          <a:stretch/>
        </p:blipFill>
        <p:spPr>
          <a:xfrm>
            <a:off x="838200" y="3997325"/>
            <a:ext cx="3086100" cy="1397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93F07D-DFC1-CF47-8A62-73D7A31AB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75" b="18478"/>
          <a:stretch/>
        </p:blipFill>
        <p:spPr>
          <a:xfrm>
            <a:off x="4419600" y="4330700"/>
            <a:ext cx="411480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B3FD6-F02A-C540-9965-0D1994F00CB8}"/>
              </a:ext>
            </a:extLst>
          </p:cNvPr>
          <p:cNvSpPr txBox="1"/>
          <p:nvPr/>
        </p:nvSpPr>
        <p:spPr>
          <a:xfrm>
            <a:off x="844062" y="5410200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ln014/int_match1.ast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60B0E-793A-504F-8CBB-601149B6D58F}"/>
              </a:ext>
            </a:extLst>
          </p:cNvPr>
          <p:cNvSpPr txBox="1"/>
          <p:nvPr/>
        </p:nvSpPr>
        <p:spPr>
          <a:xfrm>
            <a:off x="4419600" y="6296222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ln014/int_match2.ast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F242323-044A-1144-9218-02DC63BBDEF3}"/>
              </a:ext>
            </a:extLst>
          </p:cNvPr>
          <p:cNvSpPr/>
          <p:nvPr/>
        </p:nvSpPr>
        <p:spPr bwMode="auto">
          <a:xfrm rot="1426977">
            <a:off x="2573440" y="4278318"/>
            <a:ext cx="121995" cy="3175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BF0050E-D72D-9241-9B3A-25F92DA2F668}"/>
              </a:ext>
            </a:extLst>
          </p:cNvPr>
          <p:cNvSpPr/>
          <p:nvPr/>
        </p:nvSpPr>
        <p:spPr bwMode="auto">
          <a:xfrm rot="1426977">
            <a:off x="5926240" y="5170483"/>
            <a:ext cx="121995" cy="3175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A90EE-A425-A94E-8758-F5BE88F720D7}"/>
              </a:ext>
            </a:extLst>
          </p:cNvPr>
          <p:cNvSpPr txBox="1"/>
          <p:nvPr/>
        </p:nvSpPr>
        <p:spPr>
          <a:xfrm>
            <a:off x="609600" y="6089650"/>
            <a:ext cx="3366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Observation: first-class patterns tend</a:t>
            </a:r>
            <a:br>
              <a:rPr lang="en-US" sz="1400" dirty="0"/>
            </a:br>
            <a:r>
              <a:rPr lang="en-US" sz="1400" dirty="0"/>
              <a:t>to behave like types – more on that later</a:t>
            </a:r>
          </a:p>
        </p:txBody>
      </p:sp>
    </p:spTree>
    <p:extLst>
      <p:ext uri="{BB962C8B-B14F-4D97-AF65-F5344CB8AC3E}">
        <p14:creationId xmlns:p14="http://schemas.microsoft.com/office/powerpoint/2010/main" val="288410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F482-9060-2641-8D15-4948124E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2060-DFD8-D94C-A331-ACB2467C4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Just like in higher-order programming where any function can be stored in a variable or passed/returned to/from a function…</a:t>
            </a:r>
          </a:p>
          <a:p>
            <a:r>
              <a:rPr lang="en-US" dirty="0"/>
              <a:t>…we can do the same with first-class patterns</a:t>
            </a:r>
          </a:p>
          <a:p>
            <a:pPr lvl="1"/>
            <a:r>
              <a:rPr lang="en-US" dirty="0"/>
              <a:t>Any pattern can be stored in a variable</a:t>
            </a:r>
          </a:p>
          <a:p>
            <a:pPr lvl="1"/>
            <a:r>
              <a:rPr lang="en-US" dirty="0"/>
              <a:t>Any pattern can be passed/returned to/from a function</a:t>
            </a:r>
          </a:p>
        </p:txBody>
      </p:sp>
    </p:spTree>
    <p:extLst>
      <p:ext uri="{BB962C8B-B14F-4D97-AF65-F5344CB8AC3E}">
        <p14:creationId xmlns:p14="http://schemas.microsoft.com/office/powerpoint/2010/main" val="55957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FE0115-B635-C447-8B53-59FB01CA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8572D1C-5B83-E04B-BB28-A0C17EADB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Any pattern can be stored in </a:t>
            </a:r>
            <a:br>
              <a:rPr lang="en-US" sz="3200" dirty="0"/>
            </a:br>
            <a:r>
              <a:rPr lang="en-US" sz="3200" dirty="0"/>
              <a:t>a variable.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3679C-652E-804A-9825-6D781A14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276600"/>
            <a:ext cx="3873500" cy="2565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24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FE0115-B635-C447-8B53-59FB01CA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D0B29A-1574-F74F-A495-68D46C57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 can pass patterns to functions.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04AF43-6182-D24A-A6B9-32BC0FCE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429000"/>
            <a:ext cx="448310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207642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3517</TotalTime>
  <Words>341</Words>
  <Application>Microsoft Macintosh PowerPoint</Application>
  <PresentationFormat>On-screen Show (4:3)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quake2</vt:lpstr>
      <vt:lpstr>Patterns</vt:lpstr>
      <vt:lpstr>Patterns</vt:lpstr>
      <vt:lpstr>First-Class Patterns</vt:lpstr>
      <vt:lpstr>First-Class Patterns</vt:lpstr>
      <vt:lpstr>First-Class Features</vt:lpstr>
      <vt:lpstr>First-Class Patterns</vt:lpstr>
      <vt:lpstr>First-Class Patterns</vt:lpstr>
      <vt:lpstr>First-Class Patterns</vt:lpstr>
      <vt:lpstr>First-Class Patterns</vt:lpstr>
      <vt:lpstr>First-Class Patterns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Patterns</dc:title>
  <dc:creator>Lutz Hamel</dc:creator>
  <cp:lastModifiedBy>Lutz Hamel</cp:lastModifiedBy>
  <cp:revision>10</cp:revision>
  <cp:lastPrinted>2012-01-23T19:25:49Z</cp:lastPrinted>
  <dcterms:created xsi:type="dcterms:W3CDTF">2023-03-25T11:22:32Z</dcterms:created>
  <dcterms:modified xsi:type="dcterms:W3CDTF">2023-03-27T22:00:32Z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