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2" r:id="rId3"/>
    <p:sldId id="283" r:id="rId4"/>
    <p:sldId id="284" r:id="rId5"/>
    <p:sldId id="285" r:id="rId6"/>
    <p:sldId id="301" r:id="rId7"/>
    <p:sldId id="302" r:id="rId8"/>
    <p:sldId id="303" r:id="rId9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15" d="100"/>
          <a:sy n="115" d="100"/>
        </p:scale>
        <p:origin x="3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C2F8F7-A762-414B-8C3B-48124B05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Approach to OOP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9CF1BB-F2CF-E344-8C75-4B886782C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239000" cy="4114800"/>
          </a:xfrm>
        </p:spPr>
        <p:txBody>
          <a:bodyPr/>
          <a:lstStyle/>
          <a:p>
            <a:r>
              <a:rPr lang="en-US" dirty="0"/>
              <a:t>No classes – structures with behavior instead</a:t>
            </a:r>
          </a:p>
          <a:p>
            <a:r>
              <a:rPr lang="en-US" dirty="0"/>
              <a:t>No (class) inheritance –traits/interfaces instead </a:t>
            </a:r>
          </a:p>
          <a:p>
            <a:r>
              <a:rPr lang="en-US" dirty="0"/>
              <a:t>Limited, if any, member protection to facilitate structural pattern matching on objects</a:t>
            </a:r>
          </a:p>
        </p:txBody>
      </p:sp>
    </p:spTree>
    <p:extLst>
      <p:ext uri="{BB962C8B-B14F-4D97-AF65-F5344CB8AC3E}">
        <p14:creationId xmlns:p14="http://schemas.microsoft.com/office/powerpoint/2010/main" val="327904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A09432-A97D-9E4C-BC09-42C208E8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with Behavior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5B25C-3432-E84F-9EC9-0E6182378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5564"/>
            <a:ext cx="4419600" cy="16744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307AF1C-55DB-9C4B-9FFD-B8A80493A9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9"/>
          <a:stretch/>
        </p:blipFill>
        <p:spPr bwMode="auto">
          <a:xfrm>
            <a:off x="1752600" y="4419600"/>
            <a:ext cx="3581400" cy="206570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26F0D1-401B-D941-B02E-4F23AEF5A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145" y="2590800"/>
            <a:ext cx="3027362" cy="192737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359BD3-225F-1542-BEA4-F1F5A3A629E5}"/>
              </a:ext>
            </a:extLst>
          </p:cNvPr>
          <p:cNvSpPr txBox="1"/>
          <p:nvPr/>
        </p:nvSpPr>
        <p:spPr>
          <a:xfrm>
            <a:off x="735980" y="1817649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Asteroid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131634-F369-A045-B815-40BC61140525}"/>
              </a:ext>
            </a:extLst>
          </p:cNvPr>
          <p:cNvSpPr txBox="1"/>
          <p:nvPr/>
        </p:nvSpPr>
        <p:spPr>
          <a:xfrm>
            <a:off x="5809785" y="227484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B221B2-A852-7947-BDBF-9FF9481CF2F3}"/>
              </a:ext>
            </a:extLst>
          </p:cNvPr>
          <p:cNvSpPr txBox="1"/>
          <p:nvPr/>
        </p:nvSpPr>
        <p:spPr>
          <a:xfrm>
            <a:off x="1828800" y="411182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422940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E0B0-AEF4-6B43-B94B-D37720CD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Python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31061CC-1891-784D-934F-69D996390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38400"/>
            <a:ext cx="3429000" cy="2580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4C873-C883-5D40-A647-603C6C7FB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3962400" cy="4114800"/>
          </a:xfrm>
        </p:spPr>
        <p:txBody>
          <a:bodyPr wrap="square" anchor="t">
            <a:normAutofit lnSpcReduction="10000"/>
          </a:bodyPr>
          <a:lstStyle/>
          <a:p>
            <a:r>
              <a:rPr lang="en-US" dirty="0"/>
              <a:t>Python takes a hybrid approach</a:t>
            </a:r>
          </a:p>
          <a:p>
            <a:pPr lvl="1"/>
            <a:r>
              <a:rPr lang="en-US" sz="2800" dirty="0"/>
              <a:t>Class inheritance structure but no member protection</a:t>
            </a:r>
          </a:p>
          <a:p>
            <a:pPr lvl="1"/>
            <a:r>
              <a:rPr lang="en-US" sz="2800" dirty="0"/>
              <a:t>Notice that because of duck typing we don’t need dynamic dispatching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11263-1976-7B49-8FEF-4080831DBF91}"/>
              </a:ext>
            </a:extLst>
          </p:cNvPr>
          <p:cNvSpPr txBox="1"/>
          <p:nvPr/>
        </p:nvSpPr>
        <p:spPr>
          <a:xfrm>
            <a:off x="1126273" y="5296829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ln008/</a:t>
            </a:r>
            <a:r>
              <a:rPr lang="en-US" sz="1400" dirty="0" err="1"/>
              <a:t>rect.py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437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EC6FC3-AE72-AF48-B190-23413061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1F25C9-33DD-784C-A721-3FE21F69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Problem</a:t>
            </a:r>
            <a:r>
              <a:rPr lang="en-US" dirty="0"/>
              <a:t>: with the loss of inheritance how is subtype polymorphism supported in statically typed languages like Rust?</a:t>
            </a:r>
          </a:p>
          <a:p>
            <a:r>
              <a:rPr lang="en-US" b="1" dirty="0"/>
              <a:t>Answer</a:t>
            </a:r>
            <a:r>
              <a:rPr lang="en-US" dirty="0"/>
              <a:t>: Traits (sometimes called interfaces) allow the developer to attach additional behavior to a class where that behavior can be shared among many classes effectively allowing polymorphic behavior with dynamic dispatching.</a:t>
            </a:r>
          </a:p>
        </p:txBody>
      </p:sp>
    </p:spTree>
    <p:extLst>
      <p:ext uri="{BB962C8B-B14F-4D97-AF65-F5344CB8AC3E}">
        <p14:creationId xmlns:p14="http://schemas.microsoft.com/office/powerpoint/2010/main" val="202508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4218-D772-7F44-B69F-BEA29D17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D61A3-AE7F-5F42-A43D-A09A222D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905000"/>
            <a:ext cx="7518400" cy="4223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94A577FD-3BF7-E243-9F12-C9D094BD868A}"/>
              </a:ext>
            </a:extLst>
          </p:cNvPr>
          <p:cNvSpPr/>
          <p:nvPr/>
        </p:nvSpPr>
        <p:spPr bwMode="auto">
          <a:xfrm rot="902269">
            <a:off x="3124200" y="4191000"/>
            <a:ext cx="152400" cy="3048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D3B48821-0B58-504D-93BB-5038AFCF2B78}"/>
              </a:ext>
            </a:extLst>
          </p:cNvPr>
          <p:cNvSpPr/>
          <p:nvPr/>
        </p:nvSpPr>
        <p:spPr bwMode="auto">
          <a:xfrm rot="16200000">
            <a:off x="843634" y="2286000"/>
            <a:ext cx="152400" cy="3048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754DB981-72C6-4640-94EC-D2556C31FC9F}"/>
              </a:ext>
            </a:extLst>
          </p:cNvPr>
          <p:cNvSpPr/>
          <p:nvPr/>
        </p:nvSpPr>
        <p:spPr bwMode="auto">
          <a:xfrm rot="16200000">
            <a:off x="838200" y="3048000"/>
            <a:ext cx="152400" cy="3048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5371B7E-DAEF-0B48-ABDA-80011066CF00}"/>
              </a:ext>
            </a:extLst>
          </p:cNvPr>
          <p:cNvSpPr/>
          <p:nvPr/>
        </p:nvSpPr>
        <p:spPr bwMode="auto">
          <a:xfrm rot="16200000">
            <a:off x="838200" y="3886200"/>
            <a:ext cx="152400" cy="3048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B6138-AB95-9645-96DE-3125C31AF9D1}"/>
              </a:ext>
            </a:extLst>
          </p:cNvPr>
          <p:cNvSpPr txBox="1"/>
          <p:nvPr/>
        </p:nvSpPr>
        <p:spPr>
          <a:xfrm>
            <a:off x="2163337" y="6378498"/>
            <a:ext cx="14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ln008/</a:t>
            </a:r>
            <a:r>
              <a:rPr lang="en-US" sz="1400" dirty="0" err="1"/>
              <a:t>subpoly.rs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622FE6-5A47-9A42-BE0B-FFFDBD66881D}"/>
              </a:ext>
            </a:extLst>
          </p:cNvPr>
          <p:cNvCxnSpPr/>
          <p:nvPr/>
        </p:nvCxnSpPr>
        <p:spPr bwMode="auto">
          <a:xfrm flipH="1">
            <a:off x="3087268" y="1295400"/>
            <a:ext cx="646532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920F80-880E-4D44-9CEC-2A047139DED0}"/>
              </a:ext>
            </a:extLst>
          </p:cNvPr>
          <p:cNvSpPr txBox="1"/>
          <p:nvPr/>
        </p:nvSpPr>
        <p:spPr>
          <a:xfrm>
            <a:off x="3702205" y="869795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Abstract function</a:t>
            </a:r>
          </a:p>
        </p:txBody>
      </p:sp>
    </p:spTree>
    <p:extLst>
      <p:ext uri="{BB962C8B-B14F-4D97-AF65-F5344CB8AC3E}">
        <p14:creationId xmlns:p14="http://schemas.microsoft.com/office/powerpoint/2010/main" val="244872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B728-B8BD-2A44-A40A-A0B9D8ED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 Polymorphism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3A53B17F-E124-0547-BE34-0E4306E9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253" y="5029199"/>
            <a:ext cx="7010400" cy="14888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Dynamic dispatch realizes when calling the draw function of the trait that an implementation of that trait function exists in the structure and calls it.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E19BC-7A4B-DD41-B86F-A9E8D8573A49}"/>
              </a:ext>
            </a:extLst>
          </p:cNvPr>
          <p:cNvSpPr txBox="1"/>
          <p:nvPr/>
        </p:nvSpPr>
        <p:spPr>
          <a:xfrm>
            <a:off x="221925" y="1776997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mut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Box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dyn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 =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180CE4-50B4-D64A-AD79-282846A7C33E}"/>
              </a:ext>
            </a:extLst>
          </p:cNvPr>
          <p:cNvGrpSpPr/>
          <p:nvPr/>
        </p:nvGrpSpPr>
        <p:grpSpPr>
          <a:xfrm>
            <a:off x="2057400" y="2209800"/>
            <a:ext cx="5105400" cy="2438400"/>
            <a:chOff x="2057400" y="2133600"/>
            <a:chExt cx="5105400" cy="2438400"/>
          </a:xfrm>
        </p:grpSpPr>
        <p:sp>
          <p:nvSpPr>
            <p:cNvPr id="8" name="Double Bracket 7">
              <a:extLst>
                <a:ext uri="{FF2B5EF4-FFF2-40B4-BE49-F238E27FC236}">
                  <a16:creationId xmlns:a16="http://schemas.microsoft.com/office/drawing/2014/main" id="{59C895EC-90DE-AE4F-8784-DEC805108483}"/>
                </a:ext>
              </a:extLst>
            </p:cNvPr>
            <p:cNvSpPr/>
            <p:nvPr/>
          </p:nvSpPr>
          <p:spPr bwMode="auto">
            <a:xfrm>
              <a:off x="2286000" y="2133600"/>
              <a:ext cx="4876800" cy="1295400"/>
            </a:xfrm>
            <a:prstGeom prst="bracketPair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5D9B326-9B2D-454C-9506-ECE6416F6EC7}"/>
                </a:ext>
              </a:extLst>
            </p:cNvPr>
            <p:cNvGrpSpPr/>
            <p:nvPr/>
          </p:nvGrpSpPr>
          <p:grpSpPr>
            <a:xfrm>
              <a:off x="2514600" y="2286000"/>
              <a:ext cx="1143000" cy="2286000"/>
              <a:chOff x="2743200" y="2286000"/>
              <a:chExt cx="1143000" cy="2286000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3B046FE-22FD-F042-995A-73E5BF54F8AC}"/>
                  </a:ext>
                </a:extLst>
              </p:cNvPr>
              <p:cNvSpPr/>
              <p:nvPr/>
            </p:nvSpPr>
            <p:spPr bwMode="auto">
              <a:xfrm>
                <a:off x="2743200" y="2286000"/>
                <a:ext cx="1143000" cy="9144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Shape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draw()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B31F4531-E8BF-D242-A7BD-CB6257FF801B}"/>
                  </a:ext>
                </a:extLst>
              </p:cNvPr>
              <p:cNvSpPr/>
              <p:nvPr/>
            </p:nvSpPr>
            <p:spPr bwMode="auto">
              <a:xfrm>
                <a:off x="2743200" y="3657600"/>
                <a:ext cx="1143000" cy="9144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Circle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“Circle1”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draw()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40320E5-6CD0-8546-AF3A-CDCF9E5FBF9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314700" y="3200400"/>
                <a:ext cx="0" cy="4572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330694-30AB-2345-9FA4-257619D4E073}"/>
                </a:ext>
              </a:extLst>
            </p:cNvPr>
            <p:cNvGrpSpPr/>
            <p:nvPr/>
          </p:nvGrpSpPr>
          <p:grpSpPr>
            <a:xfrm>
              <a:off x="4114800" y="2286000"/>
              <a:ext cx="1143000" cy="2286000"/>
              <a:chOff x="2743200" y="2286000"/>
              <a:chExt cx="1143000" cy="2286000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012B2DAC-18CD-8542-9CA4-0AFFFC526108}"/>
                  </a:ext>
                </a:extLst>
              </p:cNvPr>
              <p:cNvSpPr/>
              <p:nvPr/>
            </p:nvSpPr>
            <p:spPr bwMode="auto">
              <a:xfrm>
                <a:off x="2743200" y="2286000"/>
                <a:ext cx="1143000" cy="9144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Shape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draw()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0270303-D291-1647-B655-FF9B1FB6D9EE}"/>
                  </a:ext>
                </a:extLst>
              </p:cNvPr>
              <p:cNvSpPr/>
              <p:nvPr/>
            </p:nvSpPr>
            <p:spPr bwMode="auto">
              <a:xfrm>
                <a:off x="2743200" y="3657600"/>
                <a:ext cx="1143000" cy="9144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Square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“</a:t>
                </a:r>
                <a:r>
                  <a:rPr lang="en-US" sz="1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Square1</a:t>
                </a:r>
                <a:r>
                  <a:rPr lang="en-US" sz="16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”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draw()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F67F31D-507D-CA44-BDAD-396C516728F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314700" y="3200400"/>
                <a:ext cx="0" cy="4572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3D9879C-D945-EA41-A9D9-95E593C1FF53}"/>
                </a:ext>
              </a:extLst>
            </p:cNvPr>
            <p:cNvGrpSpPr/>
            <p:nvPr/>
          </p:nvGrpSpPr>
          <p:grpSpPr>
            <a:xfrm>
              <a:off x="5715000" y="2286000"/>
              <a:ext cx="1143000" cy="2286000"/>
              <a:chOff x="2743200" y="2286000"/>
              <a:chExt cx="1143000" cy="2286000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20C815D5-F09C-6A42-ACD9-A9F0199D27C4}"/>
                  </a:ext>
                </a:extLst>
              </p:cNvPr>
              <p:cNvSpPr/>
              <p:nvPr/>
            </p:nvSpPr>
            <p:spPr bwMode="auto">
              <a:xfrm>
                <a:off x="2743200" y="2286000"/>
                <a:ext cx="1143000" cy="9144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Shape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draw()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3E1C3A8-3AAD-D849-AF76-F19D17CE7A4D}"/>
                  </a:ext>
                </a:extLst>
              </p:cNvPr>
              <p:cNvSpPr/>
              <p:nvPr/>
            </p:nvSpPr>
            <p:spPr bwMode="auto">
              <a:xfrm>
                <a:off x="2743200" y="3657600"/>
                <a:ext cx="1143000" cy="91440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Circle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“Circle2”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</a:rPr>
                  <a:t>draw()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119D445-4B6B-EB48-A9D3-D432693A9C9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314700" y="3200400"/>
                <a:ext cx="0" cy="4572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0" name="Circular Arrow 29">
              <a:extLst>
                <a:ext uri="{FF2B5EF4-FFF2-40B4-BE49-F238E27FC236}">
                  <a16:creationId xmlns:a16="http://schemas.microsoft.com/office/drawing/2014/main" id="{29F41FDA-F651-824E-A44A-76687AF38C58}"/>
                </a:ext>
              </a:extLst>
            </p:cNvPr>
            <p:cNvSpPr/>
            <p:nvPr/>
          </p:nvSpPr>
          <p:spPr bwMode="auto">
            <a:xfrm rot="16200000" flipH="1">
              <a:off x="1943100" y="2968883"/>
              <a:ext cx="1606034" cy="1377434"/>
            </a:xfrm>
            <a:prstGeom prst="circular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5" name="Circular Arrow 34">
              <a:extLst>
                <a:ext uri="{FF2B5EF4-FFF2-40B4-BE49-F238E27FC236}">
                  <a16:creationId xmlns:a16="http://schemas.microsoft.com/office/drawing/2014/main" id="{B6D6C6C4-0565-2A4E-8BC5-326261195DA8}"/>
                </a:ext>
              </a:extLst>
            </p:cNvPr>
            <p:cNvSpPr/>
            <p:nvPr/>
          </p:nvSpPr>
          <p:spPr bwMode="auto">
            <a:xfrm rot="16200000" flipH="1">
              <a:off x="3537466" y="3004066"/>
              <a:ext cx="1606034" cy="1377434"/>
            </a:xfrm>
            <a:prstGeom prst="circular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Circular Arrow 35">
              <a:extLst>
                <a:ext uri="{FF2B5EF4-FFF2-40B4-BE49-F238E27FC236}">
                  <a16:creationId xmlns:a16="http://schemas.microsoft.com/office/drawing/2014/main" id="{F773650B-05E4-094F-B936-B1D95CC134F6}"/>
                </a:ext>
              </a:extLst>
            </p:cNvPr>
            <p:cNvSpPr/>
            <p:nvPr/>
          </p:nvSpPr>
          <p:spPr bwMode="auto">
            <a:xfrm rot="16200000" flipH="1">
              <a:off x="5137666" y="3004066"/>
              <a:ext cx="1606034" cy="1377434"/>
            </a:xfrm>
            <a:prstGeom prst="circular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F040171-875D-3740-ADBC-B77D47F3F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00881"/>
            <a:ext cx="3004065" cy="119252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0901CF-4112-E949-854D-71F885952DAB}"/>
              </a:ext>
            </a:extLst>
          </p:cNvPr>
          <p:cNvSpPr txBox="1"/>
          <p:nvPr/>
        </p:nvSpPr>
        <p:spPr>
          <a:xfrm>
            <a:off x="7358648" y="2363401"/>
            <a:ext cx="1369286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Here Shape is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a </a:t>
            </a:r>
            <a:r>
              <a:rPr lang="en-US" sz="1400" u="sng" dirty="0">
                <a:solidFill>
                  <a:srgbClr val="FF0000"/>
                </a:solidFill>
              </a:rPr>
              <a:t>trait</a:t>
            </a:r>
            <a:r>
              <a:rPr lang="en-US" sz="1400" dirty="0">
                <a:solidFill>
                  <a:srgbClr val="FF0000"/>
                </a:solidFill>
              </a:rPr>
              <a:t> not a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superclass!</a:t>
            </a:r>
          </a:p>
        </p:txBody>
      </p:sp>
    </p:spTree>
    <p:extLst>
      <p:ext uri="{BB962C8B-B14F-4D97-AF65-F5344CB8AC3E}">
        <p14:creationId xmlns:p14="http://schemas.microsoft.com/office/powerpoint/2010/main" val="78138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89A99E-9AE2-8144-9DCE-6CA05767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 vs Inheritance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B0FA6-700C-BA41-BAB8-C2919144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239000" cy="1752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Many modern programming languages advocate for object composition rather than inheritance, e.g. Go, Rust, Asteroid</a:t>
            </a:r>
          </a:p>
          <a:p>
            <a:r>
              <a:rPr lang="en-US" dirty="0"/>
              <a:t>In OOP inheritance as a subtype construction is often abused contributing to the issues mentioned earlier, consider</a:t>
            </a:r>
          </a:p>
          <a:p>
            <a:pPr lvl="1"/>
            <a:r>
              <a:rPr lang="en-US" dirty="0"/>
              <a:t>‘is-a’ relation</a:t>
            </a:r>
          </a:p>
          <a:p>
            <a:pPr lvl="1"/>
            <a:r>
              <a:rPr lang="en-US" dirty="0"/>
              <a:t>Often abused for the implementation of a ‘has-a’ 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01691-A545-AE48-99B1-DE84F3A64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0501"/>
            <a:ext cx="5372100" cy="261562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182AB7-02BD-2C40-B208-021DF53873D7}"/>
              </a:ext>
            </a:extLst>
          </p:cNvPr>
          <p:cNvCxnSpPr>
            <a:cxnSpLocks/>
            <a:stCxn id="10" idx="1"/>
          </p:cNvCxnSpPr>
          <p:nvPr/>
        </p:nvCxnSpPr>
        <p:spPr bwMode="auto">
          <a:xfrm flipH="1">
            <a:off x="2590801" y="4197990"/>
            <a:ext cx="4278350" cy="964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DD4A3F-53E5-5A45-8E4E-9339E3FE4E29}"/>
              </a:ext>
            </a:extLst>
          </p:cNvPr>
          <p:cNvSpPr txBox="1"/>
          <p:nvPr/>
        </p:nvSpPr>
        <p:spPr>
          <a:xfrm>
            <a:off x="6869151" y="3936380"/>
            <a:ext cx="1757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Person is a subtype</a:t>
            </a:r>
            <a:br>
              <a:rPr lang="en-US" sz="1400" dirty="0"/>
            </a:br>
            <a:r>
              <a:rPr lang="en-US" sz="1400" dirty="0"/>
              <a:t>of Address!?!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3F3A36-B928-4545-8860-89280D4C009C}"/>
              </a:ext>
            </a:extLst>
          </p:cNvPr>
          <p:cNvSpPr txBox="1"/>
          <p:nvPr/>
        </p:nvSpPr>
        <p:spPr>
          <a:xfrm>
            <a:off x="6477000" y="6359723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ln008/</a:t>
            </a:r>
            <a:r>
              <a:rPr lang="en-US" sz="1400" dirty="0" err="1"/>
              <a:t>inheritance.py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25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89A99E-9AE2-8144-9DCE-6CA05767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 vs Inheritance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B0FA6-700C-BA41-BAB8-C2919144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762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Object composition solves this much cleaner and still enables pattern matching on objects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B6F2BD-689A-BB43-B65B-93DC0F33C755}"/>
              </a:ext>
            </a:extLst>
          </p:cNvPr>
          <p:cNvGrpSpPr/>
          <p:nvPr/>
        </p:nvGrpSpPr>
        <p:grpSpPr>
          <a:xfrm>
            <a:off x="1676400" y="2667000"/>
            <a:ext cx="5448300" cy="3591389"/>
            <a:chOff x="1676400" y="3114211"/>
            <a:chExt cx="5448300" cy="359138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C498760-0EC6-F34E-B96D-7583AAF41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400" y="3114211"/>
              <a:ext cx="5448300" cy="35913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674E374C-A886-6845-ADF5-A674D1772772}"/>
                </a:ext>
              </a:extLst>
            </p:cNvPr>
            <p:cNvSpPr/>
            <p:nvPr/>
          </p:nvSpPr>
          <p:spPr bwMode="auto">
            <a:xfrm>
              <a:off x="3124200" y="4953000"/>
              <a:ext cx="304800" cy="1524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C5C51171-7979-B547-9168-71169C34BF4F}"/>
                </a:ext>
              </a:extLst>
            </p:cNvPr>
            <p:cNvSpPr/>
            <p:nvPr/>
          </p:nvSpPr>
          <p:spPr bwMode="auto">
            <a:xfrm>
              <a:off x="5181600" y="5715000"/>
              <a:ext cx="304800" cy="1524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2" name="Left Arrow 11">
            <a:extLst>
              <a:ext uri="{FF2B5EF4-FFF2-40B4-BE49-F238E27FC236}">
                <a16:creationId xmlns:a16="http://schemas.microsoft.com/office/drawing/2014/main" id="{449C0E27-3ED3-A444-9792-4397C8A8C903}"/>
              </a:ext>
            </a:extLst>
          </p:cNvPr>
          <p:cNvSpPr/>
          <p:nvPr/>
        </p:nvSpPr>
        <p:spPr bwMode="auto">
          <a:xfrm rot="2912787">
            <a:off x="3810000" y="6260669"/>
            <a:ext cx="3048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D03FBD-03C8-CA48-B28C-DBA1024595B0}"/>
              </a:ext>
            </a:extLst>
          </p:cNvPr>
          <p:cNvSpPr txBox="1"/>
          <p:nvPr/>
        </p:nvSpPr>
        <p:spPr>
          <a:xfrm>
            <a:off x="7560527" y="3813717"/>
            <a:ext cx="11221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True ‘has-a’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relation.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F4C724-0E6C-254C-A9A5-1E914FBF4045}"/>
              </a:ext>
            </a:extLst>
          </p:cNvPr>
          <p:cNvSpPr txBox="1"/>
          <p:nvPr/>
        </p:nvSpPr>
        <p:spPr>
          <a:xfrm>
            <a:off x="568712" y="6324600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ln008/</a:t>
            </a:r>
            <a:r>
              <a:rPr lang="en-US" sz="1400" dirty="0" err="1"/>
              <a:t>objcomp.ast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6925905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4419</TotalTime>
  <Words>310</Words>
  <Application>Microsoft Macintosh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Menlo</vt:lpstr>
      <vt:lpstr>Wingdings</vt:lpstr>
      <vt:lpstr>quake2</vt:lpstr>
      <vt:lpstr>A New Approach to OOP</vt:lpstr>
      <vt:lpstr>Structures with Behavior</vt:lpstr>
      <vt:lpstr>Python</vt:lpstr>
      <vt:lpstr>Rust</vt:lpstr>
      <vt:lpstr>Rust</vt:lpstr>
      <vt:lpstr>Subtype Polymorphism</vt:lpstr>
      <vt:lpstr>Object Composition vs Inheritance</vt:lpstr>
      <vt:lpstr>Object Composition vs 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Approach to OOP</dc:title>
  <dc:creator>Lutz Hamel</dc:creator>
  <cp:lastModifiedBy>Lutz Hamel</cp:lastModifiedBy>
  <cp:revision>10</cp:revision>
  <cp:lastPrinted>2012-01-23T19:25:49Z</cp:lastPrinted>
  <dcterms:created xsi:type="dcterms:W3CDTF">2023-01-31T19:26:05Z</dcterms:created>
  <dcterms:modified xsi:type="dcterms:W3CDTF">2023-02-28T15:52:14Z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