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267" r:id="rId2"/>
    <p:sldId id="268" r:id="rId3"/>
    <p:sldId id="269" r:id="rId4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96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25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Object-Oriented Programming with Asteroid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239000" cy="41148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Structures with behavior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No inheritance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No member protection, everything is public</a:t>
            </a:r>
          </a:p>
          <a:p>
            <a:pPr>
              <a:defRPr/>
            </a:pPr>
            <a:r>
              <a:rPr lang="en-US" dirty="0">
                <a:cs typeface="+mn-cs"/>
              </a:rPr>
              <a:t>Member function specification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Uses standard function syntax within structures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Internal </a:t>
            </a:r>
            <a:r>
              <a:rPr lang="en-US" b="1" dirty="0">
                <a:cs typeface="+mn-cs"/>
              </a:rPr>
              <a:t>object identity </a:t>
            </a:r>
            <a:r>
              <a:rPr lang="en-US" dirty="0">
                <a:cs typeface="+mn-cs"/>
              </a:rPr>
              <a:t>is given via the ‘</a:t>
            </a:r>
            <a:r>
              <a:rPr lang="en-US" b="1" dirty="0">
                <a:cs typeface="+mn-cs"/>
              </a:rPr>
              <a:t>this</a:t>
            </a:r>
            <a:r>
              <a:rPr lang="en-US" dirty="0">
                <a:cs typeface="+mn-cs"/>
              </a:rPr>
              <a:t>’ keyword.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Special member functions:</a:t>
            </a:r>
          </a:p>
          <a:p>
            <a:pPr lvl="2">
              <a:defRPr/>
            </a:pPr>
            <a:r>
              <a:rPr lang="en-US" dirty="0">
                <a:cs typeface="+mn-cs"/>
              </a:rPr>
              <a:t>__</a:t>
            </a:r>
            <a:r>
              <a:rPr lang="en-US" dirty="0" err="1">
                <a:cs typeface="+mn-cs"/>
              </a:rPr>
              <a:t>init</a:t>
            </a:r>
            <a:r>
              <a:rPr lang="en-US" dirty="0">
                <a:cs typeface="+mn-cs"/>
              </a:rPr>
              <a:t>__</a:t>
            </a:r>
          </a:p>
          <a:p>
            <a:pPr lvl="2">
              <a:defRPr/>
            </a:pPr>
            <a:r>
              <a:rPr lang="en-US" dirty="0">
                <a:cs typeface="+mn-cs"/>
              </a:rPr>
              <a:t>__str__</a:t>
            </a:r>
          </a:p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anchor="ctr">
            <a:normAutofit/>
          </a:bodyPr>
          <a:lstStyle/>
          <a:p>
            <a:pPr eaLnBrk="1" hangingPunct="1">
              <a:defRPr/>
            </a:pPr>
            <a:r>
              <a:rPr lang="en-US"/>
              <a:t>Object-Oriented Programming with Asteroid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500" dirty="0"/>
              <a:t>Data and function members</a:t>
            </a:r>
          </a:p>
          <a:p>
            <a:pPr>
              <a:lnSpc>
                <a:spcPct val="90000"/>
              </a:lnSpc>
              <a:defRPr/>
            </a:pPr>
            <a:r>
              <a:rPr lang="en-US" sz="1500" dirty="0"/>
              <a:t>Notice the use of ‘this’</a:t>
            </a:r>
          </a:p>
          <a:p>
            <a:pPr>
              <a:lnSpc>
                <a:spcPct val="90000"/>
              </a:lnSpc>
              <a:defRPr/>
            </a:pPr>
            <a:r>
              <a:rPr lang="en-US" sz="1500" dirty="0"/>
              <a:t>We are using the default constructor that fills out the data members according to the order they appear.</a:t>
            </a:r>
          </a:p>
          <a:p>
            <a:pPr>
              <a:lnSpc>
                <a:spcPct val="90000"/>
              </a:lnSpc>
              <a:defRPr/>
            </a:pPr>
            <a:r>
              <a:rPr lang="en-US" sz="1500" dirty="0"/>
              <a:t>Taking advantage of default behavior when mapping object to a string.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46215-2F91-DF4C-BD53-347BCB7BFF17}"/>
              </a:ext>
            </a:extLst>
          </p:cNvPr>
          <p:cNvSpPr txBox="1"/>
          <p:nvPr/>
        </p:nvSpPr>
        <p:spPr>
          <a:xfrm>
            <a:off x="1664677" y="5451231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ln009/rect1.ast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8EEB9-78D0-B745-81C5-2B3ED68D0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12950"/>
            <a:ext cx="4470400" cy="283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597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anchor="ctr">
            <a:normAutofit/>
          </a:bodyPr>
          <a:lstStyle/>
          <a:p>
            <a:pPr eaLnBrk="1" hangingPunct="1">
              <a:defRPr/>
            </a:pPr>
            <a:r>
              <a:rPr lang="en-US"/>
              <a:t>Object-Oriented Programming with Asteroid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324600" y="1905000"/>
            <a:ext cx="2209800" cy="41148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500" dirty="0"/>
              <a:t>Taking advantage of the special functions __</a:t>
            </a:r>
            <a:r>
              <a:rPr lang="en-US" sz="1500" dirty="0" err="1"/>
              <a:t>init</a:t>
            </a:r>
            <a:r>
              <a:rPr lang="en-US" sz="1500" dirty="0"/>
              <a:t>__ and __str__</a:t>
            </a:r>
          </a:p>
          <a:p>
            <a:pPr>
              <a:lnSpc>
                <a:spcPct val="90000"/>
              </a:lnSpc>
              <a:defRPr/>
            </a:pPr>
            <a:r>
              <a:rPr lang="en-US" sz="1500" dirty="0"/>
              <a:t>We use the constructor __</a:t>
            </a:r>
            <a:r>
              <a:rPr lang="en-US" sz="1500" dirty="0" err="1"/>
              <a:t>init</a:t>
            </a:r>
            <a:r>
              <a:rPr lang="en-US" sz="1500" dirty="0"/>
              <a:t>__ to enforce that we only want real values for dimensions</a:t>
            </a:r>
          </a:p>
          <a:p>
            <a:pPr>
              <a:lnSpc>
                <a:spcPct val="90000"/>
              </a:lnSpc>
              <a:defRPr/>
            </a:pPr>
            <a:r>
              <a:rPr lang="en-US" sz="1500" dirty="0"/>
              <a:t>The __str__ functions allows us to create a custom string representation for Rectangle 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46215-2F91-DF4C-BD53-347BCB7BFF17}"/>
              </a:ext>
            </a:extLst>
          </p:cNvPr>
          <p:cNvSpPr txBox="1"/>
          <p:nvPr/>
        </p:nvSpPr>
        <p:spPr>
          <a:xfrm>
            <a:off x="1219200" y="6113882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ln009/rect2.ast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148CC-DA8A-B54E-8CFB-6151E043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" y="1638300"/>
            <a:ext cx="6248400" cy="4457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3970519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72</TotalTime>
  <Words>156</Words>
  <Application>Microsoft Macintosh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Wingdings</vt:lpstr>
      <vt:lpstr>quake2</vt:lpstr>
      <vt:lpstr>Object-Oriented Programming with Asteroid</vt:lpstr>
      <vt:lpstr>Object-Oriented Programming with Asteroid</vt:lpstr>
      <vt:lpstr>Object-Oriented Programming with Asteroid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with Asteroid</dc:title>
  <dc:creator>Lutz Hamel</dc:creator>
  <cp:lastModifiedBy>Lutz Hamel</cp:lastModifiedBy>
  <cp:revision>6</cp:revision>
  <cp:lastPrinted>2012-01-23T19:25:49Z</cp:lastPrinted>
  <dcterms:created xsi:type="dcterms:W3CDTF">2023-02-28T14:37:46Z</dcterms:created>
  <dcterms:modified xsi:type="dcterms:W3CDTF">2023-02-28T15:50:23Z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