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>
      <p:cViewPr varScale="1">
        <p:scale>
          <a:sx n="115" d="100"/>
          <a:sy n="115" d="100"/>
        </p:scale>
        <p:origin x="3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utzhamel.github.io/CSC493/notes/csc493-ln008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3BAF-A602-1147-B074-C1A242A6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 as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B5D8-D92B-4442-8816-94924793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already have seen that patterns behave like data types, consider,</a:t>
            </a:r>
          </a:p>
          <a:p>
            <a:pPr lvl="1"/>
            <a:r>
              <a:rPr lang="en-US" dirty="0"/>
              <a:t>let x:%integer = v.</a:t>
            </a:r>
          </a:p>
          <a:p>
            <a:r>
              <a:rPr lang="en-US" dirty="0"/>
              <a:t>Here the pattern %integer that matches all integer values limits what kind of values can be assigned to the variable x.</a:t>
            </a:r>
          </a:p>
          <a:p>
            <a:r>
              <a:rPr lang="en-US" dirty="0"/>
              <a:t>That is precisely what type declarations do!</a:t>
            </a:r>
          </a:p>
        </p:txBody>
      </p:sp>
    </p:spTree>
    <p:extLst>
      <p:ext uri="{BB962C8B-B14F-4D97-AF65-F5344CB8AC3E}">
        <p14:creationId xmlns:p14="http://schemas.microsoft.com/office/powerpoint/2010/main" val="75333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45F9-499B-3542-86E0-DD4BB9F6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41CD-133E-0A4A-92EC-21A0017A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810000"/>
          </a:xfrm>
        </p:spPr>
        <p:txBody>
          <a:bodyPr>
            <a:normAutofit/>
          </a:bodyPr>
          <a:lstStyle/>
          <a:p>
            <a:r>
              <a:rPr lang="en-US" dirty="0"/>
              <a:t>In statically typed languages such as Java and Rust subtype polymorphism allows us to have type safe polymorphic containers</a:t>
            </a:r>
          </a:p>
          <a:p>
            <a:r>
              <a:rPr lang="en-US" dirty="0"/>
              <a:t>Recall our Rust Shape container </a:t>
            </a:r>
            <a:r>
              <a:rPr lang="en-US" dirty="0">
                <a:hlinkClick r:id="rId2"/>
              </a:rPr>
              <a:t>ln008</a:t>
            </a:r>
            <a:r>
              <a:rPr lang="en-US" dirty="0"/>
              <a:t> slide pack slide 5</a:t>
            </a:r>
          </a:p>
        </p:txBody>
      </p:sp>
    </p:spTree>
    <p:extLst>
      <p:ext uri="{BB962C8B-B14F-4D97-AF65-F5344CB8AC3E}">
        <p14:creationId xmlns:p14="http://schemas.microsoft.com/office/powerpoint/2010/main" val="11960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B728-B8BD-2A44-A40A-A0B9D8ED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3A53B17F-E124-0547-BE34-0E4306E9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53" y="5029199"/>
            <a:ext cx="7010400" cy="14888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Dynamic dispatch realizes when calling the draw function of the trait that an implementation of that trait function exists in the structure and calls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E19BC-7A4B-DD41-B86F-A9E8D8573A49}"/>
              </a:ext>
            </a:extLst>
          </p:cNvPr>
          <p:cNvSpPr txBox="1"/>
          <p:nvPr/>
        </p:nvSpPr>
        <p:spPr>
          <a:xfrm>
            <a:off x="221925" y="1776997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Box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dyn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180CE4-50B4-D64A-AD79-282846A7C33E}"/>
              </a:ext>
            </a:extLst>
          </p:cNvPr>
          <p:cNvGrpSpPr/>
          <p:nvPr/>
        </p:nvGrpSpPr>
        <p:grpSpPr>
          <a:xfrm>
            <a:off x="2057400" y="2209800"/>
            <a:ext cx="5105400" cy="2438400"/>
            <a:chOff x="2057400" y="2133600"/>
            <a:chExt cx="5105400" cy="2438400"/>
          </a:xfrm>
        </p:grpSpPr>
        <p:sp>
          <p:nvSpPr>
            <p:cNvPr id="8" name="Double Bracket 7">
              <a:extLst>
                <a:ext uri="{FF2B5EF4-FFF2-40B4-BE49-F238E27FC236}">
                  <a16:creationId xmlns:a16="http://schemas.microsoft.com/office/drawing/2014/main" id="{59C895EC-90DE-AE4F-8784-DEC805108483}"/>
                </a:ext>
              </a:extLst>
            </p:cNvPr>
            <p:cNvSpPr/>
            <p:nvPr/>
          </p:nvSpPr>
          <p:spPr bwMode="auto">
            <a:xfrm>
              <a:off x="2286000" y="2133600"/>
              <a:ext cx="4876800" cy="1295400"/>
            </a:xfrm>
            <a:prstGeom prst="bracketPai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D9B326-9B2D-454C-9506-ECE6416F6EC7}"/>
                </a:ext>
              </a:extLst>
            </p:cNvPr>
            <p:cNvGrpSpPr/>
            <p:nvPr/>
          </p:nvGrpSpPr>
          <p:grpSpPr>
            <a:xfrm>
              <a:off x="2514600" y="2286000"/>
              <a:ext cx="1143000" cy="2286000"/>
              <a:chOff x="2743200" y="2286000"/>
              <a:chExt cx="1143000" cy="2286000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3B046FE-22FD-F042-995A-73E5BF54F8AC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31F4531-E8BF-D242-A7BD-CB6257FF801B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Circle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“Circle1”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40320E5-6CD0-8546-AF3A-CDCF9E5FBF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330694-30AB-2345-9FA4-257619D4E073}"/>
                </a:ext>
              </a:extLst>
            </p:cNvPr>
            <p:cNvGrpSpPr/>
            <p:nvPr/>
          </p:nvGrpSpPr>
          <p:grpSpPr>
            <a:xfrm>
              <a:off x="4114800" y="2286000"/>
              <a:ext cx="1143000" cy="2286000"/>
              <a:chOff x="2743200" y="2286000"/>
              <a:chExt cx="1143000" cy="228600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012B2DAC-18CD-8542-9CA4-0AFFFC526108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0270303-D291-1647-B655-FF9B1FB6D9EE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Square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</a:t>
                </a: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Square1</a:t>
                </a: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F67F31D-507D-CA44-BDAD-396C516728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3D9879C-D945-EA41-A9D9-95E593C1FF53}"/>
                </a:ext>
              </a:extLst>
            </p:cNvPr>
            <p:cNvGrpSpPr/>
            <p:nvPr/>
          </p:nvGrpSpPr>
          <p:grpSpPr>
            <a:xfrm>
              <a:off x="5715000" y="2286000"/>
              <a:ext cx="1143000" cy="2286000"/>
              <a:chOff x="2743200" y="2286000"/>
              <a:chExt cx="1143000" cy="2286000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20C815D5-F09C-6A42-ACD9-A9F0199D27C4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3E1C3A8-3AAD-D849-AF76-F19D17CE7A4D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Circle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“Circle2”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119D445-4B6B-EB48-A9D3-D432693A9C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" name="Circular Arrow 29">
              <a:extLst>
                <a:ext uri="{FF2B5EF4-FFF2-40B4-BE49-F238E27FC236}">
                  <a16:creationId xmlns:a16="http://schemas.microsoft.com/office/drawing/2014/main" id="{29F41FDA-F651-824E-A44A-76687AF38C58}"/>
                </a:ext>
              </a:extLst>
            </p:cNvPr>
            <p:cNvSpPr/>
            <p:nvPr/>
          </p:nvSpPr>
          <p:spPr bwMode="auto">
            <a:xfrm rot="16200000" flipH="1">
              <a:off x="1943100" y="2968883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Circular Arrow 34">
              <a:extLst>
                <a:ext uri="{FF2B5EF4-FFF2-40B4-BE49-F238E27FC236}">
                  <a16:creationId xmlns:a16="http://schemas.microsoft.com/office/drawing/2014/main" id="{B6D6C6C4-0565-2A4E-8BC5-326261195DA8}"/>
                </a:ext>
              </a:extLst>
            </p:cNvPr>
            <p:cNvSpPr/>
            <p:nvPr/>
          </p:nvSpPr>
          <p:spPr bwMode="auto">
            <a:xfrm rot="16200000" flipH="1">
              <a:off x="3537466" y="3004066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Circular Arrow 35">
              <a:extLst>
                <a:ext uri="{FF2B5EF4-FFF2-40B4-BE49-F238E27FC236}">
                  <a16:creationId xmlns:a16="http://schemas.microsoft.com/office/drawing/2014/main" id="{F773650B-05E4-094F-B936-B1D95CC134F6}"/>
                </a:ext>
              </a:extLst>
            </p:cNvPr>
            <p:cNvSpPr/>
            <p:nvPr/>
          </p:nvSpPr>
          <p:spPr bwMode="auto">
            <a:xfrm rot="16200000" flipH="1">
              <a:off x="5137666" y="3004066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040171-875D-3740-ADBC-B77D47F3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00881"/>
            <a:ext cx="3004065" cy="119252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8138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1284-AFA8-5846-B909-D2E1C52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D892-3AC3-CC41-B4D5-356CE780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Dynamically typed languages like Python and Asteroid achieve polymorphic containers via Duck Typing.</a:t>
            </a:r>
          </a:p>
          <a:p>
            <a:r>
              <a:rPr lang="en-US" dirty="0"/>
              <a:t>However, these containers are not as type safe as subtype polymorphic containers since any object that supports the required behavior will fit into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382494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1284-AFA8-5846-B909-D2E1C52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D892-3AC3-CC41-B4D5-356CE780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Asteroid we can recover a certain amount of type safety using first-class patterns</a:t>
            </a:r>
          </a:p>
          <a:p>
            <a:r>
              <a:rPr lang="en-US" dirty="0"/>
              <a:t>We use first-class patterns as types that allow us to define subtype-supertype relation ships</a:t>
            </a:r>
          </a:p>
          <a:p>
            <a:pPr lvl="1"/>
            <a:r>
              <a:rPr lang="en-US" dirty="0"/>
              <a:t>☞ subtype polymorphism</a:t>
            </a:r>
          </a:p>
        </p:txBody>
      </p:sp>
    </p:spTree>
    <p:extLst>
      <p:ext uri="{BB962C8B-B14F-4D97-AF65-F5344CB8AC3E}">
        <p14:creationId xmlns:p14="http://schemas.microsoft.com/office/powerpoint/2010/main" val="326136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E16F4-B594-3F48-95CE-E9887718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4053F-FBA6-DB49-AA5B-8612843A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5" y="304800"/>
            <a:ext cx="5878285" cy="5943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F91A166-5440-194E-8578-99A1F553F297}"/>
              </a:ext>
            </a:extLst>
          </p:cNvPr>
          <p:cNvSpPr/>
          <p:nvPr/>
        </p:nvSpPr>
        <p:spPr bwMode="auto">
          <a:xfrm>
            <a:off x="2667000" y="4876800"/>
            <a:ext cx="381000" cy="34607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F3F28-E62B-694F-BB4A-C744E0E9043C}"/>
              </a:ext>
            </a:extLst>
          </p:cNvPr>
          <p:cNvSpPr txBox="1"/>
          <p:nvPr/>
        </p:nvSpPr>
        <p:spPr>
          <a:xfrm>
            <a:off x="3199738" y="6321623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subtypes.ast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04F47-21D9-404F-A55B-6E1F907B991F}"/>
              </a:ext>
            </a:extLst>
          </p:cNvPr>
          <p:cNvSpPr txBox="1"/>
          <p:nvPr/>
        </p:nvSpPr>
        <p:spPr>
          <a:xfrm>
            <a:off x="363415" y="2848708"/>
            <a:ext cx="23276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if we were to try</a:t>
            </a:r>
            <a:br>
              <a:rPr lang="en-US" sz="1400" dirty="0"/>
            </a:br>
            <a:r>
              <a:rPr lang="en-US" sz="1400" dirty="0"/>
              <a:t>to add anything but circles</a:t>
            </a:r>
            <a:br>
              <a:rPr lang="en-US" sz="1400" dirty="0"/>
            </a:br>
            <a:r>
              <a:rPr lang="en-US" sz="1400" dirty="0"/>
              <a:t>and squares to the list the</a:t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Shape_List</a:t>
            </a:r>
            <a:r>
              <a:rPr lang="en-US" sz="1400" dirty="0"/>
              <a:t>’ pattern would </a:t>
            </a:r>
            <a:br>
              <a:rPr lang="en-US" sz="1400" dirty="0"/>
            </a:br>
            <a:r>
              <a:rPr lang="en-US" sz="1400" dirty="0"/>
              <a:t>fail!</a:t>
            </a:r>
          </a:p>
        </p:txBody>
      </p:sp>
    </p:spTree>
    <p:extLst>
      <p:ext uri="{BB962C8B-B14F-4D97-AF65-F5344CB8AC3E}">
        <p14:creationId xmlns:p14="http://schemas.microsoft.com/office/powerpoint/2010/main" val="2628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B86-1CE7-C348-AD5E-CAE1356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193EE-3600-4344-8042-C593A0E3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Alternatively, we can construct the list in one go and then check for type safety.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80201-5996-7E48-83B8-C86BC217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253876"/>
            <a:ext cx="5994400" cy="445172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A5F96659-4414-9F46-BADE-852347E6CE5C}"/>
              </a:ext>
            </a:extLst>
          </p:cNvPr>
          <p:cNvSpPr/>
          <p:nvPr/>
        </p:nvSpPr>
        <p:spPr bwMode="auto">
          <a:xfrm>
            <a:off x="1295400" y="5562600"/>
            <a:ext cx="4572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4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27A6-4A53-0549-A58A-F8A14AC2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Look at Multi-Dispatch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5E10-53BD-D74D-9BF2-7C9E8418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interpret certain patterns as types, then multi-dispatch can take on two particular forms:</a:t>
            </a:r>
          </a:p>
          <a:p>
            <a:pPr lvl="1"/>
            <a:r>
              <a:rPr lang="en-US" dirty="0"/>
              <a:t>Case analysis over a </a:t>
            </a:r>
            <a:r>
              <a:rPr lang="en-US" b="1" dirty="0"/>
              <a:t>single type </a:t>
            </a:r>
            <a:r>
              <a:rPr lang="en-US" dirty="0"/>
              <a:t>in the functional programming sense</a:t>
            </a:r>
          </a:p>
          <a:p>
            <a:pPr lvl="2"/>
            <a:r>
              <a:rPr lang="en-US" dirty="0"/>
              <a:t>E.g. case analysis on a list in recursive programs</a:t>
            </a:r>
          </a:p>
          <a:p>
            <a:pPr lvl="1"/>
            <a:r>
              <a:rPr lang="en-US" dirty="0"/>
              <a:t>Case analysis over </a:t>
            </a:r>
            <a:r>
              <a:rPr lang="en-US" b="1" dirty="0"/>
              <a:t>multiple types </a:t>
            </a:r>
            <a:r>
              <a:rPr lang="en-US" dirty="0"/>
              <a:t>giving rise to overloaded functions</a:t>
            </a:r>
          </a:p>
        </p:txBody>
      </p:sp>
    </p:spTree>
    <p:extLst>
      <p:ext uri="{BB962C8B-B14F-4D97-AF65-F5344CB8AC3E}">
        <p14:creationId xmlns:p14="http://schemas.microsoft.com/office/powerpoint/2010/main" val="319088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0A84-3AD4-A240-A7AF-9E52606A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4C1B-BD5E-8B4F-A477-8BBDA734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example below we use multi-dispatch to do a case analysis on the  %</a:t>
            </a:r>
            <a:r>
              <a:rPr lang="en-US" dirty="0" err="1"/>
              <a:t>Int_List</a:t>
            </a:r>
            <a:r>
              <a:rPr lang="en-US" dirty="0"/>
              <a:t>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BA592-1E0C-0A45-AC0D-E49F2920C85C}"/>
              </a:ext>
            </a:extLst>
          </p:cNvPr>
          <p:cNvSpPr txBox="1"/>
          <p:nvPr/>
        </p:nvSpPr>
        <p:spPr>
          <a:xfrm>
            <a:off x="2888166" y="639782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ln016/</a:t>
            </a:r>
            <a:r>
              <a:rPr lang="en-US" sz="1400" dirty="0" err="1"/>
              <a:t>len.ast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13D16-167A-AB44-B859-15A37302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403045"/>
            <a:ext cx="8172450" cy="299775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C2BDE99F-D16C-BA4C-BBB0-171A4F3BEAD4}"/>
              </a:ext>
            </a:extLst>
          </p:cNvPr>
          <p:cNvSpPr/>
          <p:nvPr/>
        </p:nvSpPr>
        <p:spPr bwMode="auto">
          <a:xfrm>
            <a:off x="3200400" y="4495800"/>
            <a:ext cx="5334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83983D51-4C68-5A49-BDD9-9E7AE975C2C0}"/>
              </a:ext>
            </a:extLst>
          </p:cNvPr>
          <p:cNvSpPr/>
          <p:nvPr/>
        </p:nvSpPr>
        <p:spPr bwMode="auto">
          <a:xfrm>
            <a:off x="3810000" y="5029200"/>
            <a:ext cx="5334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49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0A84-3AD4-A240-A7AF-9E52606A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4C1B-BD5E-8B4F-A477-8BBDA7347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0" y="1940698"/>
            <a:ext cx="3200400" cy="3317102"/>
          </a:xfrm>
        </p:spPr>
        <p:txBody>
          <a:bodyPr>
            <a:normAutofit fontScale="92500"/>
          </a:bodyPr>
          <a:lstStyle/>
          <a:p>
            <a:r>
              <a:rPr lang="en-US" dirty="0"/>
              <a:t>In this example we use multi-dispatch to define an overloaded function accepting types %Rectangle and %Circle.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BA592-1E0C-0A45-AC0D-E49F2920C85C}"/>
              </a:ext>
            </a:extLst>
          </p:cNvPr>
          <p:cNvSpPr txBox="1"/>
          <p:nvPr/>
        </p:nvSpPr>
        <p:spPr>
          <a:xfrm>
            <a:off x="6268233" y="620007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ln016/</a:t>
            </a:r>
            <a:r>
              <a:rPr lang="en-US" sz="1400" dirty="0" err="1"/>
              <a:t>overload.ast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7F1DF-8BCD-834B-B285-129C9BB8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92542"/>
            <a:ext cx="5369092" cy="498558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3E878820-01F2-C448-968A-F4A0D56AEE64}"/>
              </a:ext>
            </a:extLst>
          </p:cNvPr>
          <p:cNvSpPr/>
          <p:nvPr/>
        </p:nvSpPr>
        <p:spPr bwMode="auto">
          <a:xfrm>
            <a:off x="2895600" y="4343400"/>
            <a:ext cx="5334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330612B-E237-9B4E-BA18-951F4128E62C}"/>
              </a:ext>
            </a:extLst>
          </p:cNvPr>
          <p:cNvSpPr/>
          <p:nvPr/>
        </p:nvSpPr>
        <p:spPr bwMode="auto">
          <a:xfrm>
            <a:off x="2646446" y="4800600"/>
            <a:ext cx="5334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0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3BAF-A602-1147-B074-C1A242A6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B5D8-D92B-4442-8816-94924793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First-class patterns can be used to define </a:t>
            </a:r>
            <a:r>
              <a:rPr lang="en-US" b="1" dirty="0"/>
              <a:t>subtypes of existing types</a:t>
            </a:r>
          </a:p>
          <a:p>
            <a:r>
              <a:rPr lang="en-US" dirty="0"/>
              <a:t>Consider for example,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Here we can treat the pattern </a:t>
            </a:r>
            <a:r>
              <a:rPr lang="en-US" dirty="0" err="1"/>
              <a:t>Pos_Int</a:t>
            </a:r>
            <a:r>
              <a:rPr lang="en-US" dirty="0"/>
              <a:t> as a subtype of the integers, in effect we have</a:t>
            </a:r>
          </a:p>
          <a:p>
            <a:pPr lvl="1"/>
            <a:r>
              <a:rPr lang="en-US" dirty="0" err="1"/>
              <a:t>Pos_Int</a:t>
            </a:r>
            <a:r>
              <a:rPr lang="en-US" dirty="0"/>
              <a:t> &lt; integer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AE7C1-69E9-384A-B6A0-569EAE4E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352800"/>
            <a:ext cx="6578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4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E3D1-79FC-7A41-BD3F-F8A50267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3B8C-27C6-A648-AEA3-0CFF0F9D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use first class patterns to also define supertypes, consider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the second let statement is only successful if it fulfills the requirements of the pattern Scalar.</a:t>
            </a:r>
          </a:p>
          <a:p>
            <a:r>
              <a:rPr lang="en-US" dirty="0"/>
              <a:t>In effect, Scalar acts like a supertype of real and integer </a:t>
            </a:r>
          </a:p>
          <a:p>
            <a:r>
              <a:rPr lang="en-US" dirty="0"/>
              <a:t>or more precisely it acts like an </a:t>
            </a:r>
            <a:r>
              <a:rPr lang="en-US" b="1" dirty="0"/>
              <a:t>abstract base class </a:t>
            </a:r>
            <a:r>
              <a:rPr lang="en-US" dirty="0"/>
              <a:t>since you since you cannot instantiate a value of type Scalar.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96CD-3869-394C-82F2-931D87EA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0800"/>
            <a:ext cx="7124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first-class patterns to instantiate both subtypes and supertypes – how do they differ?</a:t>
            </a:r>
          </a:p>
        </p:txBody>
      </p:sp>
    </p:spTree>
    <p:extLst>
      <p:ext uri="{BB962C8B-B14F-4D97-AF65-F5344CB8AC3E}">
        <p14:creationId xmlns:p14="http://schemas.microsoft.com/office/powerpoint/2010/main" val="90503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Subtypes</a:t>
            </a:r>
            <a:r>
              <a:rPr lang="en-US" dirty="0"/>
              <a:t>: the pattern definition adds conditions that </a:t>
            </a:r>
            <a:r>
              <a:rPr lang="en-US" b="1" dirty="0"/>
              <a:t>contract</a:t>
            </a:r>
            <a:r>
              <a:rPr lang="en-US" dirty="0"/>
              <a:t> a given data type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32108F-F397-9D4D-993D-DE37193DC800}"/>
              </a:ext>
            </a:extLst>
          </p:cNvPr>
          <p:cNvGrpSpPr/>
          <p:nvPr/>
        </p:nvGrpSpPr>
        <p:grpSpPr>
          <a:xfrm>
            <a:off x="1600200" y="2362200"/>
            <a:ext cx="6578600" cy="720725"/>
            <a:chOff x="1600200" y="3733800"/>
            <a:chExt cx="6578600" cy="7207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258D8B-4D7B-D24B-A4D3-D3ECD1DBB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4514"/>
            <a:stretch/>
          </p:blipFill>
          <p:spPr>
            <a:xfrm>
              <a:off x="1600200" y="4038600"/>
              <a:ext cx="6578600" cy="415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58B76BC6-24F5-054D-ACD4-07EFC16480DB}"/>
                </a:ext>
              </a:extLst>
            </p:cNvPr>
            <p:cNvSpPr/>
            <p:nvPr/>
          </p:nvSpPr>
          <p:spPr bwMode="auto">
            <a:xfrm>
              <a:off x="6858000" y="37338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6D3BC5-5C34-874D-8880-8192B8976E44}"/>
              </a:ext>
            </a:extLst>
          </p:cNvPr>
          <p:cNvGrpSpPr/>
          <p:nvPr/>
        </p:nvGrpSpPr>
        <p:grpSpPr>
          <a:xfrm>
            <a:off x="1253451" y="3739662"/>
            <a:ext cx="5803841" cy="2889738"/>
            <a:chOff x="1253451" y="3581400"/>
            <a:chExt cx="5803841" cy="28897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8F46D5-0946-4D41-965E-DD8639A548A4}"/>
                </a:ext>
              </a:extLst>
            </p:cNvPr>
            <p:cNvSpPr/>
            <p:nvPr/>
          </p:nvSpPr>
          <p:spPr bwMode="auto">
            <a:xfrm>
              <a:off x="4038600" y="3581400"/>
              <a:ext cx="3018692" cy="28897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F86DBE-BCAC-8D45-B78D-2511789BEB8D}"/>
                </a:ext>
              </a:extLst>
            </p:cNvPr>
            <p:cNvSpPr txBox="1"/>
            <p:nvPr/>
          </p:nvSpPr>
          <p:spPr>
            <a:xfrm>
              <a:off x="4953000" y="3886200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integers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D587DA-8089-2E41-AB88-A2C5CB6E2074}"/>
                </a:ext>
              </a:extLst>
            </p:cNvPr>
            <p:cNvSpPr/>
            <p:nvPr/>
          </p:nvSpPr>
          <p:spPr bwMode="auto">
            <a:xfrm>
              <a:off x="4953000" y="4648200"/>
              <a:ext cx="1600200" cy="152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0ED980-F484-5540-8C4C-6A3D8D458B12}"/>
                </a:ext>
              </a:extLst>
            </p:cNvPr>
            <p:cNvSpPr txBox="1"/>
            <p:nvPr/>
          </p:nvSpPr>
          <p:spPr>
            <a:xfrm>
              <a:off x="5351141" y="511558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positive</a:t>
              </a:r>
            </a:p>
            <a:p>
              <a:r>
                <a:rPr lang="en-US" sz="1400" dirty="0"/>
                <a:t>integers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B7D5E5-2350-C84E-805E-F4DBF9B10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3451" y="4326792"/>
              <a:ext cx="3340100" cy="29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AEBFEC-A7DE-8047-8FE9-E883B81E574B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 bwMode="auto">
            <a:xfrm>
              <a:off x="4593551" y="4472842"/>
              <a:ext cx="593793" cy="3985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5084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71600"/>
            <a:ext cx="70104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Supertypes</a:t>
            </a:r>
            <a:r>
              <a:rPr lang="en-US" dirty="0"/>
              <a:t>: the pattern definition </a:t>
            </a:r>
            <a:r>
              <a:rPr lang="en-US" b="1" dirty="0"/>
              <a:t>expands</a:t>
            </a:r>
            <a:r>
              <a:rPr lang="en-US" dirty="0"/>
              <a:t> given data types so that the supertype pattern covers more objects than any given data type within the pattern definition.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BC94F8-6665-F34E-9C80-C3383EAD9592}"/>
              </a:ext>
            </a:extLst>
          </p:cNvPr>
          <p:cNvGrpSpPr/>
          <p:nvPr/>
        </p:nvGrpSpPr>
        <p:grpSpPr>
          <a:xfrm>
            <a:off x="1181100" y="2286000"/>
            <a:ext cx="7124700" cy="656737"/>
            <a:chOff x="1009650" y="4267200"/>
            <a:chExt cx="7124700" cy="6567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AB2A46-0B8E-874A-9FEA-737EA98DC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1511"/>
            <a:stretch/>
          </p:blipFill>
          <p:spPr>
            <a:xfrm>
              <a:off x="1009650" y="4572000"/>
              <a:ext cx="7124700" cy="3519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1AE37B29-F0DE-8B4D-8FE0-F1D47EA2B27C}"/>
                </a:ext>
              </a:extLst>
            </p:cNvPr>
            <p:cNvSpPr/>
            <p:nvPr/>
          </p:nvSpPr>
          <p:spPr bwMode="auto">
            <a:xfrm>
              <a:off x="6096000" y="42672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1A6782-139C-3745-9288-FE1388B736B6}"/>
              </a:ext>
            </a:extLst>
          </p:cNvPr>
          <p:cNvGrpSpPr/>
          <p:nvPr/>
        </p:nvGrpSpPr>
        <p:grpSpPr>
          <a:xfrm>
            <a:off x="914400" y="3695700"/>
            <a:ext cx="6899030" cy="2933700"/>
            <a:chOff x="158262" y="3695700"/>
            <a:chExt cx="6899030" cy="2933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94B57D-C832-A64B-972D-E64E556C6237}"/>
                </a:ext>
              </a:extLst>
            </p:cNvPr>
            <p:cNvSpPr/>
            <p:nvPr/>
          </p:nvSpPr>
          <p:spPr bwMode="auto">
            <a:xfrm>
              <a:off x="4038600" y="3739662"/>
              <a:ext cx="3018692" cy="28897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08DE08-A271-DE4D-9F81-DCF963617096}"/>
                </a:ext>
              </a:extLst>
            </p:cNvPr>
            <p:cNvSpPr txBox="1"/>
            <p:nvPr/>
          </p:nvSpPr>
          <p:spPr>
            <a:xfrm>
              <a:off x="5357439" y="4044462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scalar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DCA77B-6CDB-D049-9EB1-A7A0F69A860E}"/>
                </a:ext>
              </a:extLst>
            </p:cNvPr>
            <p:cNvGrpSpPr/>
            <p:nvPr/>
          </p:nvGrpSpPr>
          <p:grpSpPr>
            <a:xfrm>
              <a:off x="5410200" y="5105400"/>
              <a:ext cx="1295400" cy="1225062"/>
              <a:chOff x="5257800" y="5105400"/>
              <a:chExt cx="1295400" cy="122506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AAE23B3-2070-1A48-B5F8-D42AE1384D9C}"/>
                  </a:ext>
                </a:extLst>
              </p:cNvPr>
              <p:cNvSpPr/>
              <p:nvPr/>
            </p:nvSpPr>
            <p:spPr bwMode="auto">
              <a:xfrm>
                <a:off x="5257800" y="5105400"/>
                <a:ext cx="1295400" cy="12250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5FD6C1-EDA8-F74D-AAB2-9E8172C9FA23}"/>
                  </a:ext>
                </a:extLst>
              </p:cNvPr>
              <p:cNvSpPr txBox="1"/>
              <p:nvPr/>
            </p:nvSpPr>
            <p:spPr>
              <a:xfrm>
                <a:off x="5503541" y="5559623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integers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9B323F6-F085-8A4E-876E-DBD9CE053A55}"/>
                </a:ext>
              </a:extLst>
            </p:cNvPr>
            <p:cNvGrpSpPr/>
            <p:nvPr/>
          </p:nvGrpSpPr>
          <p:grpSpPr>
            <a:xfrm>
              <a:off x="4114800" y="4572000"/>
              <a:ext cx="1295400" cy="1225062"/>
              <a:chOff x="5257800" y="5105400"/>
              <a:chExt cx="1295400" cy="122506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D31E06B-71B2-F44C-A9B2-7B1C3B033823}"/>
                  </a:ext>
                </a:extLst>
              </p:cNvPr>
              <p:cNvSpPr/>
              <p:nvPr/>
            </p:nvSpPr>
            <p:spPr bwMode="auto">
              <a:xfrm>
                <a:off x="5257800" y="5105400"/>
                <a:ext cx="1295400" cy="12250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927227-C131-5D42-AF52-CA7803F90112}"/>
                  </a:ext>
                </a:extLst>
              </p:cNvPr>
              <p:cNvSpPr txBox="1"/>
              <p:nvPr/>
            </p:nvSpPr>
            <p:spPr>
              <a:xfrm>
                <a:off x="5599607" y="5559623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reals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95FC8B-4D2E-734F-A0EC-879D2F002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235" t="-5136" r="6150" b="66646"/>
            <a:stretch/>
          </p:blipFill>
          <p:spPr>
            <a:xfrm>
              <a:off x="158262" y="3695700"/>
              <a:ext cx="3962400" cy="3519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BEBFA08-AF39-9342-BDA7-F6F2B962721F}"/>
                </a:ext>
              </a:extLst>
            </p:cNvPr>
            <p:cNvCxnSpPr>
              <a:stCxn id="32" idx="3"/>
              <a:endCxn id="15" idx="1"/>
            </p:cNvCxnSpPr>
            <p:nvPr/>
          </p:nvCxnSpPr>
          <p:spPr bwMode="auto">
            <a:xfrm>
              <a:off x="4120662" y="3871669"/>
              <a:ext cx="360015" cy="2911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2369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FF443-A379-3444-BE34-A32281D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Patterns as Data Types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6BB2F1-0886-AB41-90DF-243380E9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 impose a certain amount of type safety with patterns as data types</a:t>
            </a:r>
          </a:p>
          <a:p>
            <a:pPr lvl="1"/>
            <a:r>
              <a:rPr lang="en-US" dirty="0"/>
              <a:t>Specification of function domains</a:t>
            </a:r>
          </a:p>
          <a:p>
            <a:pPr lvl="1"/>
            <a:r>
              <a:rPr lang="en-US" dirty="0"/>
              <a:t>Type safety for objects using patterns as types in constructors</a:t>
            </a:r>
          </a:p>
          <a:p>
            <a:pPr lvl="1"/>
            <a:r>
              <a:rPr lang="en-US" dirty="0"/>
              <a:t>Subtype polymorphism</a:t>
            </a:r>
          </a:p>
        </p:txBody>
      </p:sp>
    </p:spTree>
    <p:extLst>
      <p:ext uri="{BB962C8B-B14F-4D97-AF65-F5344CB8AC3E}">
        <p14:creationId xmlns:p14="http://schemas.microsoft.com/office/powerpoint/2010/main" val="327386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5A71-849D-B946-B5D3-E6A22EA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8437A-F08F-6E43-A024-BED643EE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032000"/>
            <a:ext cx="5232400" cy="279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906EA-0E33-BD4C-811B-328D33F9F434}"/>
              </a:ext>
            </a:extLst>
          </p:cNvPr>
          <p:cNvSpPr txBox="1"/>
          <p:nvPr/>
        </p:nvSpPr>
        <p:spPr>
          <a:xfrm>
            <a:off x="3247292" y="5076092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ln016/</a:t>
            </a:r>
            <a:r>
              <a:rPr lang="en-US" sz="1400" dirty="0" err="1"/>
              <a:t>fact.ast</a:t>
            </a:r>
            <a:endParaRPr lang="en-US" sz="14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4DDFF5B-50C1-534A-B5D1-4CFAE0D1A1E7}"/>
              </a:ext>
            </a:extLst>
          </p:cNvPr>
          <p:cNvSpPr/>
          <p:nvPr/>
        </p:nvSpPr>
        <p:spPr bwMode="auto">
          <a:xfrm rot="2015774">
            <a:off x="3733800" y="302293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8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0EB2-0510-B440-A3BE-353DA74A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3AF36-2A40-0F4E-AE99-1534511D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7675"/>
            <a:ext cx="7043229" cy="494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4E05DAFD-BD64-AB49-9B28-C75DCBFC8339}"/>
              </a:ext>
            </a:extLst>
          </p:cNvPr>
          <p:cNvSpPr/>
          <p:nvPr/>
        </p:nvSpPr>
        <p:spPr bwMode="auto">
          <a:xfrm rot="2015774">
            <a:off x="4144424" y="210853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7F43FD7-C287-834B-8AA2-9D8E44A2098F}"/>
              </a:ext>
            </a:extLst>
          </p:cNvPr>
          <p:cNvSpPr/>
          <p:nvPr/>
        </p:nvSpPr>
        <p:spPr bwMode="auto">
          <a:xfrm rot="2015774">
            <a:off x="4587823" y="440054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72361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8821</TotalTime>
  <Words>616</Words>
  <Application>Microsoft Macintosh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Menlo</vt:lpstr>
      <vt:lpstr>Wingdings</vt:lpstr>
      <vt:lpstr>quake2</vt:lpstr>
      <vt:lpstr>First-Class Patterns as Types</vt:lpstr>
      <vt:lpstr>Subtypes</vt:lpstr>
      <vt:lpstr>Supertypes</vt:lpstr>
      <vt:lpstr>Sub- and Supertypes</vt:lpstr>
      <vt:lpstr>Sub- and Supertypes</vt:lpstr>
      <vt:lpstr>Sub- and Supertypes</vt:lpstr>
      <vt:lpstr>Programming with Patterns as Data Types</vt:lpstr>
      <vt:lpstr>Function Domains</vt:lpstr>
      <vt:lpstr>Objects</vt:lpstr>
      <vt:lpstr>Subtype Polymorphism</vt:lpstr>
      <vt:lpstr>Subtype Polymorphism</vt:lpstr>
      <vt:lpstr>Subtype Polymorphism</vt:lpstr>
      <vt:lpstr>Subtype Polymorphism</vt:lpstr>
      <vt:lpstr>Subtype Polymorphism</vt:lpstr>
      <vt:lpstr>Subtype Polymorphism</vt:lpstr>
      <vt:lpstr>Another Look at Multi-Dispatch</vt:lpstr>
      <vt:lpstr>Functional Programming</vt:lpstr>
      <vt:lpstr>Overloaded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Patterns as Types</dc:title>
  <dc:creator>Lutz Hamel</dc:creator>
  <cp:lastModifiedBy>Lutz Hamel</cp:lastModifiedBy>
  <cp:revision>13</cp:revision>
  <cp:lastPrinted>2012-01-23T19:25:49Z</cp:lastPrinted>
  <dcterms:created xsi:type="dcterms:W3CDTF">2023-04-08T18:27:46Z</dcterms:created>
  <dcterms:modified xsi:type="dcterms:W3CDTF">2023-04-17T13:04:29Z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