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4"/>
  </p:notesMasterIdLst>
  <p:sldIdLst>
    <p:sldId id="263" r:id="rId2"/>
    <p:sldId id="264" r:id="rId3"/>
    <p:sldId id="266" r:id="rId4"/>
    <p:sldId id="267" r:id="rId5"/>
    <p:sldId id="268" r:id="rId6"/>
    <p:sldId id="269" r:id="rId7"/>
    <p:sldId id="270" r:id="rId8"/>
    <p:sldId id="274" r:id="rId9"/>
    <p:sldId id="275" r:id="rId10"/>
    <p:sldId id="276" r:id="rId11"/>
    <p:sldId id="277" r:id="rId12"/>
    <p:sldId id="278" r:id="rId1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A75E2E9-AE83-4610-A6CF-1835E850B8F5}">
  <a:tblStyle styleId="{2A75E2E9-AE83-4610-A6CF-1835E850B8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9"/>
  </p:normalViewPr>
  <p:slideViewPr>
    <p:cSldViewPr snapToGrid="0" snapToObjects="1">
      <p:cViewPr>
        <p:scale>
          <a:sx n="115" d="100"/>
          <a:sy n="115" d="100"/>
        </p:scale>
        <p:origin x="1024" y="-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/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/>
          </a:p>
        </p:txBody>
      </p:sp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/>
          </a:p>
        </p:txBody>
      </p:sp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/>
          </a:p>
        </p:txBody>
      </p:sp>
      <p:sp>
        <p:nvSpPr>
          <p:cNvPr id="342" name="Shape 3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/>
          </a:p>
        </p:txBody>
      </p:sp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/>
          </a:p>
        </p:txBody>
      </p:sp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/>
          </a:p>
        </p:txBody>
      </p:sp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/>
          </a:p>
        </p:txBody>
      </p:sp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/>
          </a:p>
        </p:txBody>
      </p:sp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67237" cy="34242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4437" cy="182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/>
          </a:p>
        </p:txBody>
      </p:sp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/>
          </a:p>
        </p:txBody>
      </p:sp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19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19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●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Decision Trees</a:t>
            </a:r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</a:pPr>
            <a:r>
              <a:rPr lang="en-US"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Learn from labeled observations - supervised learning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</a:pPr>
            <a:r>
              <a:rPr lang="en-US"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Represent the knowledge learned in form of a tree</a:t>
            </a:r>
            <a:endParaRPr/>
          </a:p>
          <a:p>
            <a:pPr marL="342900" marR="0" lvl="0" indent="-2095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endParaRPr sz="3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Example: learning when to play tennis.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●"/>
            </a:pPr>
            <a:r>
              <a:rPr lang="en-US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Examples/observations are days with their observed characteristics and whether we played tennis or not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Recursive Partitioning</a:t>
            </a:r>
            <a:endParaRPr/>
          </a:p>
        </p:txBody>
      </p:sp>
      <p:sp>
        <p:nvSpPr>
          <p:cNvPr id="314" name="Shape 314"/>
          <p:cNvSpPr txBox="1"/>
          <p:nvPr/>
        </p:nvSpPr>
        <p:spPr>
          <a:xfrm>
            <a:off x="3821112" y="1295400"/>
            <a:ext cx="674687" cy="2698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Outlook</a:t>
            </a:r>
            <a:endParaRPr/>
          </a:p>
        </p:txBody>
      </p:sp>
      <p:graphicFrame>
        <p:nvGraphicFramePr>
          <p:cNvPr id="315" name="Shape 315"/>
          <p:cNvGraphicFramePr/>
          <p:nvPr/>
        </p:nvGraphicFramePr>
        <p:xfrm>
          <a:off x="533400" y="1905000"/>
          <a:ext cx="2590775" cy="1066775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560375"/>
                <a:gridCol w="506400"/>
                <a:gridCol w="596900"/>
                <a:gridCol w="469900"/>
                <a:gridCol w="457200"/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16" name="Shape 316"/>
          <p:cNvGraphicFramePr/>
          <p:nvPr/>
        </p:nvGraphicFramePr>
        <p:xfrm>
          <a:off x="3276600" y="3124200"/>
          <a:ext cx="2666975" cy="854050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598475"/>
                <a:gridCol w="468300"/>
                <a:gridCol w="609600"/>
                <a:gridCol w="533400"/>
                <a:gridCol w="457200"/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17" name="Shape 317"/>
          <p:cNvGraphicFramePr/>
          <p:nvPr/>
        </p:nvGraphicFramePr>
        <p:xfrm>
          <a:off x="5715000" y="1828800"/>
          <a:ext cx="3200400" cy="1066775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609600"/>
                <a:gridCol w="685800"/>
                <a:gridCol w="685800"/>
                <a:gridCol w="685800"/>
                <a:gridCol w="533400"/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18" name="Shape 318"/>
          <p:cNvCxnSpPr/>
          <p:nvPr/>
        </p:nvCxnSpPr>
        <p:spPr>
          <a:xfrm rot="10800000" flipH="1">
            <a:off x="2667000" y="1565275"/>
            <a:ext cx="1492250" cy="3397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319" name="Shape 319"/>
          <p:cNvCxnSpPr/>
          <p:nvPr/>
        </p:nvCxnSpPr>
        <p:spPr>
          <a:xfrm>
            <a:off x="4159250" y="1565275"/>
            <a:ext cx="184150" cy="15589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320" name="Shape 320"/>
          <p:cNvCxnSpPr/>
          <p:nvPr/>
        </p:nvCxnSpPr>
        <p:spPr>
          <a:xfrm>
            <a:off x="4159250" y="1565275"/>
            <a:ext cx="2165350" cy="2635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Recursive Partitioning</a:t>
            </a:r>
            <a:endParaRPr/>
          </a:p>
        </p:txBody>
      </p:sp>
      <p:sp>
        <p:nvSpPr>
          <p:cNvPr id="327" name="Shape 327"/>
          <p:cNvSpPr txBox="1"/>
          <p:nvPr/>
        </p:nvSpPr>
        <p:spPr>
          <a:xfrm>
            <a:off x="3821112" y="1295400"/>
            <a:ext cx="674687" cy="2698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Outlook</a:t>
            </a:r>
            <a:endParaRPr/>
          </a:p>
        </p:txBody>
      </p:sp>
      <p:graphicFrame>
        <p:nvGraphicFramePr>
          <p:cNvPr id="328" name="Shape 328"/>
          <p:cNvGraphicFramePr/>
          <p:nvPr/>
        </p:nvGraphicFramePr>
        <p:xfrm>
          <a:off x="533400" y="1905000"/>
          <a:ext cx="2590775" cy="1066775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560375"/>
                <a:gridCol w="506400"/>
                <a:gridCol w="596900"/>
                <a:gridCol w="469900"/>
                <a:gridCol w="457200"/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29" name="Shape 329"/>
          <p:cNvGraphicFramePr/>
          <p:nvPr/>
        </p:nvGraphicFramePr>
        <p:xfrm>
          <a:off x="3276600" y="3124200"/>
          <a:ext cx="2666975" cy="854050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598475"/>
                <a:gridCol w="468300"/>
                <a:gridCol w="609600"/>
                <a:gridCol w="533400"/>
                <a:gridCol w="457200"/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30" name="Shape 330"/>
          <p:cNvGraphicFramePr/>
          <p:nvPr/>
        </p:nvGraphicFramePr>
        <p:xfrm>
          <a:off x="5715000" y="1828800"/>
          <a:ext cx="3200400" cy="1066775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609600"/>
                <a:gridCol w="685800"/>
                <a:gridCol w="685800"/>
                <a:gridCol w="685800"/>
                <a:gridCol w="533400"/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31" name="Shape 331"/>
          <p:cNvCxnSpPr/>
          <p:nvPr/>
        </p:nvCxnSpPr>
        <p:spPr>
          <a:xfrm rot="10800000" flipH="1">
            <a:off x="2667000" y="1565275"/>
            <a:ext cx="1492250" cy="3397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332" name="Shape 332"/>
          <p:cNvCxnSpPr/>
          <p:nvPr/>
        </p:nvCxnSpPr>
        <p:spPr>
          <a:xfrm>
            <a:off x="4159250" y="1565275"/>
            <a:ext cx="184150" cy="15589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333" name="Shape 333"/>
          <p:cNvCxnSpPr/>
          <p:nvPr/>
        </p:nvCxnSpPr>
        <p:spPr>
          <a:xfrm>
            <a:off x="4159250" y="1565275"/>
            <a:ext cx="2165350" cy="2635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sp>
        <p:nvSpPr>
          <p:cNvPr id="334" name="Shape 334"/>
          <p:cNvSpPr txBox="1"/>
          <p:nvPr/>
        </p:nvSpPr>
        <p:spPr>
          <a:xfrm>
            <a:off x="1244600" y="3327400"/>
            <a:ext cx="736600" cy="2698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Humidity</a:t>
            </a:r>
            <a:endParaRPr/>
          </a:p>
        </p:txBody>
      </p:sp>
      <p:cxnSp>
        <p:nvCxnSpPr>
          <p:cNvPr id="335" name="Shape 335"/>
          <p:cNvCxnSpPr/>
          <p:nvPr/>
        </p:nvCxnSpPr>
        <p:spPr>
          <a:xfrm>
            <a:off x="1600200" y="2968625"/>
            <a:ext cx="12700" cy="3587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graphicFrame>
        <p:nvGraphicFramePr>
          <p:cNvPr id="336" name="Shape 336"/>
          <p:cNvGraphicFramePr/>
          <p:nvPr/>
        </p:nvGraphicFramePr>
        <p:xfrm>
          <a:off x="76200" y="5229225"/>
          <a:ext cx="2590775" cy="639750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560375"/>
                <a:gridCol w="506400"/>
                <a:gridCol w="596900"/>
                <a:gridCol w="469900"/>
                <a:gridCol w="457200"/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37" name="Shape 337"/>
          <p:cNvGraphicFramePr/>
          <p:nvPr/>
        </p:nvGraphicFramePr>
        <p:xfrm>
          <a:off x="1752600" y="4527550"/>
          <a:ext cx="2590775" cy="427025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560375"/>
                <a:gridCol w="506400"/>
                <a:gridCol w="596900"/>
                <a:gridCol w="469900"/>
                <a:gridCol w="457200"/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38" name="Shape 338"/>
          <p:cNvCxnSpPr/>
          <p:nvPr/>
        </p:nvCxnSpPr>
        <p:spPr>
          <a:xfrm flipH="1">
            <a:off x="1143000" y="3597275"/>
            <a:ext cx="469900" cy="16319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339" name="Shape 339"/>
          <p:cNvCxnSpPr/>
          <p:nvPr/>
        </p:nvCxnSpPr>
        <p:spPr>
          <a:xfrm>
            <a:off x="1612900" y="3597275"/>
            <a:ext cx="700087" cy="9302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Recursive Partitioning</a:t>
            </a:r>
            <a:endParaRPr/>
          </a:p>
        </p:txBody>
      </p:sp>
      <p:sp>
        <p:nvSpPr>
          <p:cNvPr id="346" name="Shape 346"/>
          <p:cNvSpPr txBox="1"/>
          <p:nvPr/>
        </p:nvSpPr>
        <p:spPr>
          <a:xfrm>
            <a:off x="3821112" y="1295400"/>
            <a:ext cx="674687" cy="2698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Outlook</a:t>
            </a:r>
            <a:endParaRPr/>
          </a:p>
        </p:txBody>
      </p:sp>
      <p:graphicFrame>
        <p:nvGraphicFramePr>
          <p:cNvPr id="347" name="Shape 347"/>
          <p:cNvGraphicFramePr/>
          <p:nvPr/>
        </p:nvGraphicFramePr>
        <p:xfrm>
          <a:off x="533400" y="1905000"/>
          <a:ext cx="2590775" cy="1066775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560375"/>
                <a:gridCol w="506400"/>
                <a:gridCol w="596900"/>
                <a:gridCol w="469900"/>
                <a:gridCol w="457200"/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48" name="Shape 348"/>
          <p:cNvGraphicFramePr/>
          <p:nvPr/>
        </p:nvGraphicFramePr>
        <p:xfrm>
          <a:off x="3276600" y="3124200"/>
          <a:ext cx="2666975" cy="854050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598475"/>
                <a:gridCol w="468300"/>
                <a:gridCol w="609600"/>
                <a:gridCol w="533400"/>
                <a:gridCol w="457200"/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49" name="Shape 349"/>
          <p:cNvGraphicFramePr/>
          <p:nvPr/>
        </p:nvGraphicFramePr>
        <p:xfrm>
          <a:off x="5715000" y="1828800"/>
          <a:ext cx="3200400" cy="1066775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609600"/>
                <a:gridCol w="685800"/>
                <a:gridCol w="685800"/>
                <a:gridCol w="685800"/>
                <a:gridCol w="533400"/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50" name="Shape 350"/>
          <p:cNvCxnSpPr/>
          <p:nvPr/>
        </p:nvCxnSpPr>
        <p:spPr>
          <a:xfrm rot="10800000" flipH="1">
            <a:off x="2667000" y="1565275"/>
            <a:ext cx="1492250" cy="3397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351" name="Shape 351"/>
          <p:cNvCxnSpPr/>
          <p:nvPr/>
        </p:nvCxnSpPr>
        <p:spPr>
          <a:xfrm>
            <a:off x="4159250" y="1565275"/>
            <a:ext cx="184150" cy="15589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352" name="Shape 352"/>
          <p:cNvCxnSpPr/>
          <p:nvPr/>
        </p:nvCxnSpPr>
        <p:spPr>
          <a:xfrm>
            <a:off x="4159250" y="1565275"/>
            <a:ext cx="2165350" cy="2635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sp>
        <p:nvSpPr>
          <p:cNvPr id="353" name="Shape 353"/>
          <p:cNvSpPr txBox="1"/>
          <p:nvPr/>
        </p:nvSpPr>
        <p:spPr>
          <a:xfrm>
            <a:off x="1244600" y="3327400"/>
            <a:ext cx="736600" cy="2698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Humidity</a:t>
            </a:r>
            <a:endParaRPr/>
          </a:p>
        </p:txBody>
      </p:sp>
      <p:cxnSp>
        <p:nvCxnSpPr>
          <p:cNvPr id="354" name="Shape 354"/>
          <p:cNvCxnSpPr/>
          <p:nvPr/>
        </p:nvCxnSpPr>
        <p:spPr>
          <a:xfrm>
            <a:off x="1600200" y="2968625"/>
            <a:ext cx="12700" cy="3587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graphicFrame>
        <p:nvGraphicFramePr>
          <p:cNvPr id="355" name="Shape 355"/>
          <p:cNvGraphicFramePr/>
          <p:nvPr/>
        </p:nvGraphicFramePr>
        <p:xfrm>
          <a:off x="76200" y="5229225"/>
          <a:ext cx="2590775" cy="639750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560375"/>
                <a:gridCol w="506400"/>
                <a:gridCol w="596900"/>
                <a:gridCol w="469900"/>
                <a:gridCol w="457200"/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56" name="Shape 356"/>
          <p:cNvGraphicFramePr/>
          <p:nvPr/>
        </p:nvGraphicFramePr>
        <p:xfrm>
          <a:off x="1752600" y="4527550"/>
          <a:ext cx="2590775" cy="427025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560375"/>
                <a:gridCol w="506400"/>
                <a:gridCol w="596900"/>
                <a:gridCol w="469900"/>
                <a:gridCol w="457200"/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57" name="Shape 357"/>
          <p:cNvCxnSpPr/>
          <p:nvPr/>
        </p:nvCxnSpPr>
        <p:spPr>
          <a:xfrm flipH="1">
            <a:off x="1143000" y="3597275"/>
            <a:ext cx="469900" cy="16319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358" name="Shape 358"/>
          <p:cNvCxnSpPr/>
          <p:nvPr/>
        </p:nvCxnSpPr>
        <p:spPr>
          <a:xfrm>
            <a:off x="1612900" y="3597275"/>
            <a:ext cx="700087" cy="9302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sp>
        <p:nvSpPr>
          <p:cNvPr id="359" name="Shape 359"/>
          <p:cNvSpPr txBox="1"/>
          <p:nvPr/>
        </p:nvSpPr>
        <p:spPr>
          <a:xfrm>
            <a:off x="7419975" y="3327400"/>
            <a:ext cx="581025" cy="2698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Windy</a:t>
            </a:r>
            <a:endParaRPr/>
          </a:p>
        </p:txBody>
      </p:sp>
      <p:cxnSp>
        <p:nvCxnSpPr>
          <p:cNvPr id="360" name="Shape 360"/>
          <p:cNvCxnSpPr/>
          <p:nvPr/>
        </p:nvCxnSpPr>
        <p:spPr>
          <a:xfrm>
            <a:off x="7696200" y="2892425"/>
            <a:ext cx="14287" cy="4349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graphicFrame>
        <p:nvGraphicFramePr>
          <p:cNvPr id="361" name="Shape 361"/>
          <p:cNvGraphicFramePr/>
          <p:nvPr/>
        </p:nvGraphicFramePr>
        <p:xfrm>
          <a:off x="4343400" y="5305425"/>
          <a:ext cx="3200400" cy="639750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609600"/>
                <a:gridCol w="685800"/>
                <a:gridCol w="685800"/>
                <a:gridCol w="685800"/>
                <a:gridCol w="533400"/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62" name="Shape 362"/>
          <p:cNvCxnSpPr/>
          <p:nvPr/>
        </p:nvCxnSpPr>
        <p:spPr>
          <a:xfrm flipH="1">
            <a:off x="7010400" y="3597275"/>
            <a:ext cx="700087" cy="17081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graphicFrame>
        <p:nvGraphicFramePr>
          <p:cNvPr id="363" name="Shape 363"/>
          <p:cNvGraphicFramePr/>
          <p:nvPr/>
        </p:nvGraphicFramePr>
        <p:xfrm>
          <a:off x="5791200" y="6127750"/>
          <a:ext cx="3200400" cy="427025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609600"/>
                <a:gridCol w="685800"/>
                <a:gridCol w="685800"/>
                <a:gridCol w="685800"/>
                <a:gridCol w="533400"/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64" name="Shape 364"/>
          <p:cNvCxnSpPr/>
          <p:nvPr/>
        </p:nvCxnSpPr>
        <p:spPr>
          <a:xfrm>
            <a:off x="7710487" y="3597275"/>
            <a:ext cx="747712" cy="25304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Play Tennis Example</a:t>
            </a:r>
            <a:endParaRPr/>
          </a:p>
        </p:txBody>
      </p:sp>
      <p:graphicFrame>
        <p:nvGraphicFramePr>
          <p:cNvPr id="135" name="Shape 135"/>
          <p:cNvGraphicFramePr/>
          <p:nvPr/>
        </p:nvGraphicFramePr>
        <p:xfrm>
          <a:off x="304800" y="1676400"/>
          <a:ext cx="4543400" cy="3714675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914400"/>
                <a:gridCol w="954075"/>
                <a:gridCol w="844550"/>
                <a:gridCol w="915975"/>
                <a:gridCol w="914400"/>
              </a:tblGrid>
              <a:tr h="301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Outlook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Temperature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Humidity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Windy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PlayTennis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36" name="Shape 1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53000" y="4038600"/>
            <a:ext cx="4038600" cy="24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Interpreting a DT</a:t>
            </a:r>
            <a:endParaRPr/>
          </a:p>
        </p:txBody>
      </p:sp>
      <p:pic>
        <p:nvPicPr>
          <p:cNvPr id="157" name="Shape 157" descr="playtennis-tabl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2114550"/>
            <a:ext cx="2895600" cy="217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 descr="decision-tre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91000" y="2190750"/>
            <a:ext cx="4643437" cy="283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 txBox="1"/>
          <p:nvPr/>
        </p:nvSpPr>
        <p:spPr>
          <a:xfrm>
            <a:off x="533400" y="2209800"/>
            <a:ext cx="38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Shape 160"/>
          <p:cNvSpPr txBox="1"/>
          <p:nvPr/>
        </p:nvSpPr>
        <p:spPr>
          <a:xfrm>
            <a:off x="5791200" y="2133600"/>
            <a:ext cx="1219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Shape 161"/>
          <p:cNvSpPr txBox="1"/>
          <p:nvPr/>
        </p:nvSpPr>
        <p:spPr>
          <a:xfrm>
            <a:off x="1676400" y="2209800"/>
            <a:ext cx="3048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Shape 162"/>
          <p:cNvSpPr txBox="1"/>
          <p:nvPr/>
        </p:nvSpPr>
        <p:spPr>
          <a:xfrm>
            <a:off x="4419600" y="3429000"/>
            <a:ext cx="1066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3" name="Shape 163"/>
          <p:cNvGrpSpPr/>
          <p:nvPr/>
        </p:nvGrpSpPr>
        <p:grpSpPr>
          <a:xfrm>
            <a:off x="723900" y="2133600"/>
            <a:ext cx="5676900" cy="1295400"/>
            <a:chOff x="723900" y="2133600"/>
            <a:chExt cx="5676900" cy="1295400"/>
          </a:xfrm>
        </p:grpSpPr>
        <p:cxnSp>
          <p:nvCxnSpPr>
            <p:cNvPr id="164" name="Shape 164"/>
            <p:cNvCxnSpPr/>
            <p:nvPr/>
          </p:nvCxnSpPr>
          <p:spPr>
            <a:xfrm rot="-5400000">
              <a:off x="3524250" y="-666750"/>
              <a:ext cx="76200" cy="5676900"/>
            </a:xfrm>
            <a:prstGeom prst="curvedConnector3">
              <a:avLst>
                <a:gd name="adj1" fmla="val 864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med" len="med"/>
              <a:tailEnd type="triangle" w="lg" len="lg"/>
            </a:ln>
          </p:spPr>
        </p:cxnSp>
        <p:cxnSp>
          <p:nvCxnSpPr>
            <p:cNvPr id="165" name="Shape 165"/>
            <p:cNvCxnSpPr/>
            <p:nvPr/>
          </p:nvCxnSpPr>
          <p:spPr>
            <a:xfrm rot="-5400000" flipH="1">
              <a:off x="2781300" y="1257300"/>
              <a:ext cx="1219200" cy="3124200"/>
            </a:xfrm>
            <a:prstGeom prst="curvedConnector3">
              <a:avLst>
                <a:gd name="adj1" fmla="val -405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med" len="med"/>
              <a:tailEnd type="triangle" w="lg" len="lg"/>
            </a:ln>
          </p:spPr>
        </p:cxnSp>
      </p:grpSp>
      <p:sp>
        <p:nvSpPr>
          <p:cNvPr id="166" name="Shape 166"/>
          <p:cNvSpPr txBox="1"/>
          <p:nvPr/>
        </p:nvSpPr>
        <p:spPr>
          <a:xfrm>
            <a:off x="2209800" y="2209800"/>
            <a:ext cx="3048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Shape 167"/>
          <p:cNvSpPr txBox="1"/>
          <p:nvPr/>
        </p:nvSpPr>
        <p:spPr>
          <a:xfrm>
            <a:off x="7391400" y="3429000"/>
            <a:ext cx="1066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Shape 168"/>
          <p:cNvSpPr txBox="1"/>
          <p:nvPr/>
        </p:nvSpPr>
        <p:spPr>
          <a:xfrm>
            <a:off x="159300" y="5730875"/>
            <a:ext cx="88323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➔"/>
            </a:pPr>
            <a:r>
              <a:rPr lang="en-US"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DT uses the </a:t>
            </a:r>
            <a:r>
              <a:rPr lang="en-US" sz="1600" b="0" i="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features</a:t>
            </a:r>
            <a:r>
              <a:rPr lang="en-US"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of an observation table as nodes and the </a:t>
            </a:r>
            <a:r>
              <a:rPr lang="en-US" sz="1600" u="sng">
                <a:solidFill>
                  <a:schemeClr val="dk2"/>
                </a:solidFill>
              </a:rPr>
              <a:t>feature</a:t>
            </a:r>
            <a:r>
              <a:rPr lang="en-US" sz="1600" b="0" i="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values</a:t>
            </a:r>
            <a:r>
              <a:rPr lang="en-US"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as links.</a:t>
            </a:r>
            <a:endParaRPr sz="1600"/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➔"/>
            </a:pPr>
            <a:r>
              <a:rPr lang="en-US" sz="1600" b="0" i="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All</a:t>
            </a:r>
            <a:r>
              <a:rPr lang="en-US"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solidFill>
                  <a:schemeClr val="dk2"/>
                </a:solidFill>
              </a:rPr>
              <a:t>feature</a:t>
            </a:r>
            <a:r>
              <a:rPr lang="en-US"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values of a particular </a:t>
            </a:r>
            <a:r>
              <a:rPr lang="en-US" sz="1600">
                <a:solidFill>
                  <a:schemeClr val="dk2"/>
                </a:solidFill>
              </a:rPr>
              <a:t>feature</a:t>
            </a:r>
            <a:r>
              <a:rPr lang="en-US"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need to be represented as links.</a:t>
            </a:r>
            <a:endParaRPr sz="1600"/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➔"/>
            </a:pPr>
            <a:r>
              <a:rPr lang="en-US"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target </a:t>
            </a:r>
            <a:r>
              <a:rPr lang="en-US" sz="1600">
                <a:solidFill>
                  <a:schemeClr val="dk2"/>
                </a:solidFill>
              </a:rPr>
              <a:t>feature</a:t>
            </a:r>
            <a:r>
              <a:rPr lang="en-US"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is special - its values show up as </a:t>
            </a:r>
            <a:r>
              <a:rPr lang="en-US" sz="1600" b="0" i="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leaf nodes</a:t>
            </a:r>
            <a:r>
              <a:rPr lang="en-US"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in the DT.</a:t>
            </a:r>
            <a:endParaRPr sz="1600"/>
          </a:p>
        </p:txBody>
      </p:sp>
      <p:grpSp>
        <p:nvGrpSpPr>
          <p:cNvPr id="169" name="Shape 169"/>
          <p:cNvGrpSpPr/>
          <p:nvPr/>
        </p:nvGrpSpPr>
        <p:grpSpPr>
          <a:xfrm>
            <a:off x="542925" y="2514600"/>
            <a:ext cx="5324475" cy="2057400"/>
            <a:chOff x="542925" y="2514600"/>
            <a:chExt cx="5324475" cy="2057400"/>
          </a:xfrm>
        </p:grpSpPr>
        <p:sp>
          <p:nvSpPr>
            <p:cNvPr id="170" name="Shape 170"/>
            <p:cNvSpPr/>
            <p:nvPr/>
          </p:nvSpPr>
          <p:spPr>
            <a:xfrm>
              <a:off x="542925" y="2514600"/>
              <a:ext cx="304800" cy="152400"/>
            </a:xfrm>
            <a:prstGeom prst="ellipse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5181600" y="2971800"/>
              <a:ext cx="685800" cy="228600"/>
            </a:xfrm>
            <a:prstGeom prst="ellipse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2" name="Shape 172"/>
            <p:cNvCxnSpPr/>
            <p:nvPr/>
          </p:nvCxnSpPr>
          <p:spPr>
            <a:xfrm rot="-5400000" flipH="1">
              <a:off x="2862262" y="585787"/>
              <a:ext cx="360362" cy="4478337"/>
            </a:xfrm>
            <a:prstGeom prst="curvedConnector3">
              <a:avLst>
                <a:gd name="adj1" fmla="val 104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med" len="med"/>
              <a:tailEnd type="triangle" w="lg" len="lg"/>
            </a:ln>
          </p:spPr>
        </p:cxnSp>
        <p:sp>
          <p:nvSpPr>
            <p:cNvPr id="173" name="Shape 173"/>
            <p:cNvSpPr/>
            <p:nvPr/>
          </p:nvSpPr>
          <p:spPr>
            <a:xfrm>
              <a:off x="1704975" y="3790950"/>
              <a:ext cx="228600" cy="152400"/>
            </a:xfrm>
            <a:prstGeom prst="ellipse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>
              <a:off x="4314825" y="4267200"/>
              <a:ext cx="457200" cy="304800"/>
            </a:xfrm>
            <a:prstGeom prst="ellipse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5" name="Shape 175"/>
            <p:cNvCxnSpPr/>
            <p:nvPr/>
          </p:nvCxnSpPr>
          <p:spPr>
            <a:xfrm>
              <a:off x="1933575" y="3867150"/>
              <a:ext cx="2447925" cy="444500"/>
            </a:xfrm>
            <a:prstGeom prst="curved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med" len="med"/>
              <a:tailEnd type="triangle" w="lg" len="lg"/>
            </a:ln>
          </p:spPr>
        </p:cxnSp>
      </p:grpSp>
      <p:grpSp>
        <p:nvGrpSpPr>
          <p:cNvPr id="176" name="Shape 176"/>
          <p:cNvGrpSpPr/>
          <p:nvPr/>
        </p:nvGrpSpPr>
        <p:grpSpPr>
          <a:xfrm>
            <a:off x="2819400" y="4038600"/>
            <a:ext cx="1676400" cy="990600"/>
            <a:chOff x="2819400" y="4038600"/>
            <a:chExt cx="1676400" cy="990600"/>
          </a:xfrm>
        </p:grpSpPr>
        <p:sp>
          <p:nvSpPr>
            <p:cNvPr id="177" name="Shape 177"/>
            <p:cNvSpPr/>
            <p:nvPr/>
          </p:nvSpPr>
          <p:spPr>
            <a:xfrm>
              <a:off x="2819400" y="4038600"/>
              <a:ext cx="152400" cy="152400"/>
            </a:xfrm>
            <a:prstGeom prst="ellipse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Shape 178"/>
            <p:cNvSpPr/>
            <p:nvPr/>
          </p:nvSpPr>
          <p:spPr>
            <a:xfrm>
              <a:off x="4191000" y="4800600"/>
              <a:ext cx="304800" cy="228600"/>
            </a:xfrm>
            <a:prstGeom prst="ellipse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9" name="Shape 179"/>
            <p:cNvCxnSpPr/>
            <p:nvPr/>
          </p:nvCxnSpPr>
          <p:spPr>
            <a:xfrm>
              <a:off x="2971800" y="4114800"/>
              <a:ext cx="1219200" cy="800100"/>
            </a:xfrm>
            <a:prstGeom prst="curvedConnector3">
              <a:avLst>
                <a:gd name="adj1" fmla="val 108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med" len="med"/>
              <a:tailEnd type="triangle" w="lg" len="lg"/>
            </a:ln>
          </p:spPr>
        </p:cxnSp>
      </p:grpSp>
      <p:sp>
        <p:nvSpPr>
          <p:cNvPr id="180" name="Shape 180"/>
          <p:cNvSpPr txBox="1"/>
          <p:nvPr/>
        </p:nvSpPr>
        <p:spPr>
          <a:xfrm>
            <a:off x="7332662" y="1143000"/>
            <a:ext cx="1277937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DT ≡ Decision Tree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Interpreting a DT</a:t>
            </a:r>
            <a:endParaRPr/>
          </a:p>
        </p:txBody>
      </p:sp>
      <p:pic>
        <p:nvPicPr>
          <p:cNvPr id="187" name="Shape 187" descr="decision-tre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71800" y="1981200"/>
            <a:ext cx="4606925" cy="28178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8" name="Shape 188"/>
          <p:cNvGrpSpPr/>
          <p:nvPr/>
        </p:nvGrpSpPr>
        <p:grpSpPr>
          <a:xfrm>
            <a:off x="2590800" y="2362200"/>
            <a:ext cx="5715000" cy="3200400"/>
            <a:chOff x="1752600" y="2362200"/>
            <a:chExt cx="5715000" cy="3200400"/>
          </a:xfrm>
        </p:grpSpPr>
        <p:cxnSp>
          <p:nvCxnSpPr>
            <p:cNvPr id="189" name="Shape 189"/>
            <p:cNvCxnSpPr/>
            <p:nvPr/>
          </p:nvCxnSpPr>
          <p:spPr>
            <a:xfrm flipH="1">
              <a:off x="2895600" y="2362200"/>
              <a:ext cx="762000" cy="5334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"/>
              <a:headEnd type="none" w="med" len="med"/>
              <a:tailEnd type="triangle" w="lg" len="lg"/>
            </a:ln>
          </p:spPr>
        </p:cxnSp>
        <p:cxnSp>
          <p:nvCxnSpPr>
            <p:cNvPr id="190" name="Shape 190"/>
            <p:cNvCxnSpPr/>
            <p:nvPr/>
          </p:nvCxnSpPr>
          <p:spPr>
            <a:xfrm>
              <a:off x="3429000" y="3581400"/>
              <a:ext cx="533400" cy="7620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"/>
              <a:headEnd type="none" w="med" len="med"/>
              <a:tailEnd type="triangle" w="lg" len="lg"/>
            </a:ln>
          </p:spPr>
        </p:cxnSp>
        <p:sp>
          <p:nvSpPr>
            <p:cNvPr id="191" name="Shape 191"/>
            <p:cNvSpPr/>
            <p:nvPr/>
          </p:nvSpPr>
          <p:spPr>
            <a:xfrm>
              <a:off x="3352800" y="4495800"/>
              <a:ext cx="533400" cy="381000"/>
            </a:xfrm>
            <a:prstGeom prst="ellipse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Shape 192"/>
            <p:cNvSpPr txBox="1"/>
            <p:nvPr/>
          </p:nvSpPr>
          <p:spPr>
            <a:xfrm>
              <a:off x="1752600" y="5257800"/>
              <a:ext cx="57150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Font typeface="Arial"/>
                <a:buNone/>
              </a:pPr>
              <a:r>
                <a:rPr lang="en-US" sz="1400" b="0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IF </a:t>
              </a:r>
              <a:r>
                <a:rPr lang="en-US" sz="1400" b="0" i="1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Outlook</a:t>
              </a:r>
              <a:r>
                <a:rPr lang="en-US" sz="1400" b="0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= </a:t>
              </a:r>
              <a:r>
                <a:rPr lang="en-US" sz="1400" b="0" i="1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Sunny</a:t>
              </a:r>
              <a:r>
                <a:rPr lang="en-US" sz="1400" b="0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AND </a:t>
              </a:r>
              <a:r>
                <a:rPr lang="en-US" sz="1400" b="0" i="1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Humidity</a:t>
              </a:r>
              <a:r>
                <a:rPr lang="en-US" sz="1400" b="0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= </a:t>
              </a:r>
              <a:r>
                <a:rPr lang="en-US" sz="1400" b="0" i="1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Normal</a:t>
              </a:r>
              <a:r>
                <a:rPr lang="en-US" sz="1400" b="0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THEN </a:t>
              </a:r>
              <a:r>
                <a:rPr lang="en-US" sz="1400" b="0" i="1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Playtennis</a:t>
              </a:r>
              <a:r>
                <a:rPr lang="en-US" sz="1400" b="0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= </a:t>
              </a:r>
              <a:r>
                <a:rPr lang="en-US" sz="1400" b="0" i="1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Yes</a:t>
              </a:r>
              <a:endParaRPr/>
            </a:p>
          </p:txBody>
        </p:sp>
      </p:grpSp>
      <p:grpSp>
        <p:nvGrpSpPr>
          <p:cNvPr id="193" name="Shape 193"/>
          <p:cNvGrpSpPr/>
          <p:nvPr/>
        </p:nvGrpSpPr>
        <p:grpSpPr>
          <a:xfrm>
            <a:off x="2574925" y="2590800"/>
            <a:ext cx="3781425" cy="3276600"/>
            <a:chOff x="1736725" y="2590800"/>
            <a:chExt cx="3781425" cy="3276600"/>
          </a:xfrm>
        </p:grpSpPr>
        <p:cxnSp>
          <p:nvCxnSpPr>
            <p:cNvPr id="194" name="Shape 194"/>
            <p:cNvCxnSpPr/>
            <p:nvPr/>
          </p:nvCxnSpPr>
          <p:spPr>
            <a:xfrm>
              <a:off x="4667250" y="2590800"/>
              <a:ext cx="0" cy="685800"/>
            </a:xfrm>
            <a:prstGeom prst="straightConnector1">
              <a:avLst/>
            </a:prstGeom>
            <a:noFill/>
            <a:ln w="9525" cap="flat" cmpd="sng">
              <a:solidFill>
                <a:srgbClr val="00FF00"/>
              </a:solidFill>
              <a:prstDash val="solid"/>
              <a:miter lim="8000"/>
              <a:headEnd type="none" w="med" len="med"/>
              <a:tailEnd type="triangle" w="lg" len="lg"/>
            </a:ln>
          </p:spPr>
        </p:cxnSp>
        <p:sp>
          <p:nvSpPr>
            <p:cNvPr id="195" name="Shape 195"/>
            <p:cNvSpPr/>
            <p:nvPr/>
          </p:nvSpPr>
          <p:spPr>
            <a:xfrm>
              <a:off x="4191000" y="3276600"/>
              <a:ext cx="457200" cy="304800"/>
            </a:xfrm>
            <a:prstGeom prst="ellipse">
              <a:avLst/>
            </a:prstGeom>
            <a:noFill/>
            <a:ln w="9525" cap="flat" cmpd="sng">
              <a:solidFill>
                <a:srgbClr val="00FF00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Shape 196"/>
            <p:cNvSpPr txBox="1"/>
            <p:nvPr/>
          </p:nvSpPr>
          <p:spPr>
            <a:xfrm>
              <a:off x="1736725" y="5562600"/>
              <a:ext cx="3781425" cy="30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Font typeface="Arial"/>
                <a:buNone/>
              </a:pPr>
              <a:r>
                <a:rPr lang="en-US" sz="1400" b="0" i="0" u="none">
                  <a:solidFill>
                    <a:srgbClr val="00FF00"/>
                  </a:solidFill>
                  <a:latin typeface="Arial"/>
                  <a:ea typeface="Arial"/>
                  <a:cs typeface="Arial"/>
                  <a:sym typeface="Arial"/>
                </a:rPr>
                <a:t>IF </a:t>
              </a:r>
              <a:r>
                <a:rPr lang="en-US" sz="1400" b="0" i="1" u="none">
                  <a:solidFill>
                    <a:srgbClr val="00FF00"/>
                  </a:solidFill>
                  <a:latin typeface="Arial"/>
                  <a:ea typeface="Arial"/>
                  <a:cs typeface="Arial"/>
                  <a:sym typeface="Arial"/>
                </a:rPr>
                <a:t>Outlook</a:t>
              </a:r>
              <a:r>
                <a:rPr lang="en-US" sz="1400" b="0" i="0" u="none">
                  <a:solidFill>
                    <a:srgbClr val="00FF00"/>
                  </a:solidFill>
                  <a:latin typeface="Arial"/>
                  <a:ea typeface="Arial"/>
                  <a:cs typeface="Arial"/>
                  <a:sym typeface="Arial"/>
                </a:rPr>
                <a:t> = </a:t>
              </a:r>
              <a:r>
                <a:rPr lang="en-US" sz="1400" b="0" i="1" u="none">
                  <a:solidFill>
                    <a:srgbClr val="00FF00"/>
                  </a:solidFill>
                  <a:latin typeface="Arial"/>
                  <a:ea typeface="Arial"/>
                  <a:cs typeface="Arial"/>
                  <a:sym typeface="Arial"/>
                </a:rPr>
                <a:t>Overcast</a:t>
              </a:r>
              <a:r>
                <a:rPr lang="en-US" sz="1400" b="0" i="0" u="none">
                  <a:solidFill>
                    <a:srgbClr val="00FF00"/>
                  </a:solidFill>
                  <a:latin typeface="Arial"/>
                  <a:ea typeface="Arial"/>
                  <a:cs typeface="Arial"/>
                  <a:sym typeface="Arial"/>
                </a:rPr>
                <a:t> THEN </a:t>
              </a:r>
              <a:r>
                <a:rPr lang="en-US" sz="1400" b="0" i="1" u="none">
                  <a:solidFill>
                    <a:srgbClr val="00FF00"/>
                  </a:solidFill>
                  <a:latin typeface="Arial"/>
                  <a:ea typeface="Arial"/>
                  <a:cs typeface="Arial"/>
                  <a:sym typeface="Arial"/>
                </a:rPr>
                <a:t>Playtennis</a:t>
              </a:r>
              <a:r>
                <a:rPr lang="en-US" sz="1400" b="0" i="0" u="none">
                  <a:solidFill>
                    <a:srgbClr val="00FF00"/>
                  </a:solidFill>
                  <a:latin typeface="Arial"/>
                  <a:ea typeface="Arial"/>
                  <a:cs typeface="Arial"/>
                  <a:sym typeface="Arial"/>
                </a:rPr>
                <a:t> =</a:t>
              </a:r>
              <a:r>
                <a:rPr lang="en-US" sz="1400" b="0" i="1" u="none">
                  <a:solidFill>
                    <a:srgbClr val="00FF00"/>
                  </a:solidFill>
                  <a:latin typeface="Arial"/>
                  <a:ea typeface="Arial"/>
                  <a:cs typeface="Arial"/>
                  <a:sym typeface="Arial"/>
                </a:rPr>
                <a:t>Yes</a:t>
              </a:r>
              <a:endParaRPr/>
            </a:p>
          </p:txBody>
        </p:sp>
      </p:grpSp>
      <p:grpSp>
        <p:nvGrpSpPr>
          <p:cNvPr id="197" name="Shape 197"/>
          <p:cNvGrpSpPr/>
          <p:nvPr/>
        </p:nvGrpSpPr>
        <p:grpSpPr>
          <a:xfrm>
            <a:off x="2574925" y="2362200"/>
            <a:ext cx="5011737" cy="3810000"/>
            <a:chOff x="1736725" y="2362200"/>
            <a:chExt cx="5011737" cy="3810000"/>
          </a:xfrm>
        </p:grpSpPr>
        <p:cxnSp>
          <p:nvCxnSpPr>
            <p:cNvPr id="198" name="Shape 198"/>
            <p:cNvCxnSpPr/>
            <p:nvPr/>
          </p:nvCxnSpPr>
          <p:spPr>
            <a:xfrm>
              <a:off x="5029200" y="2362200"/>
              <a:ext cx="914400" cy="609600"/>
            </a:xfrm>
            <a:prstGeom prst="straightConnector1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miter lim="8000"/>
              <a:headEnd type="none" w="med" len="med"/>
              <a:tailEnd type="triangle" w="lg" len="lg"/>
            </a:ln>
          </p:spPr>
        </p:cxnSp>
        <p:cxnSp>
          <p:nvCxnSpPr>
            <p:cNvPr id="199" name="Shape 199"/>
            <p:cNvCxnSpPr/>
            <p:nvPr/>
          </p:nvCxnSpPr>
          <p:spPr>
            <a:xfrm flipH="1">
              <a:off x="4953000" y="3733800"/>
              <a:ext cx="457200" cy="609600"/>
            </a:xfrm>
            <a:prstGeom prst="straightConnector1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miter lim="8000"/>
              <a:headEnd type="none" w="med" len="med"/>
              <a:tailEnd type="triangle" w="lg" len="lg"/>
            </a:ln>
          </p:spPr>
        </p:cxnSp>
        <p:sp>
          <p:nvSpPr>
            <p:cNvPr id="200" name="Shape 200"/>
            <p:cNvSpPr/>
            <p:nvPr/>
          </p:nvSpPr>
          <p:spPr>
            <a:xfrm>
              <a:off x="5029200" y="4572000"/>
              <a:ext cx="381000" cy="228600"/>
            </a:xfrm>
            <a:prstGeom prst="ellipse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Shape 201"/>
            <p:cNvSpPr txBox="1"/>
            <p:nvPr/>
          </p:nvSpPr>
          <p:spPr>
            <a:xfrm>
              <a:off x="1736725" y="5867400"/>
              <a:ext cx="5011737" cy="30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Font typeface="Arial"/>
                <a:buNone/>
              </a:pPr>
              <a:r>
                <a:rPr lang="en-US" sz="1400" b="0" i="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IF </a:t>
              </a:r>
              <a:r>
                <a:rPr lang="en-US" sz="1400" b="0" i="1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Outlook</a:t>
              </a:r>
              <a:r>
                <a:rPr lang="en-US" sz="1400" b="0" i="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 = </a:t>
              </a:r>
              <a:r>
                <a:rPr lang="en-US" sz="1400" b="0" i="1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Rain</a:t>
              </a:r>
              <a:r>
                <a:rPr lang="en-US" sz="1400" b="0" i="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 AND </a:t>
              </a:r>
              <a:r>
                <a:rPr lang="en-US" sz="1400" b="0" i="1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Wind</a:t>
              </a:r>
              <a:r>
                <a:rPr lang="en-US" sz="1400" b="0" i="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 = </a:t>
              </a:r>
              <a:r>
                <a:rPr lang="en-US" sz="1400" b="0" i="1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Strong</a:t>
              </a:r>
              <a:r>
                <a:rPr lang="en-US" sz="1400" b="0" i="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 THEN </a:t>
              </a:r>
              <a:r>
                <a:rPr lang="en-US" sz="1400" b="0" i="1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Playtennis</a:t>
              </a:r>
              <a:r>
                <a:rPr lang="en-US" sz="1400" b="0" i="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 = </a:t>
              </a:r>
              <a:r>
                <a:rPr lang="en-US" sz="1400" b="0" i="1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No</a:t>
              </a:r>
              <a:endParaRPr/>
            </a:p>
          </p:txBody>
        </p:sp>
      </p:grpSp>
      <p:sp>
        <p:nvSpPr>
          <p:cNvPr id="202" name="Shape 202"/>
          <p:cNvSpPr txBox="1"/>
          <p:nvPr/>
        </p:nvSpPr>
        <p:spPr>
          <a:xfrm>
            <a:off x="304800" y="2079625"/>
            <a:ext cx="2525712" cy="7397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Each </a:t>
            </a:r>
            <a:r>
              <a:rPr lang="en-US" sz="1400" b="0" i="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path</a:t>
            </a: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from the root of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DT to a leaf can be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interpreted as a </a:t>
            </a:r>
            <a:r>
              <a:rPr lang="en-US" sz="1400" b="0" i="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decision rule.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DT: Explanation &amp; Prediction</a:t>
            </a:r>
            <a:endParaRPr/>
          </a:p>
        </p:txBody>
      </p:sp>
      <p:pic>
        <p:nvPicPr>
          <p:cNvPr id="209" name="Shape 209" descr="playtennis-tabl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1981200"/>
            <a:ext cx="2895600" cy="217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Shape 210" descr="decision-tre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14800" y="1809750"/>
            <a:ext cx="4643437" cy="283845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Shape 211"/>
          <p:cNvSpPr txBox="1"/>
          <p:nvPr/>
        </p:nvSpPr>
        <p:spPr>
          <a:xfrm>
            <a:off x="517525" y="4975225"/>
            <a:ext cx="8305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400" b="0" i="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Explanation</a:t>
            </a: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the DT summarizes (explains) all the observations in the table perfectly ⇒ 100% Accuracy</a:t>
            </a:r>
            <a:endParaRPr/>
          </a:p>
        </p:txBody>
      </p:sp>
      <p:sp>
        <p:nvSpPr>
          <p:cNvPr id="212" name="Shape 212"/>
          <p:cNvSpPr txBox="1"/>
          <p:nvPr/>
        </p:nvSpPr>
        <p:spPr>
          <a:xfrm>
            <a:off x="517525" y="5500687"/>
            <a:ext cx="7448550" cy="942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400" b="0" i="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Prediction</a:t>
            </a: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once we have a DT (or model) we can use it to make predictions on observations</a:t>
            </a:r>
            <a:b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that are not in the original training table, consider: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4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Outlook = Sunny, Temperature = Mild, Humidity = Normal, Windy = False, Playtennis = 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Constructing DTs</a:t>
            </a:r>
            <a:endParaRPr/>
          </a:p>
        </p:txBody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</a:pPr>
            <a:r>
              <a:rPr lang="en-US"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How do we choose the attributes and the order in which they appear in a DT?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●"/>
            </a:pPr>
            <a:r>
              <a:rPr lang="en-US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Recursive partitioning of the original data table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●"/>
            </a:pPr>
            <a:r>
              <a:rPr lang="en-US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Heuristic - each generated partition has to be “less random” (entropy reduction) than previously generated partitions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/>
        </p:nvSpPr>
        <p:spPr>
          <a:xfrm>
            <a:off x="152400" y="1905000"/>
            <a:ext cx="4840287" cy="115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t" anchorCtr="0">
            <a:noAutofit/>
          </a:bodyPr>
          <a:lstStyle/>
          <a:p>
            <a:pPr marL="338137" marR="0" lvl="0" indent="-3381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6"/>
              <a:buFont typeface="Arial"/>
              <a:buChar char=""/>
            </a:pP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is a sample of training examples</a:t>
            </a:r>
            <a:endParaRPr/>
          </a:p>
          <a:p>
            <a:pPr marL="338137" marR="0" lvl="0" indent="-33813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76"/>
              <a:buFont typeface="Arial"/>
              <a:buChar char=""/>
            </a:pP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400" b="0" i="1" u="none" baseline="30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is the proportion of positive examples in 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  <a:p>
            <a:pPr marL="338137" marR="0" lvl="0" indent="-33813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76"/>
              <a:buFont typeface="Arial"/>
              <a:buChar char=""/>
            </a:pP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400" b="0" i="1" u="none" baseline="30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is the proportion of negative examples in 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  <a:p>
            <a:pPr marL="338137" marR="0" lvl="0" indent="-33813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76"/>
              <a:buFont typeface="Arial"/>
              <a:buChar char=""/>
            </a:pP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Entropy measures the impurity (randomness) of 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pic>
        <p:nvPicPr>
          <p:cNvPr id="226" name="Shape 2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53000" y="1905000"/>
            <a:ext cx="3725862" cy="315912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Shape 227"/>
          <p:cNvSpPr txBox="1"/>
          <p:nvPr/>
        </p:nvSpPr>
        <p:spPr>
          <a:xfrm>
            <a:off x="6781800" y="4976812"/>
            <a:ext cx="401637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1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US" sz="1800" b="0" i="1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1800" b="0" i="1" u="none" baseline="30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Entropy</a:t>
            </a:r>
            <a:endParaRPr/>
          </a:p>
        </p:txBody>
      </p:sp>
      <p:sp>
        <p:nvSpPr>
          <p:cNvPr id="229" name="Shape 229"/>
          <p:cNvSpPr txBox="1"/>
          <p:nvPr/>
        </p:nvSpPr>
        <p:spPr>
          <a:xfrm>
            <a:off x="4800600" y="5638800"/>
            <a:ext cx="3725700" cy="314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6"/>
              <a:buFont typeface="Arial"/>
              <a:buChar char=""/>
            </a:pP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Entropy</a:t>
            </a: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>
                <a:solidFill>
                  <a:schemeClr val="dk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≡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- p</a:t>
            </a:r>
            <a:r>
              <a:rPr lang="en-US" sz="1400" b="0" i="1" u="none" baseline="30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log</a:t>
            </a:r>
            <a:r>
              <a:rPr lang="en-US" sz="1400" b="0" i="1" u="none" baseline="-25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p</a:t>
            </a:r>
            <a:r>
              <a:rPr lang="en-US" sz="1400" b="0" i="1" u="none" baseline="30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-  p</a:t>
            </a:r>
            <a:r>
              <a:rPr lang="en-US" sz="1400" b="0" i="1" u="none" baseline="30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log</a:t>
            </a:r>
            <a:r>
              <a:rPr lang="en-US" sz="1400" b="0" i="1" u="none" baseline="-25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400" b="0" i="1" u="none" baseline="30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230" name="Shape 230" descr="playtennis-tabl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0275" y="3733800"/>
            <a:ext cx="2895600" cy="217805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/>
          <p:nvPr/>
        </p:nvSpPr>
        <p:spPr>
          <a:xfrm>
            <a:off x="854075" y="3810000"/>
            <a:ext cx="76200" cy="19812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Shape 232"/>
          <p:cNvSpPr txBox="1"/>
          <p:nvPr/>
        </p:nvSpPr>
        <p:spPr>
          <a:xfrm>
            <a:off x="533400" y="4648200"/>
            <a:ext cx="303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233" name="Shape 233"/>
          <p:cNvSpPr txBox="1"/>
          <p:nvPr/>
        </p:nvSpPr>
        <p:spPr>
          <a:xfrm>
            <a:off x="1133475" y="6019800"/>
            <a:ext cx="2143125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0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Entropy</a:t>
            </a:r>
            <a:r>
              <a:rPr lang="en-US" sz="1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0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1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 = </a:t>
            </a:r>
            <a:r>
              <a:rPr lang="en-US" sz="10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Entropy</a:t>
            </a:r>
            <a:r>
              <a:rPr lang="en-US" sz="1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([</a:t>
            </a:r>
            <a:r>
              <a:rPr lang="en-US" sz="10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9+,5-</a:t>
            </a:r>
            <a:r>
              <a:rPr lang="en-US" sz="1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]) = .</a:t>
            </a:r>
            <a:r>
              <a:rPr lang="en-US" sz="10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94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Recursive Partitioning</a:t>
            </a:r>
            <a:endParaRPr/>
          </a:p>
        </p:txBody>
      </p:sp>
      <p:sp>
        <p:nvSpPr>
          <p:cNvPr id="291" name="Shape 291"/>
          <p:cNvSpPr txBox="1"/>
          <p:nvPr/>
        </p:nvSpPr>
        <p:spPr>
          <a:xfrm>
            <a:off x="746125" y="2260600"/>
            <a:ext cx="992187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1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Our data set:</a:t>
            </a:r>
            <a:endParaRPr/>
          </a:p>
        </p:txBody>
      </p:sp>
      <p:graphicFrame>
        <p:nvGraphicFramePr>
          <p:cNvPr id="292" name="Shape 292"/>
          <p:cNvGraphicFramePr/>
          <p:nvPr/>
        </p:nvGraphicFramePr>
        <p:xfrm>
          <a:off x="1323975" y="2622550"/>
          <a:ext cx="4543400" cy="3714675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914400"/>
                <a:gridCol w="954075"/>
                <a:gridCol w="844550"/>
                <a:gridCol w="915975"/>
                <a:gridCol w="914400"/>
              </a:tblGrid>
              <a:tr h="301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Outlook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Temperature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Humidity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Windy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PlayTennis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Recursive Partitioning</a:t>
            </a:r>
            <a:endParaRPr/>
          </a:p>
        </p:txBody>
      </p:sp>
      <p:sp>
        <p:nvSpPr>
          <p:cNvPr id="299" name="Shape 299"/>
          <p:cNvSpPr txBox="1"/>
          <p:nvPr/>
        </p:nvSpPr>
        <p:spPr>
          <a:xfrm>
            <a:off x="3821112" y="3949700"/>
            <a:ext cx="674687" cy="2698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Outlook</a:t>
            </a:r>
            <a:endParaRPr/>
          </a:p>
        </p:txBody>
      </p:sp>
      <p:graphicFrame>
        <p:nvGraphicFramePr>
          <p:cNvPr id="300" name="Shape 300"/>
          <p:cNvGraphicFramePr/>
          <p:nvPr/>
        </p:nvGraphicFramePr>
        <p:xfrm>
          <a:off x="533400" y="4559300"/>
          <a:ext cx="2590775" cy="1066775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560375"/>
                <a:gridCol w="506400"/>
                <a:gridCol w="596900"/>
                <a:gridCol w="469900"/>
                <a:gridCol w="457200"/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01" name="Shape 301"/>
          <p:cNvGraphicFramePr/>
          <p:nvPr/>
        </p:nvGraphicFramePr>
        <p:xfrm>
          <a:off x="3276600" y="5778500"/>
          <a:ext cx="2666975" cy="854050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598475"/>
                <a:gridCol w="468300"/>
                <a:gridCol w="609600"/>
                <a:gridCol w="533400"/>
                <a:gridCol w="457200"/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02" name="Shape 302"/>
          <p:cNvGraphicFramePr/>
          <p:nvPr/>
        </p:nvGraphicFramePr>
        <p:xfrm>
          <a:off x="5715000" y="4483100"/>
          <a:ext cx="3200400" cy="1066775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609600"/>
                <a:gridCol w="685800"/>
                <a:gridCol w="685800"/>
                <a:gridCol w="685800"/>
                <a:gridCol w="533400"/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03" name="Shape 303"/>
          <p:cNvCxnSpPr/>
          <p:nvPr/>
        </p:nvCxnSpPr>
        <p:spPr>
          <a:xfrm rot="10800000" flipH="1">
            <a:off x="2667000" y="4219575"/>
            <a:ext cx="1492250" cy="3397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triangle" w="lg" len="lg"/>
            <a:tailEnd type="none" w="med" len="med"/>
          </a:ln>
        </p:spPr>
      </p:cxnSp>
      <p:cxnSp>
        <p:nvCxnSpPr>
          <p:cNvPr id="304" name="Shape 304"/>
          <p:cNvCxnSpPr/>
          <p:nvPr/>
        </p:nvCxnSpPr>
        <p:spPr>
          <a:xfrm>
            <a:off x="4159250" y="4219575"/>
            <a:ext cx="184150" cy="15589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triangle" w="lg" len="lg"/>
          </a:ln>
        </p:spPr>
      </p:cxnSp>
      <p:cxnSp>
        <p:nvCxnSpPr>
          <p:cNvPr id="305" name="Shape 305"/>
          <p:cNvCxnSpPr/>
          <p:nvPr/>
        </p:nvCxnSpPr>
        <p:spPr>
          <a:xfrm>
            <a:off x="4159250" y="4219575"/>
            <a:ext cx="2165350" cy="2635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triangle" w="lg" len="lg"/>
          </a:ln>
        </p:spPr>
      </p:cxnSp>
      <p:graphicFrame>
        <p:nvGraphicFramePr>
          <p:cNvPr id="306" name="Shape 306"/>
          <p:cNvGraphicFramePr/>
          <p:nvPr/>
        </p:nvGraphicFramePr>
        <p:xfrm>
          <a:off x="5638800" y="609600"/>
          <a:ext cx="3200400" cy="2978150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685800"/>
                <a:gridCol w="533400"/>
                <a:gridCol w="838200"/>
                <a:gridCol w="685800"/>
                <a:gridCol w="457200"/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07" name="Shape 307"/>
          <p:cNvCxnSpPr/>
          <p:nvPr/>
        </p:nvCxnSpPr>
        <p:spPr>
          <a:xfrm flipH="1">
            <a:off x="4159250" y="2098675"/>
            <a:ext cx="1479550" cy="18510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triangle" w="lg" len="lg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12962</TotalTime>
  <Words>915</Words>
  <Application>Microsoft Macintosh PowerPoint</Application>
  <PresentationFormat>On-screen Show (4:3)</PresentationFormat>
  <Paragraphs>637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Noto Sans Symbols</vt:lpstr>
      <vt:lpstr>Times New Roman</vt:lpstr>
      <vt:lpstr>Arial</vt:lpstr>
      <vt:lpstr>Simple Light</vt:lpstr>
      <vt:lpstr>Decision Trees</vt:lpstr>
      <vt:lpstr>Play Tennis Example</vt:lpstr>
      <vt:lpstr>Interpreting a DT</vt:lpstr>
      <vt:lpstr>Interpreting a DT</vt:lpstr>
      <vt:lpstr>DT: Explanation &amp; Prediction</vt:lpstr>
      <vt:lpstr>Constructing DTs</vt:lpstr>
      <vt:lpstr>Entropy</vt:lpstr>
      <vt:lpstr>Recursive Partitioning</vt:lpstr>
      <vt:lpstr>Recursive Partitioning</vt:lpstr>
      <vt:lpstr>Recursive Partitioning</vt:lpstr>
      <vt:lpstr>Recursive Partitioning</vt:lpstr>
      <vt:lpstr>Recursive Partitioning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cp:lastModifiedBy>Lutz Hamel</cp:lastModifiedBy>
  <cp:revision>5</cp:revision>
  <cp:lastPrinted>2019-04-11T11:44:04Z</cp:lastPrinted>
  <dcterms:modified xsi:type="dcterms:W3CDTF">2019-04-11T11:50:52Z</dcterms:modified>
</cp:coreProperties>
</file>