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3" r:id="rId2"/>
    <p:sldId id="300" r:id="rId3"/>
    <p:sldId id="299" r:id="rId4"/>
    <p:sldId id="258" r:id="rId5"/>
    <p:sldId id="264" r:id="rId6"/>
    <p:sldId id="265" r:id="rId7"/>
    <p:sldId id="266" r:id="rId8"/>
    <p:sldId id="267" r:id="rId9"/>
    <p:sldId id="268" r:id="rId10"/>
    <p:sldId id="261" r:id="rId11"/>
    <p:sldId id="302" r:id="rId12"/>
    <p:sldId id="301" r:id="rId13"/>
    <p:sldId id="262" r:id="rId14"/>
    <p:sldId id="263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85" r:id="rId31"/>
    <p:sldId id="286" r:id="rId32"/>
    <p:sldId id="287" r:id="rId33"/>
    <p:sldId id="289" r:id="rId34"/>
    <p:sldId id="290" r:id="rId35"/>
    <p:sldId id="293" r:id="rId36"/>
    <p:sldId id="296" r:id="rId37"/>
    <p:sldId id="295" r:id="rId38"/>
    <p:sldId id="29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709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.liu.se/~ulfni53/lpp/" TargetMode="External"/><Relationship Id="rId2" Type="http://schemas.openxmlformats.org/officeDocument/2006/relationships/hyperlink" Target="https://github.com/lutzhamel/phl-prolo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wi-prolog.org/" TargetMode="External"/><Relationship Id="rId4" Type="http://schemas.openxmlformats.org/officeDocument/2006/relationships/hyperlink" Target="http://www.doc.ic.ac.uk/~rak/papers/LogicForProblemSolving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Lutz Hamel</a:t>
            </a:r>
          </a:p>
          <a:p>
            <a:r>
              <a:rPr lang="en-US" dirty="0"/>
              <a:t>Dept. of Computer Science &amp; Statistics</a:t>
            </a:r>
          </a:p>
        </p:txBody>
      </p:sp>
    </p:spTree>
    <p:extLst>
      <p:ext uri="{BB962C8B-B14F-4D97-AF65-F5344CB8AC3E}">
        <p14:creationId xmlns:p14="http://schemas.microsoft.com/office/powerpoint/2010/main" val="8607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Horn 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Horn Clause Logic is a </a:t>
            </a:r>
            <a:r>
              <a:rPr lang="en-US" sz="1800" i="1" dirty="0"/>
              <a:t>Turing complete </a:t>
            </a:r>
            <a:r>
              <a:rPr lang="en-US" sz="1800" dirty="0"/>
              <a:t>subset of First Order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Proof outline that Horn Clause Logic (HCL) is Turing complete: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HCL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μ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recursive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functions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Machine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4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9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Horn Clauses</a:t>
            </a:r>
          </a:p>
          <a:p>
            <a:pPr lvl="1"/>
            <a:r>
              <a:rPr lang="en-US" dirty="0"/>
              <a:t>Restricted FOL</a:t>
            </a:r>
          </a:p>
          <a:p>
            <a:r>
              <a:rPr lang="en-US" dirty="0"/>
              <a:t>Unification</a:t>
            </a:r>
          </a:p>
          <a:p>
            <a:pPr lvl="1"/>
            <a:r>
              <a:rPr lang="en-US" i="1" dirty="0"/>
              <a:t>Pattern matching </a:t>
            </a:r>
            <a:r>
              <a:rPr lang="en-US" dirty="0"/>
              <a:t>where both pattern and subject term can have variables.</a:t>
            </a:r>
          </a:p>
          <a:p>
            <a:pPr lvl="1"/>
            <a:r>
              <a:rPr lang="en-US" i="1" dirty="0"/>
              <a:t>E.g.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X,g</a:t>
            </a:r>
            <a:r>
              <a:rPr lang="mr-IN" dirty="0"/>
              <a:t>(</a:t>
            </a:r>
            <a:r>
              <a:rPr lang="en-US" dirty="0" err="1"/>
              <a:t>b</a:t>
            </a:r>
            <a:r>
              <a:rPr lang="mr-IN" dirty="0"/>
              <a:t>))</a:t>
            </a:r>
            <a:r>
              <a:rPr lang="en-US" dirty="0"/>
              <a:t> ~ </a:t>
            </a:r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a,g</a:t>
            </a:r>
            <a:r>
              <a:rPr lang="mr-IN" dirty="0"/>
              <a:t>(</a:t>
            </a:r>
            <a:r>
              <a:rPr lang="en-US" dirty="0"/>
              <a:t>Y</a:t>
            </a:r>
            <a:r>
              <a:rPr lang="mr-IN" dirty="0"/>
              <a:t>)) </a:t>
            </a:r>
            <a:r>
              <a:rPr lang="en-US" dirty="0"/>
              <a:t>: { X = a, Y = b }</a:t>
            </a:r>
          </a:p>
          <a:p>
            <a:r>
              <a:rPr lang="en-US" dirty="0"/>
              <a:t>(SLD) Resolution</a:t>
            </a:r>
          </a:p>
          <a:p>
            <a:pPr lvl="1"/>
            <a:r>
              <a:rPr lang="en-US" dirty="0"/>
              <a:t>Modus Ponens kind of reasoning. </a:t>
            </a:r>
          </a:p>
          <a:p>
            <a:pPr lvl="1"/>
            <a:r>
              <a:rPr lang="en-US" dirty="0"/>
              <a:t>Think: search top to bottom, left to right, </a:t>
            </a:r>
            <a:r>
              <a:rPr lang="en-US" i="1" dirty="0"/>
              <a:t>backtrack </a:t>
            </a:r>
            <a:r>
              <a:rPr lang="en-US" dirty="0"/>
              <a:t>if you can’t find what you are looking for.</a:t>
            </a:r>
          </a:p>
          <a:p>
            <a:pPr lvl="1"/>
            <a:r>
              <a:rPr lang="en-US" b="1" dirty="0"/>
              <a:t>Closed World Assumption: </a:t>
            </a:r>
            <a:r>
              <a:rPr lang="en-US" dirty="0"/>
              <a:t>assumes false if the entity Prolog is searching for cannot be found/deduced.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All this 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 dirty="0"/>
              <a:t>Example:</a:t>
            </a:r>
            <a:r>
              <a:rPr lang="en-US" altLang="en-US" sz="1800" dirty="0"/>
              <a:t> a simple program</a:t>
            </a:r>
          </a:p>
          <a:p>
            <a:endParaRPr lang="en-US" altLang="en-US" sz="1800" dirty="0"/>
          </a:p>
          <a:p>
            <a:r>
              <a:rPr lang="en-US" altLang="en-US" sz="1800" dirty="0"/>
              <a:t>	</a:t>
            </a:r>
            <a:r>
              <a:rPr lang="en-US" altLang="en-US" sz="1400" dirty="0"/>
              <a:t>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	man(john).</a:t>
            </a:r>
          </a:p>
          <a:p>
            <a:r>
              <a:rPr lang="en-US" altLang="en-US" sz="1400" dirty="0"/>
              <a:t>	woman(betty).</a:t>
            </a:r>
            <a:endParaRPr lang="en-US" altLang="en-US" sz="1800" u="sng" dirty="0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457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?- 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     true - because Prolog can use its knowledgebase to prove true.</a:t>
            </a:r>
          </a:p>
          <a:p>
            <a:r>
              <a:rPr lang="en-US" altLang="en-US" sz="1400" dirty="0"/>
              <a:t>?- woman(</a:t>
            </a:r>
            <a:r>
              <a:rPr lang="en-US" altLang="en-US" sz="1400" dirty="0" err="1"/>
              <a:t>phil</a:t>
            </a:r>
            <a:r>
              <a:rPr lang="en-US" altLang="en-US" sz="1400" dirty="0"/>
              <a:t>).</a:t>
            </a:r>
          </a:p>
          <a:p>
            <a:r>
              <a:rPr lang="en-US" altLang="en-US" sz="1400" dirty="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woman(pam).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woman(pat). </a:t>
            </a:r>
          </a:p>
          <a:p>
            <a:pPr>
              <a:defRPr/>
            </a:pPr>
            <a:endParaRPr lang="en-US" sz="12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man(tom).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man(bob).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  <a:endParaRPr lang="en-US" sz="1400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058851" cy="104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/>
              <a:t>Example Queries:</a:t>
            </a:r>
          </a:p>
          <a:p>
            <a:r>
              <a:rPr lang="en-US" altLang="en-US" sz="1200" dirty="0">
                <a:latin typeface="Courier New" charset="0"/>
              </a:rPr>
              <a:t>?- woman(pam).</a:t>
            </a:r>
          </a:p>
          <a:p>
            <a:r>
              <a:rPr lang="en-US" altLang="en-US" sz="1200" dirty="0">
                <a:latin typeface="Courier New" charset="0"/>
              </a:rPr>
              <a:t>?- woman(X).      </a:t>
            </a:r>
            <a:r>
              <a:rPr lang="en-US" altLang="en-US" sz="1200" dirty="0">
                <a:latin typeface="Courier New" charset="0"/>
                <a:sym typeface="Symbol" charset="2"/>
              </a:rPr>
              <a:t></a:t>
            </a:r>
            <a:r>
              <a:rPr lang="en-US" altLang="en-US" sz="1200" dirty="0">
                <a:latin typeface="Courier New" charset="0"/>
              </a:rPr>
              <a:t>X[woman(X)]?</a:t>
            </a:r>
          </a:p>
          <a:p>
            <a:r>
              <a:rPr lang="en-US" altLang="en-US" sz="1200" dirty="0">
                <a:latin typeface="Courier New" charset="0"/>
              </a:rPr>
              <a:t>?- parent(</a:t>
            </a:r>
            <a:r>
              <a:rPr lang="en-US" altLang="en-US" sz="1200" dirty="0" err="1">
                <a:latin typeface="Courier New" charset="0"/>
              </a:rPr>
              <a:t>tom,Z</a:t>
            </a:r>
            <a:r>
              <a:rPr lang="en-US" altLang="en-US" sz="1200" dirty="0">
                <a:latin typeface="Courier New" charset="0"/>
              </a:rPr>
              <a:t>).</a:t>
            </a:r>
          </a:p>
          <a:p>
            <a:r>
              <a:rPr lang="en-US" altLang="en-US" sz="1200" dirty="0">
                <a:latin typeface="Courier New" charset="0"/>
              </a:rPr>
              <a:t>?- father(Y).      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7764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Prolog </a:t>
            </a:r>
            <a:r>
              <a:rPr lang="en-US" altLang="en-US" sz="1800" dirty="0"/>
              <a:t>rules</a:t>
            </a:r>
            <a:r>
              <a:rPr lang="en-US" altLang="en-US" sz="1800" u="none" dirty="0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 dirty="0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 dirty="0"/>
              <a:t>, consider: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</a:t>
            </a:r>
            <a:r>
              <a:rPr lang="en-US" altLang="en-US" sz="1800" u="none" dirty="0">
                <a:sym typeface="Symbol" charset="2"/>
              </a:rPr>
              <a:t>X,Y[woman(X)  parent(X,Y)  mother(X,Y)]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is written in Prolog as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	mother(X,Y) :- woman(X) , parent(X,Y) .</a:t>
            </a:r>
          </a:p>
          <a:p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woman(pam).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woman(pat).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man(tom).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man(bob).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man(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tom,bob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tom,liz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bob,ann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bob,pat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 </a:t>
            </a: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</a:t>
            </a:r>
            <a:r>
              <a:rPr lang="en-US" sz="1200" u="none" dirty="0" err="1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pat,jim</a:t>
            </a: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).</a:t>
            </a:r>
          </a:p>
          <a:p>
            <a:pPr>
              <a:defRPr/>
            </a:pPr>
            <a:endParaRPr lang="en-US" sz="12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 dirty="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woman(X),parent(X,Y).  </a:t>
            </a:r>
            <a:endParaRPr lang="en-US" sz="1400" u="none" dirty="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take a look at First Order Logic  as a computational model.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https://github.com/lutzhamel/phl-prolog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https://www.ida.liu.se/~ulfni53/lpp/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http://www.doc.ic.ac.uk/~rak/papers/LogicForProblemSolving.pdf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http://www.swi-prolog.org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2376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The same predicate name can be defined by multiple rules: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	sibling(X,Y) :- sister(X,Y) . </a:t>
            </a:r>
          </a:p>
          <a:p>
            <a:r>
              <a:rPr lang="en-US" altLang="en-US" sz="1800" u="none" dirty="0"/>
              <a:t>	sibling(X,Y) :- brother(X,Y).</a:t>
            </a:r>
          </a:p>
          <a:p>
            <a:endParaRPr lang="en-US" altLang="en-US" sz="1800" u="none" dirty="0"/>
          </a:p>
          <a:p>
            <a:r>
              <a:rPr lang="en-US" altLang="en-US" sz="1800" u="none" dirty="0"/>
              <a:t>Use backtracking to find alternative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>
                <a:cs typeface="+mn-cs"/>
              </a:rPr>
              <a:t>Exercise #1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 dirty="0"/>
              <a:t>When interpreting rules purely as Horn clause logic statement </a:t>
            </a:r>
            <a:r>
              <a:rPr lang="en-US" altLang="en-US" sz="1800" u="none" dirty="0">
                <a:sym typeface="Symbol" charset="2"/>
              </a:rPr>
              <a:t> </a:t>
            </a:r>
            <a:r>
              <a:rPr lang="en-US" altLang="en-US" sz="1800" dirty="0">
                <a:sym typeface="Symbol" charset="2"/>
              </a:rPr>
              <a:t>declarative</a:t>
            </a:r>
            <a:endParaRPr lang="en-US" altLang="en-US" sz="1800" u="none" dirty="0">
              <a:sym typeface="Symbol" charset="2"/>
            </a:endParaRP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 dirty="0">
                <a:sym typeface="Symbol" charset="2"/>
              </a:rPr>
              <a:t>search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 dirty="0">
                <a:sym typeface="Symbol" charset="2"/>
              </a:rPr>
              <a:t>  </a:t>
            </a:r>
            <a:r>
              <a:rPr lang="en-US" altLang="ja-JP" sz="1800" dirty="0">
                <a:sym typeface="Symbol" charset="2"/>
              </a:rPr>
              <a:t>procedural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dirty="0">
                <a:sym typeface="Symbol" charset="2"/>
              </a:rPr>
              <a:t>Observation</a:t>
            </a:r>
            <a:r>
              <a:rPr lang="en-US" altLang="en-US" sz="1800" u="none" dirty="0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 dirty="0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Consider:</a:t>
            </a:r>
          </a:p>
          <a:p>
            <a:endParaRPr lang="en-US" altLang="en-US" sz="1800" u="none" dirty="0">
              <a:sym typeface="Symbol" charset="2"/>
            </a:endParaRPr>
          </a:p>
          <a:p>
            <a:r>
              <a:rPr lang="en-US" altLang="en-US" sz="1800" u="none" dirty="0">
                <a:sym typeface="Symbol" charset="2"/>
              </a:rPr>
              <a:t>	mother(X,Y) :- woman(X),parent(X,Y).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/>
              <a:t>The </a:t>
            </a:r>
            <a:r>
              <a:rPr lang="en-US" sz="2800" u="sng"/>
              <a:t>unification</a:t>
            </a:r>
            <a:r>
              <a:rPr lang="en-US" sz="280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/>
              <a:t>The expression A=B is true if A and B are terms and </a:t>
            </a:r>
            <a:r>
              <a:rPr lang="en-US" sz="2400" u="sng"/>
              <a:t>unify</a:t>
            </a:r>
            <a:r>
              <a:rPr lang="en-US" sz="240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</a:t>
            </a:r>
            <a:r>
              <a:rPr lang="en-US" sz="1800" u="none" dirty="0" err="1">
                <a:ea typeface="ＭＳ Ｐゴシック" charset="0"/>
                <a:cs typeface="ＭＳ Ｐゴシック" charset="0"/>
              </a:rPr>
              <a:t>List,E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) :- List = [H|T], E = H.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3824288"/>
            <a:ext cx="1487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first([H|_],H).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7644" y="3429000"/>
            <a:ext cx="4459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 _ |L],E)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Write a predicate member/2 that takes a list as its first argument and</a:t>
            </a:r>
            <a:br>
              <a:rPr lang="en-US" altLang="en-US" sz="1800" dirty="0"/>
            </a:br>
            <a:r>
              <a:rPr lang="en-US" altLang="en-US" sz="1800" dirty="0"/>
              <a:t>an element as its second element.  This predicate is to return true if</a:t>
            </a:r>
            <a:br>
              <a:rPr lang="en-US" altLang="en-US" sz="1800" dirty="0"/>
            </a:br>
            <a:r>
              <a:rPr lang="en-US" altLang="en-US" sz="1800" dirty="0"/>
              <a:t>the element appears in the list otherwise it returns false.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as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Fundamental Question: </a:t>
            </a:r>
          </a:p>
          <a:p>
            <a:pPr lvl="1"/>
            <a:r>
              <a:rPr lang="en-US" dirty="0"/>
              <a:t>Can First Order Logic be considered a computational model?</a:t>
            </a:r>
          </a:p>
          <a:p>
            <a:r>
              <a:rPr lang="en-US" dirty="0"/>
              <a:t>Another way of asking the same question:</a:t>
            </a:r>
          </a:p>
          <a:p>
            <a:pPr lvl="1"/>
            <a:r>
              <a:rPr lang="en-US" dirty="0"/>
              <a:t> Is First Order Logic </a:t>
            </a:r>
            <a:r>
              <a:rPr lang="en-US" i="1" dirty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 system of data-manipulation </a:t>
            </a:r>
          </a:p>
          <a:p>
            <a:r>
              <a:rPr lang="en-US" dirty="0"/>
              <a:t>rules is said to be </a:t>
            </a:r>
            <a:r>
              <a:rPr lang="en-US" i="1" dirty="0"/>
              <a:t>Turing complete</a:t>
            </a:r>
            <a:r>
              <a:rPr lang="en-US" dirty="0"/>
              <a:t> if it can be used to </a:t>
            </a:r>
          </a:p>
          <a:p>
            <a:r>
              <a:rPr lang="en-US" dirty="0"/>
              <a:t>simulate any Turing machine (</a:t>
            </a:r>
            <a:r>
              <a:rPr lang="en-US" i="1" dirty="0"/>
              <a:t>i.e. </a:t>
            </a:r>
            <a:r>
              <a:rPr lang="en-US" dirty="0"/>
              <a:t>compute any algorithm).</a:t>
            </a:r>
          </a:p>
          <a:p>
            <a:endParaRPr lang="en-US" dirty="0"/>
          </a:p>
          <a:p>
            <a:pPr algn="r"/>
            <a:r>
              <a:rPr lang="en-US" dirty="0"/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/>
              <a:t>Write a predicate that compares two lists and returns true if the lists are the same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only difference to other programming languages is that assignment is done via the predicate </a:t>
            </a:r>
            <a:r>
              <a:rPr lang="en-US" altLang="en-US" sz="2000" u="sng" dirty="0"/>
              <a:t>is</a:t>
            </a:r>
            <a:r>
              <a:rPr lang="en-US" altLang="en-US" sz="2000" dirty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</a:p>
          <a:p>
            <a:pPr>
              <a:defRPr/>
            </a:pPr>
            <a:r>
              <a:rPr lang="en-US" altLang="en-US" dirty="0"/>
              <a:t>a list in its first argument and returns the length of the list </a:t>
            </a:r>
          </a:p>
          <a:p>
            <a:pPr>
              <a:defRPr/>
            </a:pPr>
            <a:r>
              <a:rPr lang="en-US" altLang="en-US" dirty="0"/>
              <a:t>in its second argument.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>
                <a:sym typeface="Wingdings" charset="2"/>
              </a:rPr>
              <a:t>Extra-logical predicates due to the side-effect of </a:t>
            </a:r>
            <a:br>
              <a:rPr lang="en-US" altLang="en-US" dirty="0">
                <a:sym typeface="Wingdings" charset="2"/>
              </a:rPr>
            </a:br>
            <a:r>
              <a:rPr lang="en-US" altLang="en-US" dirty="0">
                <a:sym typeface="Wingdings" charset="2"/>
              </a:rPr>
              <a:t>writing/reading to/from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logic,logik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is,macht</a:t>
            </a:r>
            <a:r>
              <a:rPr lang="en-US" altLang="en-US" sz="1400" dirty="0">
                <a:latin typeface="Courier New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lookup(</a:t>
            </a:r>
            <a:r>
              <a:rPr lang="en-US" altLang="en-US" sz="1400" dirty="0" err="1">
                <a:latin typeface="Courier New" charset="0"/>
              </a:rPr>
              <a:t>fun,spass</a:t>
            </a:r>
            <a:r>
              <a:rPr lang="en-US" altLang="en-US" sz="1400" dirty="0">
                <a:latin typeface="Courier New" charset="0"/>
              </a:rPr>
              <a:t>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30844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translate([W|S],G):-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	lookup(W,GW),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	translate(S,GS),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	G=[GW|GS].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33600" y="2858631"/>
            <a:ext cx="4114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</a:t>
            </a:r>
            <a:r>
              <a:rPr lang="en-US" altLang="en-US" sz="1400" dirty="0" err="1">
                <a:latin typeface="Courier New" charset="0"/>
              </a:rPr>
              <a:t>gimme</a:t>
            </a:r>
            <a:r>
              <a:rPr lang="en-US" altLang="en-US" sz="1400" dirty="0">
                <a:latin typeface="Courier New" charset="0"/>
              </a:rPr>
              <a:t>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nl</a:t>
            </a:r>
            <a:r>
              <a:rPr lang="en-US" altLang="en-US" sz="1400" dirty="0">
                <a:latin typeface="Courier New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charset="0"/>
              </a:rPr>
              <a:t>    !,interact</a:t>
            </a:r>
            <a:r>
              <a:rPr lang="en-US" altLang="en-US" sz="14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urier New" charset="0"/>
            </a:endParaRPr>
          </a:p>
        </p:txBody>
      </p:sp>
      <p:sp>
        <p:nvSpPr>
          <p:cNvPr id="2" name="Up Arrow 1"/>
          <p:cNvSpPr/>
          <p:nvPr/>
        </p:nvSpPr>
        <p:spPr bwMode="auto">
          <a:xfrm>
            <a:off x="2590800" y="4981158"/>
            <a:ext cx="152400" cy="3810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5562600"/>
            <a:ext cx="62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Cut</a:t>
            </a:r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Exercise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</a:t>
            </a:r>
            <a:r>
              <a:rPr lang="en-US" altLang="en-US" dirty="0"/>
              <a:t>2</a:t>
            </a:r>
          </a:p>
          <a:p>
            <a:pPr lvl="1" eaLnBrk="1" hangingPunct="1"/>
            <a:r>
              <a:rPr lang="en-US" altLang="en-US" dirty="0"/>
              <a:t>Prolog excels at natural language processing.  This exercise lets you explore this a bit.</a:t>
            </a:r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Logic (FOL). </a:t>
            </a:r>
          </a:p>
          <a:p>
            <a:r>
              <a:rPr lang="en-US" dirty="0"/>
              <a:t>This logic is characterized by three structures: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If-then rules: A </a:t>
            </a:r>
            <a:r>
              <a:rPr lang="en-US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38461</TotalTime>
  <Words>2965</Words>
  <Application>Microsoft Macintosh PowerPoint</Application>
  <PresentationFormat>On-screen Show (4:3)</PresentationFormat>
  <Paragraphs>404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Cambria Math</vt:lpstr>
      <vt:lpstr>Courier New</vt:lpstr>
      <vt:lpstr>Times New Roman</vt:lpstr>
      <vt:lpstr>Wingdings</vt:lpstr>
      <vt:lpstr>csc301</vt:lpstr>
      <vt:lpstr>Logic as a Programming Language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Lists - the First Predicate</vt:lpstr>
      <vt:lpstr>Lists - the Last Predicate</vt:lpstr>
      <vt:lpstr>Member Predicate</vt:lpstr>
      <vt:lpstr>Exercise</vt:lpstr>
      <vt:lpstr>Prolog – Arithmetic </vt:lpstr>
      <vt:lpstr>Prolog – Arithmetic </vt:lpstr>
      <vt:lpstr>Prolog – I/O </vt:lpstr>
      <vt:lpstr>Prolog – I/O </vt:lpstr>
      <vt:lpstr>Exercises</vt:lpstr>
      <vt:lpstr>A Translation Program</vt:lpstr>
      <vt:lpstr>Interaction Loops</vt:lpstr>
      <vt:lpstr>Exercise </vt:lpstr>
    </vt:vector>
  </TitlesOfParts>
  <Company>Lutz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43</cp:revision>
  <cp:lastPrinted>2019-03-07T12:49:45Z</cp:lastPrinted>
  <dcterms:created xsi:type="dcterms:W3CDTF">2006-03-28T20:22:23Z</dcterms:created>
  <dcterms:modified xsi:type="dcterms:W3CDTF">2021-04-13T17:26:16Z</dcterms:modified>
</cp:coreProperties>
</file>