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42"/>
  </p:notesMasterIdLst>
  <p:handoutMasterIdLst>
    <p:handoutMasterId r:id="rId43"/>
  </p:handoutMasterIdLst>
  <p:sldIdLst>
    <p:sldId id="303" r:id="rId2"/>
    <p:sldId id="300" r:id="rId3"/>
    <p:sldId id="299" r:id="rId4"/>
    <p:sldId id="258" r:id="rId5"/>
    <p:sldId id="264" r:id="rId6"/>
    <p:sldId id="265" r:id="rId7"/>
    <p:sldId id="266" r:id="rId8"/>
    <p:sldId id="267" r:id="rId9"/>
    <p:sldId id="268" r:id="rId10"/>
    <p:sldId id="261" r:id="rId11"/>
    <p:sldId id="302" r:id="rId12"/>
    <p:sldId id="301" r:id="rId13"/>
    <p:sldId id="262" r:id="rId14"/>
    <p:sldId id="263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2" r:id="rId23"/>
    <p:sldId id="277" r:id="rId24"/>
    <p:sldId id="278" r:id="rId25"/>
    <p:sldId id="279" r:id="rId26"/>
    <p:sldId id="280" r:id="rId27"/>
    <p:sldId id="281" r:id="rId28"/>
    <p:sldId id="282" r:id="rId29"/>
    <p:sldId id="292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6" r:id="rId39"/>
    <p:sldId id="295" r:id="rId40"/>
    <p:sldId id="298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9"/>
    <p:restoredTop sz="94679"/>
  </p:normalViewPr>
  <p:slideViewPr>
    <p:cSldViewPr>
      <p:cViewPr>
        <p:scale>
          <a:sx n="100" d="100"/>
          <a:sy n="100" d="100"/>
        </p:scale>
        <p:origin x="1424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29112D4-ED35-A44A-A517-C61791F7D22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458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9A5AF19-68E3-AB4E-9993-D2C9EC9599B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97F63C6-E895-BD42-A763-FE4A537B5C08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F73B7C5-6768-5D42-A2C3-5804E7F2455F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450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97633AE-84EB-214E-971A-7F20FDDE75AE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471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2807B00-0BD0-C640-A343-FDFE5A4960A0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491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0556519-0D98-1A4A-8705-17609A60C114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8158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62C8D9C-F6B5-8C4B-9CBC-A6A996B1DACB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6166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E22FBEF-96D6-2642-AFBD-DC70C346D3E2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194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856A56F-2B20-D34B-A00D-F984086B6019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0747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8A6B1D6-516F-4C42-9A18-0B9B5AC9CC53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8EC84B3-3C18-D440-B35F-750DCB4BEC3F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59677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6E36745-6A43-384F-B44E-15E0BF08170B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3277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C05CDEE-E624-E846-95F3-F688306E8AB2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389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5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391A6AA-21EC-5E4A-93D6-16496494F327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67118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0FBB501-DA91-9C41-B892-4B8B8983C76B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65880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CFCB033-7136-7B4B-BB6A-ECEB44E32CA6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42228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E0A664F-167E-6B47-808D-5D0C32645073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30135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F0D3610-59A4-EC4A-8EE0-5CED891064E2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Quiz #2 Friday 11/14 chapter 10-20, plus Prolog tutorial (see website)</a:t>
            </a:r>
          </a:p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77728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1F0972E-838E-EA47-91E5-216BB438BC10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51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4900" y="652463"/>
            <a:ext cx="4646613" cy="3484562"/>
          </a:xfrm>
          <a:solidFill>
            <a:srgbClr val="FFFFFF"/>
          </a:solidFill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354513"/>
            <a:ext cx="5000625" cy="4137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51318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610BA44-CE71-6348-ABA6-F03236249041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71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4900" y="652463"/>
            <a:ext cx="4646613" cy="3484562"/>
          </a:xfrm>
          <a:solidFill>
            <a:srgbClr val="FFFFFF"/>
          </a:solidFill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354513"/>
            <a:ext cx="5000625" cy="4137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85013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D995F65-C4DC-0E4C-9632-243D30B9954A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92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4900" y="652463"/>
            <a:ext cx="4646613" cy="3484562"/>
          </a:xfrm>
          <a:solidFill>
            <a:srgbClr val="FFFFFF"/>
          </a:solidFill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354513"/>
            <a:ext cx="5000625" cy="4137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26852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113A868-E617-D54C-844D-330C21D6B16F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12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4900" y="652463"/>
            <a:ext cx="4646613" cy="3484562"/>
          </a:xfrm>
          <a:solidFill>
            <a:srgbClr val="FFFFFF"/>
          </a:solidFill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354513"/>
            <a:ext cx="5000625" cy="4137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56541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BE56660-78A9-434E-BF56-05A696A8D54D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4900" y="652463"/>
            <a:ext cx="4646613" cy="3484562"/>
          </a:xfrm>
          <a:solidFill>
            <a:srgbClr val="FFFFFF"/>
          </a:solidFill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354513"/>
            <a:ext cx="5000625" cy="4137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7708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1A177B3-DECC-154F-B7F3-FF4F7E49E105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399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7547CA0-EA5B-9A4B-9722-9ACFA76C49CD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53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4900" y="652463"/>
            <a:ext cx="4646613" cy="3484562"/>
          </a:xfrm>
          <a:solidFill>
            <a:srgbClr val="FFFFFF"/>
          </a:solidFill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354513"/>
            <a:ext cx="5000625" cy="4137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562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857B778-E499-5A41-B90C-729C4FA8EFDC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 eaLnBrk="1" hangingPunct="1">
              <a:buFontTx/>
              <a:buAutoNum type="arabicParenBoth"/>
            </a:pPr>
            <a:endParaRPr lang="en-US" altLang="en-US"/>
          </a:p>
          <a:p>
            <a:pPr marL="228600" indent="-228600" eaLnBrk="1" hangingPunct="1">
              <a:buFontTx/>
              <a:buAutoNum type="arabicParenBoth"/>
            </a:pPr>
            <a:endParaRPr lang="en-US" altLang="en-US">
              <a:latin typeface="Times New Roman" charset="0"/>
            </a:endParaRPr>
          </a:p>
          <a:p>
            <a:pPr marL="228600" indent="-228600" eaLnBrk="1" hangingPunct="1">
              <a:buFontTx/>
              <a:buAutoNum type="arabicParenBoth"/>
            </a:pPr>
            <a:r>
              <a:rPr lang="en-US" altLang="en-US">
                <a:latin typeface="Times New Roman" charset="0"/>
              </a:rPr>
              <a:t> /*</a:t>
            </a:r>
            <a:br>
              <a:rPr lang="en-US" altLang="en-US">
                <a:latin typeface="Times New Roman" charset="0"/>
              </a:rPr>
            </a:br>
            <a:r>
              <a:rPr lang="en-US" altLang="en-US">
                <a:latin typeface="Times New Roman" charset="0"/>
              </a:rPr>
              <a:t>  max(X,Y,Z) succeeds if the max of numbers X and Y is Z.</a:t>
            </a:r>
            <a:br>
              <a:rPr lang="en-US" altLang="en-US">
                <a:latin typeface="Times New Roman" charset="0"/>
              </a:rPr>
            </a:br>
            <a:r>
              <a:rPr lang="en-US" altLang="en-US">
                <a:latin typeface="Times New Roman" charset="0"/>
              </a:rPr>
              <a:t>  X and Y must be instantiated.</a:t>
            </a:r>
            <a:br>
              <a:rPr lang="en-US" altLang="en-US">
                <a:latin typeface="Times New Roman" charset="0"/>
              </a:rPr>
            </a:br>
            <a:r>
              <a:rPr lang="en-US" altLang="en-US">
                <a:latin typeface="Times New Roman" charset="0"/>
              </a:rPr>
              <a:t>*/</a:t>
            </a:r>
            <a:br>
              <a:rPr lang="en-US" altLang="en-US">
                <a:latin typeface="Times New Roman" charset="0"/>
              </a:rPr>
            </a:br>
            <a:r>
              <a:rPr lang="en-US" altLang="en-US">
                <a:latin typeface="Times New Roman" charset="0"/>
              </a:rPr>
              <a:t>max(X,Y,X) :- X &gt;= Y.</a:t>
            </a:r>
            <a:br>
              <a:rPr lang="en-US" altLang="en-US">
                <a:latin typeface="Times New Roman" charset="0"/>
              </a:rPr>
            </a:br>
            <a:r>
              <a:rPr lang="en-US" altLang="en-US">
                <a:latin typeface="Times New Roman" charset="0"/>
              </a:rPr>
              <a:t>max(X,Y,Y) :- X &lt; Y.</a:t>
            </a:r>
            <a:br>
              <a:rPr lang="en-US" altLang="en-US">
                <a:latin typeface="Times New Roman" charset="0"/>
              </a:rPr>
            </a:br>
            <a:endParaRPr lang="en-US" altLang="en-US">
              <a:latin typeface="Times New Roman" charset="0"/>
            </a:endParaRPr>
          </a:p>
          <a:p>
            <a:pPr marL="228600" indent="-228600" eaLnBrk="1" hangingPunct="1">
              <a:buFontTx/>
              <a:buAutoNum type="arabicParenBoth"/>
            </a:pP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/*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  maxlist(L,M) succeeds if the max in the list L of numbers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  is M.  L must be fully instantiated.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*/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maxlist([X],X).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maxlist([A,B|Rest],X) :-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  max(A,B,C),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  maxlist([C|Rest],X).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endParaRPr lang="en-US" altLang="en-US">
              <a:solidFill>
                <a:srgbClr val="000000"/>
              </a:solidFill>
              <a:latin typeface="Courier New" charset="0"/>
            </a:endParaRPr>
          </a:p>
          <a:p>
            <a:pPr marL="228600" indent="-228600" eaLnBrk="1" hangingPunct="1">
              <a:buFontTx/>
              <a:buAutoNum type="arabicParenBoth"/>
            </a:pP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/*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  ordered(L) succeeds if the list of numbers L is in non-decreasing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  order.  The list must be fully instantiated.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*/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ordered([]).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ordered([_]).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ordered([X,Y | Rest]) :-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  X =&lt; Y,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  ordered([Y | Rest]).</a:t>
            </a:r>
          </a:p>
          <a:p>
            <a:pPr marL="228600" indent="-228600" eaLnBrk="1" hangingPunct="1">
              <a:buFontTx/>
              <a:buAutoNum type="arabicParenBoth"/>
            </a:pPr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288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668C796-14B5-5448-AFE4-3875D514E5E4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409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E1020DB-20B7-3048-8E0B-3A85EEFC25F1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419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960EB35-2A67-3341-B5C5-3A0A845C8A06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AFF9561-55B6-7E46-BD9F-977067F22ED1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CC2225D-D668-2C4C-81D9-819405C5C7DF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20D8103-EB8C-7747-9383-63464221000F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28819 w 4917"/>
                <a:gd name="T3" fmla="*/ -1 h 1000"/>
                <a:gd name="T4" fmla="*/ 32081 w 4917"/>
                <a:gd name="T5" fmla="*/ 664 h 1000"/>
                <a:gd name="T6" fmla="*/ 28812 w 4917"/>
                <a:gd name="T7" fmla="*/ 1327 h 1000"/>
                <a:gd name="T8" fmla="*/ 0 w 4917"/>
                <a:gd name="T9" fmla="*/ 1327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7" y="-1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1000"/>
                    <a:pt x="4416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0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D82C4303-5419-A440-A31F-EC8E796287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014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CBD703-CE63-CE44-8004-B7867AA6A9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982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F5724C-D4DE-B44C-894F-D37AF6C6B5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0516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DBF8F8-1249-EF49-9E0C-2DA33C7C92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169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0908F2-5E71-BE44-AC19-63B2B00671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854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C02612-C99C-5F49-8F4F-690B6D11C1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0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B3FFB9-D31A-6D4E-8F3D-3F94867600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827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9332DA-BDD6-D34C-B759-60C15DC39E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86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F782EF-F254-2348-9E94-1787DA2683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71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938B9C-9BC8-0D4D-99B3-E01FA89278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814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43FE39-AA45-974F-8DDE-57C8EC49C9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905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BF0697-BCFA-5C46-ACAC-EF0948B655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106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3075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26837 w 7000"/>
                <a:gd name="T3" fmla="*/ -1 h 1000"/>
                <a:gd name="T4" fmla="*/ 28901 w 7000"/>
                <a:gd name="T5" fmla="*/ 295 h 1000"/>
                <a:gd name="T6" fmla="*/ 26833 w 7000"/>
                <a:gd name="T7" fmla="*/ 590 h 1000"/>
                <a:gd name="T8" fmla="*/ 0 w 7000"/>
                <a:gd name="T9" fmla="*/ 590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500" y="-1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1000"/>
                    <a:pt x="6499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charset="0"/>
              </a:defRPr>
            </a:lvl1pPr>
          </a:lstStyle>
          <a:p>
            <a:fld id="{6AE9041B-8174-C846-902B-762ACA30A18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charset="2"/>
        <a:buChar char="l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0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0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0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0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da.liu.se/~ulfni53/lpp/" TargetMode="External"/><Relationship Id="rId4" Type="http://schemas.openxmlformats.org/officeDocument/2006/relationships/hyperlink" Target="http://www.doc.ic.ac.uk/~rak/papers/LogicForProblemSolving.pdf" TargetMode="External"/><Relationship Id="rId5" Type="http://schemas.openxmlformats.org/officeDocument/2006/relationships/hyperlink" Target="http://www.swi-prolog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lutzhamel/phl-prolo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Logic as a Programming Language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Dr</a:t>
            </a:r>
            <a:r>
              <a:rPr lang="en-US" dirty="0" smtClean="0"/>
              <a:t> Lutz Hamel</a:t>
            </a:r>
          </a:p>
          <a:p>
            <a:r>
              <a:rPr lang="en-US" dirty="0" smtClean="0"/>
              <a:t>Dept. of Computer Science &amp;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75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Horn Clause Logic</a:t>
            </a:r>
          </a:p>
        </p:txBody>
      </p:sp>
      <p:sp>
        <p:nvSpPr>
          <p:cNvPr id="32770" name="Text Box 3"/>
          <p:cNvSpPr txBox="1">
            <a:spLocks noChangeArrowheads="1"/>
          </p:cNvSpPr>
          <p:nvPr/>
        </p:nvSpPr>
        <p:spPr bwMode="auto">
          <a:xfrm>
            <a:off x="593725" y="1841500"/>
            <a:ext cx="5710238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 dirty="0"/>
              <a:t>In </a:t>
            </a:r>
            <a:r>
              <a:rPr lang="en-US" altLang="en-US" sz="1800" dirty="0" smtClean="0"/>
              <a:t>Horn </a:t>
            </a:r>
            <a:r>
              <a:rPr lang="en-US" altLang="en-US" sz="1800" dirty="0"/>
              <a:t>clause logic the form of the WFF</a:t>
            </a:r>
            <a:r>
              <a:rPr lang="ja-JP" altLang="en-US" sz="1800" dirty="0"/>
              <a:t>’</a:t>
            </a:r>
            <a:r>
              <a:rPr lang="en-US" altLang="ja-JP" sz="1800" dirty="0"/>
              <a:t>s is restricted:</a:t>
            </a:r>
            <a:br>
              <a:rPr lang="en-US" altLang="ja-JP" sz="1800" dirty="0"/>
            </a:b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en-US" altLang="ja-JP" sz="1800" dirty="0"/>
              <a:t>         P</a:t>
            </a:r>
            <a:r>
              <a:rPr lang="en-US" altLang="ja-JP" sz="1800" baseline="-25000" dirty="0"/>
              <a:t>1</a:t>
            </a:r>
            <a:r>
              <a:rPr lang="en-US" altLang="ja-JP" sz="1800" dirty="0"/>
              <a:t> </a:t>
            </a:r>
            <a:r>
              <a:rPr lang="en-US" altLang="ja-JP" sz="1800" dirty="0">
                <a:sym typeface="Symbol" charset="2"/>
              </a:rPr>
              <a:t> </a:t>
            </a:r>
            <a:r>
              <a:rPr lang="en-US" altLang="ja-JP" sz="1800" dirty="0"/>
              <a:t>P</a:t>
            </a:r>
            <a:r>
              <a:rPr lang="en-US" altLang="ja-JP" sz="1800" baseline="-25000" dirty="0"/>
              <a:t>2</a:t>
            </a:r>
            <a:r>
              <a:rPr lang="en-US" altLang="ja-JP" sz="1800" dirty="0"/>
              <a:t> </a:t>
            </a:r>
            <a:r>
              <a:rPr lang="en-US" altLang="ja-JP" sz="1800" dirty="0">
                <a:sym typeface="Symbol" charset="2"/>
              </a:rPr>
              <a:t> …  </a:t>
            </a:r>
            <a:r>
              <a:rPr lang="en-US" altLang="ja-JP" sz="1800" dirty="0"/>
              <a:t>P</a:t>
            </a:r>
            <a:r>
              <a:rPr lang="en-US" altLang="ja-JP" sz="1800" baseline="-25000" dirty="0"/>
              <a:t>n-1</a:t>
            </a:r>
            <a:r>
              <a:rPr lang="en-US" altLang="ja-JP" sz="1800" dirty="0"/>
              <a:t> </a:t>
            </a:r>
            <a:r>
              <a:rPr lang="en-US" altLang="ja-JP" sz="1800" dirty="0">
                <a:sym typeface="Symbol" charset="2"/>
              </a:rPr>
              <a:t> </a:t>
            </a:r>
            <a:r>
              <a:rPr lang="en-US" altLang="ja-JP" sz="1800" dirty="0" err="1"/>
              <a:t>P</a:t>
            </a:r>
            <a:r>
              <a:rPr lang="en-US" altLang="ja-JP" sz="1800" baseline="-25000" dirty="0" err="1"/>
              <a:t>n</a:t>
            </a:r>
            <a:r>
              <a:rPr lang="en-US" altLang="ja-JP" sz="1800" dirty="0"/>
              <a:t> </a:t>
            </a:r>
            <a:r>
              <a:rPr lang="en-US" altLang="ja-JP" sz="1800" dirty="0">
                <a:sym typeface="Symbol" charset="2"/>
              </a:rPr>
              <a:t> P</a:t>
            </a:r>
            <a:r>
              <a:rPr lang="en-US" altLang="ja-JP" sz="1800" baseline="-25000" dirty="0"/>
              <a:t>0</a:t>
            </a:r>
          </a:p>
          <a:p>
            <a:endParaRPr lang="en-US" altLang="en-US" sz="1800" baseline="-25000" dirty="0"/>
          </a:p>
          <a:p>
            <a:endParaRPr lang="en-US" altLang="en-US" sz="1800" dirty="0"/>
          </a:p>
          <a:p>
            <a:endParaRPr lang="en-US" altLang="en-US" sz="1800" dirty="0"/>
          </a:p>
          <a:p>
            <a:r>
              <a:rPr lang="en-US" altLang="en-US" sz="1800" dirty="0"/>
              <a:t>Where </a:t>
            </a:r>
            <a:r>
              <a:rPr lang="en-US" altLang="en-US" sz="1800" dirty="0">
                <a:sym typeface="Symbol" charset="2"/>
              </a:rPr>
              <a:t>P</a:t>
            </a:r>
            <a:r>
              <a:rPr lang="en-US" altLang="en-US" sz="1800" baseline="-25000" dirty="0"/>
              <a:t>0</a:t>
            </a:r>
            <a:r>
              <a:rPr lang="en-US" altLang="en-US" sz="1800" dirty="0"/>
              <a:t> , P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charset="2"/>
              </a:rPr>
              <a:t>, </a:t>
            </a:r>
            <a:r>
              <a:rPr lang="en-US" altLang="en-US" sz="1800" dirty="0"/>
              <a:t>P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,</a:t>
            </a:r>
            <a:r>
              <a:rPr lang="en-US" altLang="en-US" sz="1800" dirty="0">
                <a:sym typeface="Symbol" charset="2"/>
              </a:rPr>
              <a:t> … </a:t>
            </a:r>
            <a:r>
              <a:rPr lang="en-US" altLang="en-US" sz="1800" dirty="0"/>
              <a:t>P</a:t>
            </a:r>
            <a:r>
              <a:rPr lang="en-US" altLang="en-US" sz="1800" baseline="-25000" dirty="0"/>
              <a:t>n-1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P</a:t>
            </a:r>
            <a:r>
              <a:rPr lang="en-US" altLang="en-US" sz="1800" baseline="-25000" dirty="0" err="1"/>
              <a:t>n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charset="2"/>
              </a:rPr>
              <a:t>are predicates.</a:t>
            </a:r>
          </a:p>
          <a:p>
            <a:endParaRPr lang="en-US" altLang="en-US" sz="1800" dirty="0">
              <a:sym typeface="Symbol" charset="2"/>
            </a:endParaRPr>
          </a:p>
        </p:txBody>
      </p:sp>
      <p:grpSp>
        <p:nvGrpSpPr>
          <p:cNvPr id="15370" name="Group 10"/>
          <p:cNvGrpSpPr>
            <a:grpSpLocks/>
          </p:cNvGrpSpPr>
          <p:nvPr/>
        </p:nvGrpSpPr>
        <p:grpSpPr bwMode="auto">
          <a:xfrm>
            <a:off x="1066800" y="2590800"/>
            <a:ext cx="2952750" cy="1143000"/>
            <a:chOff x="672" y="1152"/>
            <a:chExt cx="1860" cy="720"/>
          </a:xfrm>
        </p:grpSpPr>
        <p:sp>
          <p:nvSpPr>
            <p:cNvPr id="32776" name="Oval 4"/>
            <p:cNvSpPr>
              <a:spLocks noChangeArrowheads="1"/>
            </p:cNvSpPr>
            <p:nvPr/>
          </p:nvSpPr>
          <p:spPr bwMode="auto">
            <a:xfrm>
              <a:off x="672" y="1152"/>
              <a:ext cx="1680" cy="38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2777" name="Line 5"/>
            <p:cNvSpPr>
              <a:spLocks noChangeShapeType="1"/>
            </p:cNvSpPr>
            <p:nvPr/>
          </p:nvSpPr>
          <p:spPr bwMode="auto">
            <a:xfrm>
              <a:off x="1968" y="15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8" name="Text Box 6"/>
            <p:cNvSpPr txBox="1">
              <a:spLocks noChangeArrowheads="1"/>
            </p:cNvSpPr>
            <p:nvPr/>
          </p:nvSpPr>
          <p:spPr bwMode="auto">
            <a:xfrm>
              <a:off x="1632" y="1699"/>
              <a:ext cx="90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200"/>
                <a:t>Conjunctions only!</a:t>
              </a:r>
            </a:p>
          </p:txBody>
        </p:sp>
      </p:grpSp>
      <p:grpSp>
        <p:nvGrpSpPr>
          <p:cNvPr id="15371" name="Group 11"/>
          <p:cNvGrpSpPr>
            <a:grpSpLocks/>
          </p:cNvGrpSpPr>
          <p:nvPr/>
        </p:nvGrpSpPr>
        <p:grpSpPr bwMode="auto">
          <a:xfrm>
            <a:off x="3944938" y="2611438"/>
            <a:ext cx="3040062" cy="436562"/>
            <a:chOff x="2532" y="1201"/>
            <a:chExt cx="1915" cy="275"/>
          </a:xfrm>
        </p:grpSpPr>
        <p:sp>
          <p:nvSpPr>
            <p:cNvPr id="32773" name="Oval 7"/>
            <p:cNvSpPr>
              <a:spLocks noChangeArrowheads="1"/>
            </p:cNvSpPr>
            <p:nvPr/>
          </p:nvSpPr>
          <p:spPr bwMode="auto">
            <a:xfrm>
              <a:off x="2532" y="1236"/>
              <a:ext cx="240" cy="24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2774" name="Line 8"/>
            <p:cNvSpPr>
              <a:spLocks noChangeShapeType="1"/>
            </p:cNvSpPr>
            <p:nvPr/>
          </p:nvSpPr>
          <p:spPr bwMode="auto">
            <a:xfrm flipV="1">
              <a:off x="2832" y="1296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5" name="Text Box 9"/>
            <p:cNvSpPr txBox="1">
              <a:spLocks noChangeArrowheads="1"/>
            </p:cNvSpPr>
            <p:nvPr/>
          </p:nvSpPr>
          <p:spPr bwMode="auto">
            <a:xfrm>
              <a:off x="3018" y="1201"/>
              <a:ext cx="142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200"/>
                <a:t>Single predicate in consequent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93725" y="4800600"/>
            <a:ext cx="698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Horn Clause Logic is a </a:t>
            </a:r>
            <a:r>
              <a:rPr lang="en-US" sz="1800" i="1" dirty="0"/>
              <a:t>T</a:t>
            </a:r>
            <a:r>
              <a:rPr lang="en-US" sz="1800" i="1" dirty="0" smtClean="0"/>
              <a:t>uring complete </a:t>
            </a:r>
            <a:r>
              <a:rPr lang="en-US" sz="1800" dirty="0" smtClean="0"/>
              <a:t>subset of First Order Logic.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Horn Clause Logic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</a:t>
                </a:r>
                <a:r>
                  <a:rPr lang="en-US" dirty="0" smtClean="0"/>
                  <a:t>roof outline that Horn Clause Logic (HCL) is Turing complete: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charset="0"/>
                      </a:rPr>
                      <m:t>HCL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⟺</m:t>
                    </m:r>
                    <m:r>
                      <m:rPr>
                        <m:nor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μ</m:t>
                    </m:r>
                    <m:r>
                      <m:rPr>
                        <m:nor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-</m:t>
                    </m:r>
                    <m:r>
                      <m:rPr>
                        <m:nor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recursive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functions</m:t>
                    </m:r>
                  </m:oMath>
                </a14:m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⟺</m:t>
                    </m:r>
                    <m:r>
                      <m:rPr>
                        <m:nor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Turing</m:t>
                    </m:r>
                    <m:r>
                      <m:rPr>
                        <m:nor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Machine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54" t="-1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69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Horn Clauses</a:t>
            </a:r>
          </a:p>
          <a:p>
            <a:pPr lvl="1"/>
            <a:r>
              <a:rPr lang="en-US" dirty="0" smtClean="0"/>
              <a:t>Restricted FOL</a:t>
            </a:r>
          </a:p>
          <a:p>
            <a:r>
              <a:rPr lang="en-US" dirty="0" smtClean="0"/>
              <a:t>Unification</a:t>
            </a:r>
          </a:p>
          <a:p>
            <a:pPr lvl="1"/>
            <a:r>
              <a:rPr lang="en-US" i="1" dirty="0" smtClean="0"/>
              <a:t>Pattern matching </a:t>
            </a:r>
            <a:r>
              <a:rPr lang="en-US" dirty="0" smtClean="0"/>
              <a:t>where both pattern and subject term can have variables.</a:t>
            </a:r>
          </a:p>
          <a:p>
            <a:pPr lvl="1"/>
            <a:r>
              <a:rPr lang="en-US" i="1" dirty="0" smtClean="0"/>
              <a:t>E.g. </a:t>
            </a:r>
            <a:r>
              <a:rPr lang="mr-IN" dirty="0" err="1" smtClean="0"/>
              <a:t>f</a:t>
            </a:r>
            <a:r>
              <a:rPr lang="mr-IN" dirty="0" smtClean="0"/>
              <a:t>(</a:t>
            </a:r>
            <a:r>
              <a:rPr lang="mr-IN" dirty="0" err="1" smtClean="0"/>
              <a:t>X,g</a:t>
            </a:r>
            <a:r>
              <a:rPr lang="mr-IN" dirty="0" smtClean="0"/>
              <a:t>(</a:t>
            </a:r>
            <a:r>
              <a:rPr lang="en-US" dirty="0" err="1"/>
              <a:t>b</a:t>
            </a:r>
            <a:r>
              <a:rPr lang="mr-IN" dirty="0" smtClean="0"/>
              <a:t>))</a:t>
            </a:r>
            <a:r>
              <a:rPr lang="en-US" dirty="0" smtClean="0"/>
              <a:t> ~ </a:t>
            </a:r>
            <a:r>
              <a:rPr lang="mr-IN" dirty="0" err="1" smtClean="0"/>
              <a:t>f</a:t>
            </a:r>
            <a:r>
              <a:rPr lang="mr-IN" dirty="0" smtClean="0"/>
              <a:t>(</a:t>
            </a:r>
            <a:r>
              <a:rPr lang="mr-IN" dirty="0" err="1" smtClean="0"/>
              <a:t>a,g</a:t>
            </a:r>
            <a:r>
              <a:rPr lang="mr-IN" dirty="0" smtClean="0"/>
              <a:t>(</a:t>
            </a:r>
            <a:r>
              <a:rPr lang="en-US" dirty="0"/>
              <a:t>Y</a:t>
            </a:r>
            <a:r>
              <a:rPr lang="mr-IN" dirty="0" smtClean="0"/>
              <a:t>)) </a:t>
            </a:r>
            <a:r>
              <a:rPr lang="en-US" dirty="0" smtClean="0"/>
              <a:t>: { X = a, Y = b }</a:t>
            </a:r>
          </a:p>
          <a:p>
            <a:r>
              <a:rPr lang="en-US" dirty="0" smtClean="0"/>
              <a:t>(SLD) Resolution</a:t>
            </a:r>
          </a:p>
          <a:p>
            <a:pPr lvl="1"/>
            <a:r>
              <a:rPr lang="en-US" dirty="0" smtClean="0"/>
              <a:t>Modus Ponens kind of reasoning. </a:t>
            </a:r>
          </a:p>
          <a:p>
            <a:pPr lvl="1"/>
            <a:r>
              <a:rPr lang="en-US" dirty="0" smtClean="0"/>
              <a:t>Think: search top to bottom, left to right, </a:t>
            </a:r>
            <a:r>
              <a:rPr lang="en-US" i="1" dirty="0" smtClean="0"/>
              <a:t>backtrack </a:t>
            </a:r>
            <a:r>
              <a:rPr lang="en-US" dirty="0" smtClean="0"/>
              <a:t>if you can’t find what you are looking for.</a:t>
            </a:r>
            <a:endParaRPr lang="en-US" i="1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→ Prolog</a:t>
            </a:r>
          </a:p>
        </p:txBody>
      </p:sp>
    </p:spTree>
    <p:extLst>
      <p:ext uri="{BB962C8B-B14F-4D97-AF65-F5344CB8AC3E}">
        <p14:creationId xmlns:p14="http://schemas.microsoft.com/office/powerpoint/2010/main" val="146389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Proving things is computation!</a:t>
            </a:r>
          </a:p>
        </p:txBody>
      </p:sp>
      <p:sp>
        <p:nvSpPr>
          <p:cNvPr id="34818" name="Text Box 3"/>
          <p:cNvSpPr txBox="1">
            <a:spLocks noChangeArrowheads="1"/>
          </p:cNvSpPr>
          <p:nvPr/>
        </p:nvSpPr>
        <p:spPr bwMode="auto">
          <a:xfrm>
            <a:off x="822325" y="1628775"/>
            <a:ext cx="71097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 dirty="0"/>
          </a:p>
          <a:p>
            <a:r>
              <a:rPr lang="en-US" altLang="en-US" sz="1800" u="sng" dirty="0"/>
              <a:t>Advantage</a:t>
            </a:r>
            <a:r>
              <a:rPr lang="en-US" altLang="en-US" sz="1800" dirty="0"/>
              <a:t>: </a:t>
            </a:r>
            <a:r>
              <a:rPr lang="en-US" altLang="en-US" sz="1800" dirty="0" smtClean="0"/>
              <a:t>All this </a:t>
            </a:r>
            <a:r>
              <a:rPr lang="en-US" altLang="en-US" sz="1800" dirty="0"/>
              <a:t>can be done mechanically (Alan Robinson, 1965)</a:t>
            </a:r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1219200" y="6400800"/>
            <a:ext cx="62404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000"/>
              <a:t>J. Alan Robinson: A Machine-Oriented Logic Based on the Resolution Principle. J. ACM 12(1): 23-41 (1965)</a:t>
            </a:r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2827338" y="3662363"/>
            <a:ext cx="2963862" cy="3762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ja-JP" altLang="en-US" sz="1800"/>
              <a:t>“</a:t>
            </a:r>
            <a:r>
              <a:rPr lang="en-US" altLang="ja-JP" sz="1800"/>
              <a:t>Deduction is Computation</a:t>
            </a:r>
            <a:r>
              <a:rPr lang="ja-JP" altLang="en-US" sz="1800"/>
              <a:t>”</a:t>
            </a: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Basic Prolog Programs</a:t>
            </a:r>
          </a:p>
        </p:txBody>
      </p:sp>
      <p:sp>
        <p:nvSpPr>
          <p:cNvPr id="36866" name="Text Box 3"/>
          <p:cNvSpPr txBox="1">
            <a:spLocks noChangeArrowheads="1"/>
          </p:cNvSpPr>
          <p:nvPr/>
        </p:nvSpPr>
        <p:spPr bwMode="auto">
          <a:xfrm>
            <a:off x="5470525" y="6446838"/>
            <a:ext cx="22748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200"/>
              <a:t>Prolog </a:t>
            </a:r>
            <a:r>
              <a:rPr lang="en-US" altLang="en-US" sz="1200">
                <a:sym typeface="Symbol" charset="2"/>
              </a:rPr>
              <a:t> </a:t>
            </a:r>
            <a:r>
              <a:rPr lang="en-US" altLang="en-US" sz="1200" u="sng">
                <a:sym typeface="Symbol" charset="2"/>
              </a:rPr>
              <a:t>Pro</a:t>
            </a:r>
            <a:r>
              <a:rPr lang="en-US" altLang="en-US" sz="1200">
                <a:sym typeface="Symbol" charset="2"/>
              </a:rPr>
              <a:t>gramming in </a:t>
            </a:r>
            <a:r>
              <a:rPr lang="en-US" altLang="en-US" sz="1200" u="sng">
                <a:sym typeface="Symbol" charset="2"/>
              </a:rPr>
              <a:t>Log</a:t>
            </a:r>
            <a:r>
              <a:rPr lang="en-US" altLang="en-US" sz="1200">
                <a:sym typeface="Symbol" charset="2"/>
              </a:rPr>
              <a:t>ic</a:t>
            </a:r>
            <a:endParaRPr lang="en-US" altLang="en-US" sz="1200"/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746125" y="1414463"/>
            <a:ext cx="747712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 u="sng"/>
              <a:t>Facts</a:t>
            </a:r>
            <a:r>
              <a:rPr lang="en-US" altLang="en-US" sz="1800"/>
              <a:t> - a fact constitutes a declaration of a truth; in Prolog it has to</a:t>
            </a:r>
            <a:br>
              <a:rPr lang="en-US" altLang="en-US" sz="1800"/>
            </a:br>
            <a:r>
              <a:rPr lang="en-US" altLang="en-US" sz="1800"/>
              <a:t>            to be a positive assertion.</a:t>
            </a:r>
          </a:p>
          <a:p>
            <a:endParaRPr lang="en-US" altLang="en-US" sz="1800"/>
          </a:p>
          <a:p>
            <a:r>
              <a:rPr lang="en-US" altLang="en-US" sz="1800" u="sng"/>
              <a:t>Prolog Programs</a:t>
            </a:r>
            <a:r>
              <a:rPr lang="en-US" altLang="en-US" sz="1800"/>
              <a:t> - a Prolog program is a collection of facts (…and rules,</a:t>
            </a:r>
            <a:br>
              <a:rPr lang="en-US" altLang="en-US" sz="1800"/>
            </a:br>
            <a:r>
              <a:rPr lang="en-US" altLang="en-US" sz="1800"/>
              <a:t>                              as we will see later).</a:t>
            </a:r>
            <a:endParaRPr lang="en-US" altLang="en-US" sz="1800" u="sng"/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746125" y="3243263"/>
            <a:ext cx="2967038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 u="sng"/>
              <a:t>Example:</a:t>
            </a:r>
            <a:r>
              <a:rPr lang="en-US" altLang="en-US" sz="1800"/>
              <a:t> a simple program</a:t>
            </a:r>
          </a:p>
          <a:p>
            <a:endParaRPr lang="en-US" altLang="en-US" sz="1800"/>
          </a:p>
          <a:p>
            <a:r>
              <a:rPr lang="en-US" altLang="en-US" sz="1800"/>
              <a:t>	</a:t>
            </a:r>
            <a:r>
              <a:rPr lang="en-US" altLang="en-US" sz="1400"/>
              <a:t>male(phil).</a:t>
            </a:r>
          </a:p>
          <a:p>
            <a:r>
              <a:rPr lang="en-US" altLang="en-US" sz="1400"/>
              <a:t>	male(john).</a:t>
            </a:r>
          </a:p>
          <a:p>
            <a:r>
              <a:rPr lang="en-US" altLang="en-US" sz="1400"/>
              <a:t>	female(betty).</a:t>
            </a:r>
            <a:endParaRPr lang="en-US" altLang="en-US" sz="1800" u="sng"/>
          </a:p>
        </p:txBody>
      </p:sp>
      <p:sp>
        <p:nvSpPr>
          <p:cNvPr id="36869" name="AutoShape 6"/>
          <p:cNvSpPr>
            <a:spLocks/>
          </p:cNvSpPr>
          <p:nvPr/>
        </p:nvSpPr>
        <p:spPr bwMode="auto">
          <a:xfrm>
            <a:off x="3048000" y="3886200"/>
            <a:ext cx="152400" cy="685800"/>
          </a:xfrm>
          <a:prstGeom prst="righ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36870" name="Text Box 7"/>
          <p:cNvSpPr txBox="1">
            <a:spLocks noChangeArrowheads="1"/>
          </p:cNvSpPr>
          <p:nvPr/>
        </p:nvSpPr>
        <p:spPr bwMode="auto">
          <a:xfrm>
            <a:off x="3222625" y="4000500"/>
            <a:ext cx="3411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200"/>
              <a:t>Facts, Prolog will treat these as true and enters </a:t>
            </a:r>
          </a:p>
          <a:p>
            <a:r>
              <a:rPr lang="en-US" altLang="en-US" sz="1200"/>
              <a:t>them into its knowledgebase.</a:t>
            </a:r>
          </a:p>
        </p:txBody>
      </p:sp>
      <p:sp>
        <p:nvSpPr>
          <p:cNvPr id="36871" name="Text Box 8"/>
          <p:cNvSpPr txBox="1">
            <a:spLocks noChangeArrowheads="1"/>
          </p:cNvSpPr>
          <p:nvPr/>
        </p:nvSpPr>
        <p:spPr bwMode="auto">
          <a:xfrm>
            <a:off x="827088" y="4662488"/>
            <a:ext cx="73263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/>
              <a:t>We execute Prolog programs by posing </a:t>
            </a:r>
            <a:r>
              <a:rPr lang="en-US" altLang="en-US" sz="1800" u="sng"/>
              <a:t>queries</a:t>
            </a:r>
            <a:r>
              <a:rPr lang="en-US" altLang="en-US" sz="1800"/>
              <a:t> on its knowledgebase:</a:t>
            </a:r>
          </a:p>
        </p:txBody>
      </p:sp>
      <p:sp>
        <p:nvSpPr>
          <p:cNvPr id="36872" name="Text Box 9"/>
          <p:cNvSpPr txBox="1">
            <a:spLocks noChangeArrowheads="1"/>
          </p:cNvSpPr>
          <p:nvPr/>
        </p:nvSpPr>
        <p:spPr bwMode="auto">
          <a:xfrm>
            <a:off x="1660525" y="5119688"/>
            <a:ext cx="54117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/>
              <a:t>?- male(phil).</a:t>
            </a:r>
          </a:p>
          <a:p>
            <a:r>
              <a:rPr lang="en-US" altLang="en-US" sz="1400"/>
              <a:t>     true - because Prolog can use its knowledgebase to prove true.</a:t>
            </a:r>
          </a:p>
          <a:p>
            <a:r>
              <a:rPr lang="en-US" altLang="en-US" sz="1400"/>
              <a:t>?- female(phil).</a:t>
            </a:r>
          </a:p>
          <a:p>
            <a:r>
              <a:rPr lang="en-US" altLang="en-US" sz="1400"/>
              <a:t>     false - this fact is not in the knowledgebase.</a:t>
            </a:r>
          </a:p>
        </p:txBody>
      </p:sp>
      <p:sp>
        <p:nvSpPr>
          <p:cNvPr id="36873" name="Oval 10"/>
          <p:cNvSpPr>
            <a:spLocks noChangeArrowheads="1"/>
          </p:cNvSpPr>
          <p:nvPr/>
        </p:nvSpPr>
        <p:spPr bwMode="auto">
          <a:xfrm>
            <a:off x="1704975" y="5105400"/>
            <a:ext cx="2286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36874" name="Line 11"/>
          <p:cNvSpPr>
            <a:spLocks noChangeShapeType="1"/>
          </p:cNvSpPr>
          <p:nvPr/>
        </p:nvSpPr>
        <p:spPr bwMode="auto">
          <a:xfrm flipH="1">
            <a:off x="1447800" y="53340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Text Box 12"/>
          <p:cNvSpPr txBox="1">
            <a:spLocks noChangeArrowheads="1"/>
          </p:cNvSpPr>
          <p:nvPr/>
        </p:nvSpPr>
        <p:spPr bwMode="auto">
          <a:xfrm>
            <a:off x="898525" y="5348288"/>
            <a:ext cx="7572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/>
              <a:t>Prompt</a:t>
            </a: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Prolog - Queries &amp; Goals</a:t>
            </a:r>
          </a:p>
        </p:txBody>
      </p:sp>
      <p:sp>
        <p:nvSpPr>
          <p:cNvPr id="38914" name="Text Box 3"/>
          <p:cNvSpPr txBox="1">
            <a:spLocks noChangeArrowheads="1"/>
          </p:cNvSpPr>
          <p:nvPr/>
        </p:nvSpPr>
        <p:spPr bwMode="auto">
          <a:xfrm>
            <a:off x="884238" y="1393825"/>
            <a:ext cx="7345362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/>
              <a:t>A query is a way to extract information from a logic program.</a:t>
            </a:r>
          </a:p>
          <a:p>
            <a:endParaRPr lang="en-US" altLang="en-US" sz="1600"/>
          </a:p>
          <a:p>
            <a:r>
              <a:rPr lang="en-US" altLang="en-US" sz="1600"/>
              <a:t>Given a query, Prolog attempts to show that the query is a </a:t>
            </a:r>
            <a:r>
              <a:rPr lang="en-US" altLang="en-US" sz="1600" u="sng"/>
              <a:t>logical </a:t>
            </a:r>
          </a:p>
          <a:p>
            <a:r>
              <a:rPr lang="en-US" altLang="en-US" sz="1600" u="sng"/>
              <a:t>consequence</a:t>
            </a:r>
            <a:r>
              <a:rPr lang="en-US" altLang="en-US" sz="1600"/>
              <a:t> of the program; of the collection of facts.</a:t>
            </a:r>
          </a:p>
          <a:p>
            <a:endParaRPr lang="en-US" altLang="en-US" sz="1600"/>
          </a:p>
          <a:p>
            <a:r>
              <a:rPr lang="en-US" altLang="en-US" sz="1600"/>
              <a:t>In other words, a query is a </a:t>
            </a:r>
            <a:r>
              <a:rPr lang="en-US" altLang="en-US" sz="1600" u="sng"/>
              <a:t>goal</a:t>
            </a:r>
            <a:r>
              <a:rPr lang="en-US" altLang="en-US" sz="1600"/>
              <a:t> that Prolog is attempting to satisfy (prove true).</a:t>
            </a:r>
          </a:p>
          <a:p>
            <a:endParaRPr lang="en-US" altLang="en-US" sz="1600"/>
          </a:p>
          <a:p>
            <a:r>
              <a:rPr lang="en-US" altLang="en-US" sz="1600"/>
              <a:t>When queries contain variables they are </a:t>
            </a:r>
            <a:r>
              <a:rPr lang="en-US" altLang="en-US" sz="1600" u="sng"/>
              <a:t>existentially</a:t>
            </a:r>
            <a:r>
              <a:rPr lang="en-US" altLang="en-US" sz="1600"/>
              <a:t> quantified, consider</a:t>
            </a:r>
          </a:p>
          <a:p>
            <a:endParaRPr lang="en-US" altLang="en-US" sz="1600"/>
          </a:p>
          <a:p>
            <a:r>
              <a:rPr lang="en-US" altLang="en-US" sz="1600"/>
              <a:t>			?- parent(X,liz).</a:t>
            </a:r>
          </a:p>
          <a:p>
            <a:endParaRPr lang="en-US" altLang="en-US" sz="1600"/>
          </a:p>
          <a:p>
            <a:r>
              <a:rPr lang="en-US" altLang="en-US" sz="1600"/>
              <a:t>The interpretation of this query is: prove that there is at least one object X</a:t>
            </a:r>
          </a:p>
          <a:p>
            <a:r>
              <a:rPr lang="en-US" altLang="en-US" sz="1600"/>
              <a:t>that can be considered a parent of liz, or formally, prove that</a:t>
            </a:r>
          </a:p>
          <a:p>
            <a:endParaRPr lang="en-US" altLang="en-US" sz="1600"/>
          </a:p>
          <a:p>
            <a:r>
              <a:rPr lang="en-US" altLang="en-US" sz="1600"/>
              <a:t>			</a:t>
            </a:r>
            <a:r>
              <a:rPr lang="en-US" altLang="en-US" sz="1600">
                <a:sym typeface="Symbol" charset="2"/>
              </a:rPr>
              <a:t>x[parent(x,liz)]</a:t>
            </a:r>
          </a:p>
          <a:p>
            <a:r>
              <a:rPr lang="en-US" altLang="en-US" sz="1600">
                <a:sym typeface="Symbol" charset="2"/>
              </a:rPr>
              <a:t> </a:t>
            </a:r>
          </a:p>
          <a:p>
            <a:r>
              <a:rPr lang="en-US" altLang="en-US" sz="1600">
                <a:sym typeface="Symbol" charset="2"/>
              </a:rPr>
              <a:t>holds.</a:t>
            </a:r>
            <a:r>
              <a:rPr lang="en-US" altLang="en-US" sz="1600"/>
              <a:t>  </a:t>
            </a:r>
          </a:p>
          <a:p>
            <a:endParaRPr lang="en-US" altLang="en-US" sz="1600"/>
          </a:p>
          <a:p>
            <a:r>
              <a:rPr lang="en-US" altLang="en-US" sz="1600"/>
              <a:t>NOTE: Prolog will return </a:t>
            </a:r>
            <a:r>
              <a:rPr lang="en-US" altLang="en-US" sz="1600" u="sng"/>
              <a:t>all</a:t>
            </a:r>
            <a:r>
              <a:rPr lang="en-US" altLang="en-US" sz="1600"/>
              <a:t> objects for which a query evaluates to true.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A Prolog Program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447800"/>
            <a:ext cx="2805113" cy="337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6629400" y="4838700"/>
            <a:ext cx="11318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200"/>
              <a:t>A Family Tree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685800" y="1600200"/>
            <a:ext cx="28956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% a simple prolog program</a:t>
            </a:r>
          </a:p>
          <a:p>
            <a:pPr>
              <a:defRPr/>
            </a:pPr>
            <a:r>
              <a:rPr lang="en-US" sz="120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female(pam).</a:t>
            </a:r>
          </a:p>
          <a:p>
            <a:pPr>
              <a:defRPr/>
            </a:pPr>
            <a:r>
              <a:rPr lang="en-US" sz="120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female(liz). </a:t>
            </a:r>
          </a:p>
          <a:p>
            <a:pPr>
              <a:defRPr/>
            </a:pPr>
            <a:r>
              <a:rPr lang="en-US" sz="120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female(ann). </a:t>
            </a:r>
          </a:p>
          <a:p>
            <a:pPr>
              <a:defRPr/>
            </a:pPr>
            <a:r>
              <a:rPr lang="en-US" sz="120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female(pat). </a:t>
            </a:r>
          </a:p>
          <a:p>
            <a:pPr>
              <a:defRPr/>
            </a:pPr>
            <a:endParaRPr lang="en-US" sz="1200">
              <a:latin typeface="Courier New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>
              <a:defRPr/>
            </a:pPr>
            <a:r>
              <a:rPr lang="en-US" sz="120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male(tom). </a:t>
            </a:r>
          </a:p>
          <a:p>
            <a:pPr>
              <a:defRPr/>
            </a:pPr>
            <a:r>
              <a:rPr lang="en-US" sz="120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male(bob). </a:t>
            </a:r>
          </a:p>
          <a:p>
            <a:pPr>
              <a:defRPr/>
            </a:pPr>
            <a:r>
              <a:rPr lang="en-US" sz="120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male(jim). </a:t>
            </a:r>
          </a:p>
          <a:p>
            <a:pPr>
              <a:defRPr/>
            </a:pPr>
            <a:endParaRPr lang="en-US" sz="1200">
              <a:latin typeface="Courier New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>
              <a:defRPr/>
            </a:pPr>
            <a:r>
              <a:rPr lang="en-US" sz="120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parent(pam,bob). </a:t>
            </a:r>
          </a:p>
          <a:p>
            <a:pPr>
              <a:defRPr/>
            </a:pPr>
            <a:r>
              <a:rPr lang="en-US" sz="120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parent(tom,bob). </a:t>
            </a:r>
          </a:p>
          <a:p>
            <a:pPr>
              <a:defRPr/>
            </a:pPr>
            <a:r>
              <a:rPr lang="en-US" sz="120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parent(tom,liz). </a:t>
            </a:r>
          </a:p>
          <a:p>
            <a:pPr>
              <a:defRPr/>
            </a:pPr>
            <a:r>
              <a:rPr lang="en-US" sz="120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parent(bob,ann).</a:t>
            </a:r>
          </a:p>
          <a:p>
            <a:pPr>
              <a:defRPr/>
            </a:pPr>
            <a:r>
              <a:rPr lang="en-US" sz="120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parent(bob,pat). </a:t>
            </a:r>
          </a:p>
          <a:p>
            <a:pPr>
              <a:defRPr/>
            </a:pPr>
            <a:r>
              <a:rPr lang="en-US" sz="120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parent(pat,jim).</a:t>
            </a:r>
            <a:endParaRPr lang="en-US" sz="1400">
              <a:latin typeface="Courier New" charset="0"/>
              <a:ea typeface="ＭＳ Ｐゴシック" charset="0"/>
              <a:cs typeface="ＭＳ Ｐゴシック" charset="0"/>
              <a:sym typeface="Symbol" charset="0"/>
            </a:endParaRPr>
          </a:p>
        </p:txBody>
      </p:sp>
      <p:sp>
        <p:nvSpPr>
          <p:cNvPr id="40965" name="Line 6"/>
          <p:cNvSpPr>
            <a:spLocks noChangeShapeType="1"/>
          </p:cNvSpPr>
          <p:nvPr/>
        </p:nvSpPr>
        <p:spPr bwMode="auto">
          <a:xfrm flipH="1" flipV="1">
            <a:off x="5486400" y="28956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Line 7"/>
          <p:cNvSpPr>
            <a:spLocks noChangeShapeType="1"/>
          </p:cNvSpPr>
          <p:nvPr/>
        </p:nvSpPr>
        <p:spPr bwMode="auto">
          <a:xfrm flipH="1">
            <a:off x="5486400" y="22098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Text Box 8"/>
          <p:cNvSpPr txBox="1">
            <a:spLocks noChangeArrowheads="1"/>
          </p:cNvSpPr>
          <p:nvPr/>
        </p:nvSpPr>
        <p:spPr bwMode="auto">
          <a:xfrm>
            <a:off x="4776788" y="2628900"/>
            <a:ext cx="785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200"/>
              <a:t>Parent</a:t>
            </a:r>
          </a:p>
          <a:p>
            <a:r>
              <a:rPr lang="en-US" altLang="en-US" sz="1200"/>
              <a:t>Relation </a:t>
            </a:r>
          </a:p>
        </p:txBody>
      </p:sp>
      <p:sp>
        <p:nvSpPr>
          <p:cNvPr id="40968" name="Text Box 9"/>
          <p:cNvSpPr txBox="1">
            <a:spLocks noChangeArrowheads="1"/>
          </p:cNvSpPr>
          <p:nvPr/>
        </p:nvSpPr>
        <p:spPr bwMode="auto">
          <a:xfrm>
            <a:off x="2286000" y="4953000"/>
            <a:ext cx="3203575" cy="1044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/>
              <a:t>Example Queries:</a:t>
            </a:r>
          </a:p>
          <a:p>
            <a:r>
              <a:rPr lang="en-US" altLang="en-US" sz="1200">
                <a:latin typeface="Courier New" charset="0"/>
              </a:rPr>
              <a:t>?- female(pam).</a:t>
            </a:r>
          </a:p>
          <a:p>
            <a:r>
              <a:rPr lang="en-US" altLang="en-US" sz="1200">
                <a:latin typeface="Courier New" charset="0"/>
              </a:rPr>
              <a:t>?- female(X).      </a:t>
            </a:r>
            <a:r>
              <a:rPr lang="en-US" altLang="en-US" sz="1200">
                <a:latin typeface="Courier New" charset="0"/>
                <a:sym typeface="Symbol" charset="2"/>
              </a:rPr>
              <a:t></a:t>
            </a:r>
            <a:r>
              <a:rPr lang="en-US" altLang="en-US" sz="1200">
                <a:latin typeface="Courier New" charset="0"/>
              </a:rPr>
              <a:t>X[female(X)]?</a:t>
            </a:r>
          </a:p>
          <a:p>
            <a:r>
              <a:rPr lang="en-US" altLang="en-US" sz="1200">
                <a:latin typeface="Courier New" charset="0"/>
              </a:rPr>
              <a:t>?- parent(tom,Z).</a:t>
            </a:r>
          </a:p>
          <a:p>
            <a:r>
              <a:rPr lang="en-US" altLang="en-US" sz="1200">
                <a:latin typeface="Courier New" charset="0"/>
              </a:rPr>
              <a:t>?- father(Y).      </a:t>
            </a:r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Compound Queries</a:t>
            </a:r>
          </a:p>
        </p:txBody>
      </p:sp>
      <p:sp>
        <p:nvSpPr>
          <p:cNvPr id="43010" name="Text Box 3"/>
          <p:cNvSpPr txBox="1">
            <a:spLocks noChangeArrowheads="1"/>
          </p:cNvSpPr>
          <p:nvPr/>
        </p:nvSpPr>
        <p:spPr bwMode="auto">
          <a:xfrm>
            <a:off x="593725" y="1414463"/>
            <a:ext cx="7961313" cy="421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/>
              <a:t>A compound query is the conjunction of individual simple queries.</a:t>
            </a:r>
          </a:p>
          <a:p>
            <a:endParaRPr lang="en-US" altLang="en-US" sz="1800"/>
          </a:p>
          <a:p>
            <a:r>
              <a:rPr lang="en-US" altLang="en-US" sz="1800"/>
              <a:t>Stated in terms of goals: a compound goal is the conjunction of individual</a:t>
            </a:r>
          </a:p>
          <a:p>
            <a:r>
              <a:rPr lang="en-US" altLang="en-US" sz="1800"/>
              <a:t>subgoals each of which needs to be satisfied in order for the compound goal </a:t>
            </a:r>
          </a:p>
          <a:p>
            <a:r>
              <a:rPr lang="en-US" altLang="en-US" sz="1800"/>
              <a:t>to be satisfied.  Consider:</a:t>
            </a:r>
          </a:p>
          <a:p>
            <a:endParaRPr lang="en-US" altLang="en-US" sz="1800"/>
          </a:p>
          <a:p>
            <a:r>
              <a:rPr lang="en-US" altLang="en-US" sz="1800"/>
              <a:t>		?- parent(X,Y) , parent(Y,ann).</a:t>
            </a:r>
          </a:p>
          <a:p>
            <a:r>
              <a:rPr lang="en-US" altLang="en-US" sz="1800"/>
              <a:t>or formally,</a:t>
            </a:r>
          </a:p>
          <a:p>
            <a:r>
              <a:rPr lang="en-US" altLang="en-US" sz="1800"/>
              <a:t>		</a:t>
            </a:r>
            <a:r>
              <a:rPr lang="en-US" altLang="en-US" sz="1800">
                <a:sym typeface="Symbol" charset="2"/>
              </a:rPr>
              <a:t>X,Y[parent(X,Y)  parent(Y,ann)]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When Prolog tries to satisfy this compound goal, it will make sure that </a:t>
            </a:r>
            <a:r>
              <a:rPr lang="en-US" altLang="en-US" sz="1800" u="sng"/>
              <a:t>the</a:t>
            </a:r>
          </a:p>
          <a:p>
            <a:r>
              <a:rPr lang="en-US" altLang="en-US" sz="1800" u="sng"/>
              <a:t>two Y variables always have the same values</a:t>
            </a:r>
            <a:r>
              <a:rPr lang="en-US" altLang="en-US" sz="1800"/>
              <a:t>.</a:t>
            </a:r>
          </a:p>
          <a:p>
            <a:endParaRPr lang="en-US" altLang="en-US" sz="1800"/>
          </a:p>
          <a:p>
            <a:r>
              <a:rPr lang="en-US" altLang="en-US" sz="1800"/>
              <a:t>Prolog uses </a:t>
            </a:r>
            <a:r>
              <a:rPr lang="en-US" altLang="en-US" sz="1800" u="sng"/>
              <a:t>unification</a:t>
            </a:r>
            <a:r>
              <a:rPr lang="en-US" altLang="en-US" sz="1800"/>
              <a:t> and </a:t>
            </a:r>
            <a:r>
              <a:rPr lang="en-US" altLang="en-US" sz="1800" u="sng"/>
              <a:t>backtracking</a:t>
            </a:r>
            <a:r>
              <a:rPr lang="en-US" altLang="en-US" sz="1800"/>
              <a:t>  in order to find all the solutions </a:t>
            </a:r>
          </a:p>
          <a:p>
            <a:r>
              <a:rPr lang="en-US" altLang="en-US" sz="1800"/>
              <a:t>which satisfy the compound goal.</a:t>
            </a:r>
            <a:endParaRPr lang="en-US" altLang="en-US" sz="1800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Prolog Rules</a:t>
            </a:r>
          </a:p>
        </p:txBody>
      </p:sp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517525" y="1414463"/>
            <a:ext cx="762952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 u="none"/>
              <a:t>Prolog </a:t>
            </a:r>
            <a:r>
              <a:rPr lang="en-US" altLang="en-US" sz="1800"/>
              <a:t>rules</a:t>
            </a:r>
            <a:r>
              <a:rPr lang="en-US" altLang="en-US" sz="1800" u="none"/>
              <a:t> are Horn clauses, but they are written </a:t>
            </a:r>
            <a:r>
              <a:rPr lang="ja-JP" altLang="en-US" sz="1800" u="none"/>
              <a:t>“</a:t>
            </a:r>
            <a:r>
              <a:rPr lang="en-US" altLang="ja-JP" sz="1800" u="none"/>
              <a:t>backwards</a:t>
            </a:r>
            <a:r>
              <a:rPr lang="ja-JP" altLang="en-US" sz="1800" u="none"/>
              <a:t>”</a:t>
            </a:r>
            <a:r>
              <a:rPr lang="en-US" altLang="ja-JP" sz="1800" u="none"/>
              <a:t>, consider:</a:t>
            </a:r>
          </a:p>
          <a:p>
            <a:endParaRPr lang="en-US" altLang="en-US" sz="1800" u="none"/>
          </a:p>
          <a:p>
            <a:r>
              <a:rPr lang="en-US" altLang="en-US" sz="1800" u="none"/>
              <a:t>	</a:t>
            </a:r>
            <a:r>
              <a:rPr lang="en-US" altLang="en-US" sz="1800" u="none">
                <a:sym typeface="Symbol" charset="2"/>
              </a:rPr>
              <a:t>X,Y[female(X)  parent(X,Y)  mother(X,Y)]</a:t>
            </a:r>
          </a:p>
          <a:p>
            <a:endParaRPr lang="en-US" altLang="en-US" sz="1800" u="none">
              <a:sym typeface="Symbol" charset="2"/>
            </a:endParaRPr>
          </a:p>
          <a:p>
            <a:r>
              <a:rPr lang="en-US" altLang="en-US" sz="1800" u="none">
                <a:sym typeface="Symbol" charset="2"/>
              </a:rPr>
              <a:t>is written in Prolog as</a:t>
            </a:r>
          </a:p>
          <a:p>
            <a:endParaRPr lang="en-US" altLang="en-US" sz="1800" u="none">
              <a:sym typeface="Symbol" charset="2"/>
            </a:endParaRPr>
          </a:p>
          <a:p>
            <a:r>
              <a:rPr lang="en-US" altLang="en-US" sz="1800" u="none">
                <a:sym typeface="Symbol" charset="2"/>
              </a:rPr>
              <a:t>	mother(X,Y) :- female(X) , parent(X,Y) .</a:t>
            </a:r>
          </a:p>
          <a:p>
            <a:endParaRPr lang="en-US" altLang="en-US" sz="1800" u="none">
              <a:sym typeface="Symbol" charset="2"/>
            </a:endParaRPr>
          </a:p>
          <a:p>
            <a:endParaRPr lang="en-US" altLang="en-US" sz="1800" u="none">
              <a:sym typeface="Symbol" charset="2"/>
            </a:endParaRPr>
          </a:p>
          <a:p>
            <a:endParaRPr lang="en-US" altLang="en-US" sz="1800" u="none"/>
          </a:p>
        </p:txBody>
      </p:sp>
      <p:sp>
        <p:nvSpPr>
          <p:cNvPr id="4099" name="Oval 5"/>
          <p:cNvSpPr>
            <a:spLocks noChangeArrowheads="1"/>
          </p:cNvSpPr>
          <p:nvPr/>
        </p:nvSpPr>
        <p:spPr bwMode="auto">
          <a:xfrm>
            <a:off x="2724150" y="3057525"/>
            <a:ext cx="304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4100" name="Line 6"/>
          <p:cNvSpPr>
            <a:spLocks noChangeShapeType="1"/>
          </p:cNvSpPr>
          <p:nvPr/>
        </p:nvSpPr>
        <p:spPr bwMode="auto">
          <a:xfrm flipH="1">
            <a:off x="2971800" y="28956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3260725" y="2613025"/>
            <a:ext cx="1831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u="none"/>
              <a:t>Implies (</a:t>
            </a:r>
            <a:r>
              <a:rPr lang="ja-JP" altLang="en-US" sz="1400" u="none"/>
              <a:t>“</a:t>
            </a:r>
            <a:r>
              <a:rPr lang="en-US" altLang="ja-JP" sz="1400" u="none"/>
              <a:t>think of </a:t>
            </a:r>
            <a:r>
              <a:rPr lang="en-US" altLang="ja-JP" sz="1400" u="none">
                <a:sym typeface="Symbol" charset="2"/>
              </a:rPr>
              <a:t></a:t>
            </a:r>
            <a:r>
              <a:rPr lang="ja-JP" altLang="en-US" sz="1400" u="none">
                <a:sym typeface="Symbol" charset="2"/>
              </a:rPr>
              <a:t>”</a:t>
            </a:r>
            <a:r>
              <a:rPr lang="en-US" altLang="ja-JP" sz="1400" u="none">
                <a:sym typeface="Symbol" charset="2"/>
              </a:rPr>
              <a:t>)</a:t>
            </a:r>
            <a:endParaRPr lang="en-US" altLang="en-US" sz="1400" u="none"/>
          </a:p>
        </p:txBody>
      </p:sp>
      <p:sp>
        <p:nvSpPr>
          <p:cNvPr id="4102" name="Oval 8"/>
          <p:cNvSpPr>
            <a:spLocks noChangeArrowheads="1"/>
          </p:cNvSpPr>
          <p:nvPr/>
        </p:nvSpPr>
        <p:spPr bwMode="auto">
          <a:xfrm>
            <a:off x="4038600" y="3257550"/>
            <a:ext cx="152400" cy="152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4103" name="Line 9"/>
          <p:cNvSpPr>
            <a:spLocks noChangeShapeType="1"/>
          </p:cNvSpPr>
          <p:nvPr/>
        </p:nvSpPr>
        <p:spPr bwMode="auto">
          <a:xfrm flipH="1" flipV="1">
            <a:off x="4191000" y="34290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Text Box 10"/>
          <p:cNvSpPr txBox="1">
            <a:spLocks noChangeArrowheads="1"/>
          </p:cNvSpPr>
          <p:nvPr/>
        </p:nvSpPr>
        <p:spPr bwMode="auto">
          <a:xfrm>
            <a:off x="4430713" y="3443288"/>
            <a:ext cx="5984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ja-JP" altLang="en-US" sz="1400" u="none"/>
              <a:t>“</a:t>
            </a:r>
            <a:r>
              <a:rPr lang="en-US" altLang="ja-JP" sz="1400" u="none"/>
              <a:t>and</a:t>
            </a:r>
            <a:r>
              <a:rPr lang="ja-JP" altLang="en-US" sz="1400" u="none"/>
              <a:t>”</a:t>
            </a:r>
            <a:endParaRPr lang="en-US" altLang="en-US" sz="1400" u="none"/>
          </a:p>
        </p:txBody>
      </p:sp>
      <p:sp>
        <p:nvSpPr>
          <p:cNvPr id="4105" name="AutoShape 11"/>
          <p:cNvSpPr>
            <a:spLocks/>
          </p:cNvSpPr>
          <p:nvPr/>
        </p:nvSpPr>
        <p:spPr bwMode="auto">
          <a:xfrm rot="-5400000">
            <a:off x="2057400" y="34290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4106" name="Text Box 12"/>
          <p:cNvSpPr txBox="1">
            <a:spLocks noChangeArrowheads="1"/>
          </p:cNvSpPr>
          <p:nvPr/>
        </p:nvSpPr>
        <p:spPr bwMode="auto">
          <a:xfrm>
            <a:off x="1839913" y="4114800"/>
            <a:ext cx="579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u="none"/>
              <a:t>head</a:t>
            </a:r>
          </a:p>
        </p:txBody>
      </p:sp>
      <p:sp>
        <p:nvSpPr>
          <p:cNvPr id="4107" name="AutoShape 13"/>
          <p:cNvSpPr>
            <a:spLocks/>
          </p:cNvSpPr>
          <p:nvPr/>
        </p:nvSpPr>
        <p:spPr bwMode="auto">
          <a:xfrm rot="-5400000">
            <a:off x="4267200" y="2819400"/>
            <a:ext cx="76200" cy="2362200"/>
          </a:xfrm>
          <a:prstGeom prst="leftBrace">
            <a:avLst>
              <a:gd name="adj1" fmla="val 2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4108" name="Text Box 14"/>
          <p:cNvSpPr txBox="1">
            <a:spLocks noChangeArrowheads="1"/>
          </p:cNvSpPr>
          <p:nvPr/>
        </p:nvSpPr>
        <p:spPr bwMode="auto">
          <a:xfrm>
            <a:off x="4030663" y="4110038"/>
            <a:ext cx="569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u="none"/>
              <a:t>body</a:t>
            </a:r>
          </a:p>
        </p:txBody>
      </p:sp>
      <p:sp>
        <p:nvSpPr>
          <p:cNvPr id="4109" name="Text Box 15"/>
          <p:cNvSpPr txBox="1">
            <a:spLocks noChangeArrowheads="1"/>
          </p:cNvSpPr>
          <p:nvPr/>
        </p:nvSpPr>
        <p:spPr bwMode="auto">
          <a:xfrm>
            <a:off x="517525" y="4462463"/>
            <a:ext cx="815181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 u="none"/>
              <a:t>You can think of a rule as introducing a new </a:t>
            </a:r>
            <a:r>
              <a:rPr lang="ja-JP" altLang="en-US" sz="1800" u="none"/>
              <a:t>“</a:t>
            </a:r>
            <a:r>
              <a:rPr lang="en-US" altLang="ja-JP" sz="1800" u="none"/>
              <a:t>fact</a:t>
            </a:r>
            <a:r>
              <a:rPr lang="ja-JP" altLang="en-US" sz="1800" u="none"/>
              <a:t>”</a:t>
            </a:r>
            <a:r>
              <a:rPr lang="en-US" altLang="ja-JP" sz="1800" u="none"/>
              <a:t> (the head), but the fact is </a:t>
            </a:r>
            <a:br>
              <a:rPr lang="en-US" altLang="ja-JP" sz="1800" u="none"/>
            </a:br>
            <a:r>
              <a:rPr lang="en-US" altLang="ja-JP" sz="1800" u="none"/>
              <a:t>defined in terms of a compound goal (the body).  That is, predicates defined as</a:t>
            </a:r>
          </a:p>
          <a:p>
            <a:r>
              <a:rPr lang="en-US" altLang="en-US" sz="1800" u="none"/>
              <a:t>rules are only true if the associated compound goal can be shown to be true.</a:t>
            </a:r>
          </a:p>
          <a:p>
            <a:endParaRPr lang="en-US" altLang="en-US" sz="1800" u="none"/>
          </a:p>
        </p:txBody>
      </p:sp>
      <p:sp>
        <p:nvSpPr>
          <p:cNvPr id="4110" name="Text Box 16"/>
          <p:cNvSpPr txBox="1">
            <a:spLocks noChangeArrowheads="1"/>
          </p:cNvSpPr>
          <p:nvPr/>
        </p:nvSpPr>
        <p:spPr bwMode="auto">
          <a:xfrm>
            <a:off x="6172200" y="3048000"/>
            <a:ext cx="2011363" cy="5270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u="none"/>
              <a:t>Prolog rules a implicitly</a:t>
            </a:r>
            <a:br>
              <a:rPr lang="en-US" altLang="en-US" sz="1400" u="none"/>
            </a:br>
            <a:r>
              <a:rPr lang="en-US" altLang="en-US" sz="1400" u="none"/>
              <a:t>universally quantified!</a:t>
            </a:r>
          </a:p>
        </p:txBody>
      </p:sp>
    </p:spTree>
    <p:extLst>
      <p:ext uri="{BB962C8B-B14F-4D97-AF65-F5344CB8AC3E}">
        <p14:creationId xmlns:p14="http://schemas.microsoft.com/office/powerpoint/2010/main" val="132968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Prolog Rules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85800" y="1600200"/>
            <a:ext cx="39624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% a simple prolog program</a:t>
            </a:r>
          </a:p>
          <a:p>
            <a:pPr>
              <a:defRPr/>
            </a:pP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female(pam).</a:t>
            </a:r>
          </a:p>
          <a:p>
            <a:pPr>
              <a:defRPr/>
            </a:pP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female(</a:t>
            </a:r>
            <a:r>
              <a:rPr lang="en-US" sz="1200" u="none" dirty="0" err="1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liz</a:t>
            </a: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). </a:t>
            </a:r>
          </a:p>
          <a:p>
            <a:pPr>
              <a:defRPr/>
            </a:pP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female(</a:t>
            </a:r>
            <a:r>
              <a:rPr lang="en-US" sz="1200" u="none" dirty="0" err="1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ann</a:t>
            </a: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). </a:t>
            </a:r>
          </a:p>
          <a:p>
            <a:pPr>
              <a:defRPr/>
            </a:pP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female(pat). </a:t>
            </a:r>
          </a:p>
          <a:p>
            <a:pPr>
              <a:defRPr/>
            </a:pPr>
            <a:endParaRPr lang="en-US" sz="1200" u="none" dirty="0">
              <a:latin typeface="Courier New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>
              <a:defRPr/>
            </a:pP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male(tom). </a:t>
            </a:r>
          </a:p>
          <a:p>
            <a:pPr>
              <a:defRPr/>
            </a:pP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male(bob). </a:t>
            </a:r>
          </a:p>
          <a:p>
            <a:pPr>
              <a:defRPr/>
            </a:pP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male(</a:t>
            </a:r>
            <a:r>
              <a:rPr lang="en-US" sz="1200" u="none" dirty="0" err="1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jim</a:t>
            </a: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). </a:t>
            </a:r>
          </a:p>
          <a:p>
            <a:pPr>
              <a:defRPr/>
            </a:pPr>
            <a:endParaRPr lang="en-US" sz="1200" u="none" dirty="0">
              <a:latin typeface="Courier New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>
              <a:defRPr/>
            </a:pP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</a:t>
            </a:r>
            <a:r>
              <a:rPr lang="en-US" sz="1200" u="none" dirty="0" err="1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pam,bob</a:t>
            </a: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). </a:t>
            </a:r>
          </a:p>
          <a:p>
            <a:pPr>
              <a:defRPr/>
            </a:pP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</a:t>
            </a:r>
            <a:r>
              <a:rPr lang="en-US" sz="1200" u="none" dirty="0" err="1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tom,bob</a:t>
            </a: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). </a:t>
            </a:r>
          </a:p>
          <a:p>
            <a:pPr>
              <a:defRPr/>
            </a:pP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</a:t>
            </a:r>
            <a:r>
              <a:rPr lang="en-US" sz="1200" u="none" dirty="0" err="1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tom,liz</a:t>
            </a: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). </a:t>
            </a:r>
          </a:p>
          <a:p>
            <a:pPr>
              <a:defRPr/>
            </a:pP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</a:t>
            </a:r>
            <a:r>
              <a:rPr lang="en-US" sz="1200" u="none" dirty="0" err="1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bob,ann</a:t>
            </a: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).</a:t>
            </a:r>
          </a:p>
          <a:p>
            <a:pPr>
              <a:defRPr/>
            </a:pP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</a:t>
            </a:r>
            <a:r>
              <a:rPr lang="en-US" sz="1200" u="none" dirty="0" err="1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bob,pat</a:t>
            </a: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). </a:t>
            </a:r>
          </a:p>
          <a:p>
            <a:pPr>
              <a:defRPr/>
            </a:pP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</a:t>
            </a:r>
            <a:r>
              <a:rPr lang="en-US" sz="1200" u="none" dirty="0" err="1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pat,jim</a:t>
            </a: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).</a:t>
            </a:r>
          </a:p>
          <a:p>
            <a:pPr>
              <a:defRPr/>
            </a:pPr>
            <a:endParaRPr lang="en-US" sz="1200" u="none" dirty="0">
              <a:latin typeface="Courier New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>
              <a:defRPr/>
            </a:pP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mother(X,Y) :- female(X),parent(X,Y).  </a:t>
            </a:r>
            <a:endParaRPr lang="en-US" sz="1400" u="none" dirty="0">
              <a:latin typeface="Courier New" charset="0"/>
              <a:ea typeface="ＭＳ Ｐゴシック" charset="0"/>
              <a:cs typeface="ＭＳ Ｐゴシック" charset="0"/>
              <a:sym typeface="Symbol" charset="0"/>
            </a:endParaRPr>
          </a:p>
        </p:txBody>
      </p:sp>
      <p:sp>
        <p:nvSpPr>
          <p:cNvPr id="6147" name="Text Box 6"/>
          <p:cNvSpPr txBox="1">
            <a:spLocks noChangeArrowheads="1"/>
          </p:cNvSpPr>
          <p:nvPr/>
        </p:nvSpPr>
        <p:spPr bwMode="auto">
          <a:xfrm>
            <a:off x="4784725" y="2528888"/>
            <a:ext cx="18049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u="none"/>
              <a:t>Queries:</a:t>
            </a:r>
          </a:p>
          <a:p>
            <a:r>
              <a:rPr lang="en-US" altLang="en-US" sz="1400" u="none"/>
              <a:t>?- mother(pam,bob).</a:t>
            </a:r>
          </a:p>
          <a:p>
            <a:r>
              <a:rPr lang="en-US" altLang="en-US" sz="1400" u="none"/>
              <a:t>?- mother(Z,jim).</a:t>
            </a:r>
          </a:p>
          <a:p>
            <a:r>
              <a:rPr lang="en-US" altLang="en-US" sz="1400" u="none"/>
              <a:t>?- mother(P,Q).</a:t>
            </a:r>
          </a:p>
        </p:txBody>
      </p:sp>
    </p:spTree>
    <p:extLst>
      <p:ext uri="{BB962C8B-B14F-4D97-AF65-F5344CB8AC3E}">
        <p14:creationId xmlns:p14="http://schemas.microsoft.com/office/powerpoint/2010/main" val="210497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Logic as a Programming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we take a look at First Order Logic  as </a:t>
            </a:r>
            <a:r>
              <a:rPr lang="en-US" dirty="0" smtClean="0"/>
              <a:t>a computational </a:t>
            </a:r>
            <a:r>
              <a:rPr lang="en-US" dirty="0" smtClean="0"/>
              <a:t>model.</a:t>
            </a:r>
          </a:p>
          <a:p>
            <a:r>
              <a:rPr lang="en-US" dirty="0" smtClean="0"/>
              <a:t>Resources: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github.com/lutzhamel/phl-prolog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https://www.ida.liu.se/~ulfni53/lpp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http://www.doc.ic.ac.uk/~</a:t>
            </a:r>
            <a:r>
              <a:rPr lang="en-US" dirty="0" smtClean="0">
                <a:hlinkClick r:id="rId4"/>
              </a:rPr>
              <a:t>rak/papers/LogicForProblemSolving.pdf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www.swi-prolog.org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49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Prolog Rules</a:t>
            </a:r>
          </a:p>
        </p:txBody>
      </p:sp>
      <p:sp>
        <p:nvSpPr>
          <p:cNvPr id="8194" name="Text Box 3"/>
          <p:cNvSpPr txBox="1">
            <a:spLocks noChangeArrowheads="1"/>
          </p:cNvSpPr>
          <p:nvPr/>
        </p:nvSpPr>
        <p:spPr bwMode="auto">
          <a:xfrm>
            <a:off x="593725" y="1857375"/>
            <a:ext cx="623760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 u="none" dirty="0"/>
              <a:t>The same predicate name can be defined by multiple rules:</a:t>
            </a:r>
          </a:p>
          <a:p>
            <a:endParaRPr lang="en-US" altLang="en-US" sz="1800" u="none" dirty="0"/>
          </a:p>
          <a:p>
            <a:r>
              <a:rPr lang="en-US" altLang="en-US" sz="1800" u="none" dirty="0"/>
              <a:t>	sibling(X,Y) :- sister(X,Y) . </a:t>
            </a:r>
          </a:p>
          <a:p>
            <a:r>
              <a:rPr lang="en-US" altLang="en-US" sz="1800" u="none" dirty="0"/>
              <a:t>	sibling(X,Y) :- brother(X,Y</a:t>
            </a:r>
            <a:r>
              <a:rPr lang="en-US" altLang="en-US" sz="1800" u="none" dirty="0" smtClean="0"/>
              <a:t>).</a:t>
            </a:r>
          </a:p>
          <a:p>
            <a:endParaRPr lang="en-US" altLang="en-US" sz="1800" u="none" dirty="0"/>
          </a:p>
          <a:p>
            <a:r>
              <a:rPr lang="en-US" altLang="en-US" sz="1800" u="none" dirty="0" smtClean="0"/>
              <a:t>Use backtracking to find alternative definitions.</a:t>
            </a:r>
            <a:endParaRPr lang="en-US" altLang="en-US" sz="1800" u="none" dirty="0"/>
          </a:p>
        </p:txBody>
      </p:sp>
    </p:spTree>
    <p:extLst>
      <p:ext uri="{BB962C8B-B14F-4D97-AF65-F5344CB8AC3E}">
        <p14:creationId xmlns:p14="http://schemas.microsoft.com/office/powerpoint/2010/main" val="52975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Another Simple Prolog Program</a:t>
            </a:r>
          </a:p>
        </p:txBody>
      </p:sp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593725" y="1414463"/>
            <a:ext cx="5329238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 u="none"/>
              <a:t>Consider the program relating humans to mortality:</a:t>
            </a:r>
          </a:p>
          <a:p>
            <a:endParaRPr lang="en-US" altLang="en-US" sz="1800" u="none"/>
          </a:p>
          <a:p>
            <a:r>
              <a:rPr lang="en-US" altLang="en-US" sz="1800" u="none"/>
              <a:t>	mortal(X) :- human(X).</a:t>
            </a:r>
          </a:p>
          <a:p>
            <a:r>
              <a:rPr lang="en-US" altLang="en-US" sz="1800" u="none"/>
              <a:t>	human(socrates).</a:t>
            </a:r>
          </a:p>
          <a:p>
            <a:endParaRPr lang="en-US" altLang="en-US" sz="1800" u="none"/>
          </a:p>
          <a:p>
            <a:r>
              <a:rPr lang="en-US" altLang="en-US" sz="1800" u="none"/>
              <a:t>We can now pose the query:</a:t>
            </a:r>
          </a:p>
          <a:p>
            <a:endParaRPr lang="en-US" altLang="en-US" sz="1800" u="none"/>
          </a:p>
          <a:p>
            <a:r>
              <a:rPr lang="en-US" altLang="en-US" sz="1800" u="none"/>
              <a:t>	?- mortal(socrates).</a:t>
            </a:r>
          </a:p>
          <a:p>
            <a:endParaRPr lang="en-US" altLang="en-US" sz="1800" u="none"/>
          </a:p>
          <a:p>
            <a:r>
              <a:rPr lang="en-US" altLang="en-US" sz="1800" u="none"/>
              <a:t>True or false?</a:t>
            </a:r>
          </a:p>
        </p:txBody>
      </p:sp>
    </p:spTree>
    <p:extLst>
      <p:ext uri="{BB962C8B-B14F-4D97-AF65-F5344CB8AC3E}">
        <p14:creationId xmlns:p14="http://schemas.microsoft.com/office/powerpoint/2010/main" val="75636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Exercise</a:t>
            </a:r>
            <a:endParaRPr lang="en-US" dirty="0" smtClean="0">
              <a:cs typeface="+mj-cs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l"/>
              <a:defRPr/>
            </a:pPr>
            <a:r>
              <a:rPr lang="en-US" dirty="0" smtClean="0">
                <a:cs typeface="+mn-cs"/>
              </a:rPr>
              <a:t>See GitHub Exercise #1</a:t>
            </a:r>
            <a:endParaRPr lang="en-US" dirty="0" smtClean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Declarative vs. Procedural Meaning</a:t>
            </a:r>
          </a:p>
        </p:txBody>
      </p:sp>
      <p:sp>
        <p:nvSpPr>
          <p:cNvPr id="12290" name="Text Box 3"/>
          <p:cNvSpPr txBox="1">
            <a:spLocks noChangeArrowheads="1"/>
          </p:cNvSpPr>
          <p:nvPr/>
        </p:nvSpPr>
        <p:spPr bwMode="auto">
          <a:xfrm>
            <a:off x="533400" y="1500188"/>
            <a:ext cx="788035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 u="none"/>
              <a:t>When interpreting rules purely as Horn clause logic statement </a:t>
            </a:r>
            <a:r>
              <a:rPr lang="en-US" altLang="en-US" sz="1800" u="none">
                <a:sym typeface="Symbol" charset="2"/>
              </a:rPr>
              <a:t> </a:t>
            </a:r>
            <a:r>
              <a:rPr lang="en-US" altLang="en-US" sz="1800">
                <a:sym typeface="Symbol" charset="2"/>
              </a:rPr>
              <a:t>declarative</a:t>
            </a:r>
            <a:endParaRPr lang="en-US" altLang="en-US" sz="1800" u="none">
              <a:sym typeface="Symbol" charset="2"/>
            </a:endParaRPr>
          </a:p>
          <a:p>
            <a:endParaRPr lang="en-US" altLang="en-US" sz="1800" u="none">
              <a:sym typeface="Symbol" charset="2"/>
            </a:endParaRPr>
          </a:p>
          <a:p>
            <a:r>
              <a:rPr lang="en-US" altLang="en-US" sz="1800" u="none">
                <a:sym typeface="Symbol" charset="2"/>
              </a:rPr>
              <a:t>When interpreting rules as </a:t>
            </a:r>
            <a:r>
              <a:rPr lang="ja-JP" altLang="en-US" sz="1800" u="none">
                <a:sym typeface="Symbol" charset="2"/>
              </a:rPr>
              <a:t>“</a:t>
            </a:r>
            <a:r>
              <a:rPr lang="en-US" altLang="ja-JP" sz="1800" u="none">
                <a:sym typeface="Symbol" charset="2"/>
              </a:rPr>
              <a:t>specialized queries</a:t>
            </a:r>
            <a:r>
              <a:rPr lang="ja-JP" altLang="en-US" sz="1800" u="none">
                <a:sym typeface="Symbol" charset="2"/>
              </a:rPr>
              <a:t>”</a:t>
            </a:r>
            <a:r>
              <a:rPr lang="en-US" altLang="ja-JP" sz="1800" u="none">
                <a:sym typeface="Symbol" charset="2"/>
              </a:rPr>
              <a:t>  </a:t>
            </a:r>
            <a:r>
              <a:rPr lang="en-US" altLang="ja-JP" sz="1800">
                <a:sym typeface="Symbol" charset="2"/>
              </a:rPr>
              <a:t>procedural</a:t>
            </a:r>
          </a:p>
          <a:p>
            <a:endParaRPr lang="en-US" altLang="en-US" sz="1800" u="none">
              <a:sym typeface="Symbol" charset="2"/>
            </a:endParaRPr>
          </a:p>
          <a:p>
            <a:r>
              <a:rPr lang="en-US" altLang="en-US" sz="1800">
                <a:sym typeface="Symbol" charset="2"/>
              </a:rPr>
              <a:t>Observation</a:t>
            </a:r>
            <a:r>
              <a:rPr lang="en-US" altLang="en-US" sz="1800" u="none">
                <a:sym typeface="Symbol" charset="2"/>
              </a:rPr>
              <a:t>: We design programs with  declarative meaning in our minds,</a:t>
            </a:r>
          </a:p>
          <a:p>
            <a:r>
              <a:rPr lang="en-US" altLang="en-US" sz="1800" u="none">
                <a:sym typeface="Symbol" charset="2"/>
              </a:rPr>
              <a:t>but the execution is performed in a procedural fashion.</a:t>
            </a:r>
          </a:p>
          <a:p>
            <a:endParaRPr lang="en-US" altLang="en-US" sz="1800" u="none">
              <a:sym typeface="Symbol" charset="2"/>
            </a:endParaRPr>
          </a:p>
          <a:p>
            <a:r>
              <a:rPr lang="en-US" altLang="en-US" sz="1800" u="none">
                <a:sym typeface="Symbol" charset="2"/>
              </a:rPr>
              <a:t>Consider:</a:t>
            </a:r>
          </a:p>
          <a:p>
            <a:endParaRPr lang="en-US" altLang="en-US" sz="1800" u="none">
              <a:sym typeface="Symbol" charset="2"/>
            </a:endParaRPr>
          </a:p>
          <a:p>
            <a:r>
              <a:rPr lang="en-US" altLang="en-US" sz="1800" u="none">
                <a:sym typeface="Symbol" charset="2"/>
              </a:rPr>
              <a:t>	mother(X,Y) :- female(X),parent(X,Y).</a:t>
            </a:r>
            <a:endParaRPr lang="en-US" altLang="en-US" sz="1800" u="none"/>
          </a:p>
        </p:txBody>
      </p:sp>
    </p:spTree>
    <p:extLst>
      <p:ext uri="{BB962C8B-B14F-4D97-AF65-F5344CB8AC3E}">
        <p14:creationId xmlns:p14="http://schemas.microsoft.com/office/powerpoint/2010/main" val="16040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Lists &amp; Pattern Matching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13096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sz="2800" smtClean="0"/>
              <a:t>The </a:t>
            </a:r>
            <a:r>
              <a:rPr lang="en-US" sz="2800" u="sng" smtClean="0"/>
              <a:t>unification</a:t>
            </a:r>
            <a:r>
              <a:rPr lang="en-US" sz="2800" smtClean="0"/>
              <a:t> operator: =/2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sz="2400" smtClean="0"/>
              <a:t>The expression A=B is true if A and B are terms and </a:t>
            </a:r>
            <a:r>
              <a:rPr lang="en-US" sz="2400" u="sng" smtClean="0"/>
              <a:t>unify</a:t>
            </a:r>
            <a:r>
              <a:rPr lang="en-US" sz="2400" smtClean="0"/>
              <a:t> (look identical)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172200" y="1371600"/>
            <a:ext cx="568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arity</a:t>
            </a:r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H="1">
            <a:off x="5715000" y="1600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00">
              <a:ea typeface="ＭＳ Ｐゴシック" charset="0"/>
              <a:cs typeface="ＭＳ Ｐゴシック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2574925" y="3565525"/>
            <a:ext cx="98107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?- a = a.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  true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?- a = b.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  false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?- a = X.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  X = a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?- X = Y.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  true</a:t>
            </a:r>
          </a:p>
        </p:txBody>
      </p:sp>
    </p:spTree>
    <p:extLst>
      <p:ext uri="{BB962C8B-B14F-4D97-AF65-F5344CB8AC3E}">
        <p14:creationId xmlns:p14="http://schemas.microsoft.com/office/powerpoint/2010/main" val="82366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Lists &amp; Pattern Matching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13906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Lists – a convenient way to represent abstract concepts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Prolog has a special notation for lists.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965325" y="3770313"/>
            <a:ext cx="8064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u="none">
                <a:ea typeface="ＭＳ Ｐゴシック" charset="0"/>
                <a:cs typeface="ＭＳ Ｐゴシック" charset="0"/>
              </a:rPr>
              <a:t>[a]</a:t>
            </a:r>
          </a:p>
          <a:p>
            <a:pPr>
              <a:defRPr/>
            </a:pPr>
            <a:r>
              <a:rPr lang="en-US" sz="1800" u="none">
                <a:ea typeface="ＭＳ Ｐゴシック" charset="0"/>
                <a:cs typeface="ＭＳ Ｐゴシック" charset="0"/>
              </a:rPr>
              <a:t>[a,b,c]</a:t>
            </a:r>
          </a:p>
          <a:p>
            <a:pPr>
              <a:defRPr/>
            </a:pPr>
            <a:r>
              <a:rPr lang="en-US" sz="1800" u="none">
                <a:ea typeface="ＭＳ Ｐゴシック" charset="0"/>
                <a:cs typeface="ＭＳ Ｐゴシック" charset="0"/>
              </a:rPr>
              <a:t>[ ]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2727325" y="4784725"/>
            <a:ext cx="8159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Empty 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List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 flipH="1" flipV="1">
            <a:off x="2286000" y="4724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00">
              <a:ea typeface="ＭＳ Ｐゴシック" charset="0"/>
              <a:cs typeface="ＭＳ Ｐゴシック" charset="0"/>
            </a:endParaRP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937125" y="3641725"/>
            <a:ext cx="24320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[ bmw, vw, mercedes ] 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[ chicken, turkey, goose ]</a:t>
            </a:r>
          </a:p>
        </p:txBody>
      </p:sp>
    </p:spTree>
    <p:extLst>
      <p:ext uri="{BB962C8B-B14F-4D97-AF65-F5344CB8AC3E}">
        <p14:creationId xmlns:p14="http://schemas.microsoft.com/office/powerpoint/2010/main" val="80009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Lists &amp; Pattern Matching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490538"/>
          </a:xfrm>
        </p:spPr>
        <p:txBody>
          <a:bodyPr/>
          <a:lstStyle/>
          <a:p>
            <a:pPr eaLnBrk="1" hangingPunct="1">
              <a:buFont typeface="Wingdings" charset="0"/>
              <a:buChar char="l"/>
              <a:defRPr/>
            </a:pPr>
            <a:r>
              <a:rPr lang="en-US" sz="1900" smtClean="0"/>
              <a:t>Pattern Matching in Lists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584325" y="2209800"/>
            <a:ext cx="1862138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?- [ a, b ] = [ a, X ].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X = b</a:t>
            </a:r>
          </a:p>
          <a:p>
            <a:pPr>
              <a:defRPr/>
            </a:pPr>
            <a:endParaRPr lang="en-US" sz="1600" u="none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?- [ a, b ] = X.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X = [ a, b ]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5546725" y="2438400"/>
            <a:ext cx="1635125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But:</a:t>
            </a:r>
          </a:p>
          <a:p>
            <a:pPr>
              <a:defRPr/>
            </a:pPr>
            <a:endParaRPr lang="en-US" sz="1600" u="none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?- [ a, b ] = [ X ].</a:t>
            </a:r>
          </a:p>
          <a:p>
            <a:pPr>
              <a:defRPr/>
            </a:pPr>
            <a:r>
              <a:rPr lang="en-US" sz="1600" u="none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no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09600" y="3733800"/>
            <a:ext cx="701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charset="0"/>
              <a:buChar char="l"/>
              <a:defRPr/>
            </a:pPr>
            <a:r>
              <a:rPr lang="en-US" sz="1900" u="none">
                <a:ea typeface="ＭＳ Ｐゴシック" charset="0"/>
                <a:cs typeface="ＭＳ Ｐゴシック" charset="0"/>
              </a:rPr>
              <a:t>The Head-Tail Operator: [H|T]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1584325" y="4267200"/>
            <a:ext cx="1700213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?- [a,b,c] = [X|Y];</a:t>
            </a:r>
            <a:br>
              <a:rPr lang="en-US" sz="1600" u="none">
                <a:ea typeface="ＭＳ Ｐゴシック" charset="0"/>
                <a:cs typeface="ＭＳ Ｐゴシック" charset="0"/>
              </a:rPr>
            </a:br>
            <a:r>
              <a:rPr lang="en-US" sz="1600" u="none">
                <a:ea typeface="ＭＳ Ｐゴシック" charset="0"/>
                <a:cs typeface="ＭＳ Ｐゴシック" charset="0"/>
              </a:rPr>
              <a:t>X = a</a:t>
            </a:r>
            <a:br>
              <a:rPr lang="en-US" sz="1600" u="none">
                <a:ea typeface="ＭＳ Ｐゴシック" charset="0"/>
                <a:cs typeface="ＭＳ Ｐゴシック" charset="0"/>
              </a:rPr>
            </a:br>
            <a:r>
              <a:rPr lang="en-US" sz="1600" u="none">
                <a:ea typeface="ＭＳ Ｐゴシック" charset="0"/>
                <a:cs typeface="ＭＳ Ｐゴシック" charset="0"/>
              </a:rPr>
              <a:t>Y = </a:t>
            </a:r>
            <a:r>
              <a:rPr lang="en-US" sz="1600" u="none">
                <a:solidFill>
                  <a:srgbClr val="FF3300"/>
                </a:solidFill>
                <a:ea typeface="ＭＳ Ｐゴシック" charset="0"/>
                <a:cs typeface="ＭＳ Ｐゴシック" charset="0"/>
              </a:rPr>
              <a:t>[b,c]</a:t>
            </a:r>
            <a:br>
              <a:rPr lang="en-US" sz="1600" u="none">
                <a:solidFill>
                  <a:srgbClr val="FF3300"/>
                </a:solidFill>
                <a:ea typeface="ＭＳ Ｐゴシック" charset="0"/>
                <a:cs typeface="ＭＳ Ｐゴシック" charset="0"/>
              </a:rPr>
            </a:br>
            <a:r>
              <a:rPr lang="en-US" sz="1600" u="none">
                <a:solidFill>
                  <a:srgbClr val="FF3300"/>
                </a:solidFill>
                <a:ea typeface="ＭＳ Ｐゴシック" charset="0"/>
                <a:cs typeface="ＭＳ Ｐゴシック" charset="0"/>
              </a:rPr>
              <a:t/>
            </a:r>
            <a:br>
              <a:rPr lang="en-US" sz="1600" u="none">
                <a:solidFill>
                  <a:srgbClr val="FF3300"/>
                </a:solidFill>
                <a:ea typeface="ＭＳ Ｐゴシック" charset="0"/>
                <a:cs typeface="ＭＳ Ｐゴシック" charset="0"/>
              </a:rPr>
            </a:br>
            <a:r>
              <a:rPr lang="en-US" sz="1600" u="none">
                <a:ea typeface="ＭＳ Ｐゴシック" charset="0"/>
                <a:cs typeface="ＭＳ Ｐゴシック" charset="0"/>
              </a:rPr>
              <a:t>?- [a] = [Q|P];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Q = a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P = [ ]</a:t>
            </a:r>
          </a:p>
        </p:txBody>
      </p:sp>
    </p:spTree>
    <p:extLst>
      <p:ext uri="{BB962C8B-B14F-4D97-AF65-F5344CB8AC3E}">
        <p14:creationId xmlns:p14="http://schemas.microsoft.com/office/powerpoint/2010/main" val="123783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Lists - the First Predicate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279525" y="2017713"/>
            <a:ext cx="6791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ea typeface="ＭＳ Ｐゴシック" charset="0"/>
                <a:cs typeface="ＭＳ Ｐゴシック" charset="0"/>
              </a:rPr>
              <a:t>The predicate first/2</a:t>
            </a:r>
            <a:r>
              <a:rPr lang="en-US" sz="1800" u="none">
                <a:ea typeface="ＭＳ Ｐゴシック" charset="0"/>
                <a:cs typeface="ＭＳ Ｐゴシック" charset="0"/>
              </a:rPr>
              <a:t>: accept a list in the first argument and return </a:t>
            </a:r>
          </a:p>
          <a:p>
            <a:pPr>
              <a:defRPr/>
            </a:pPr>
            <a:r>
              <a:rPr lang="en-US" sz="1800" u="none">
                <a:ea typeface="ＭＳ Ｐゴシック" charset="0"/>
                <a:cs typeface="ＭＳ Ｐゴシック" charset="0"/>
              </a:rPr>
              <a:t>the first element of the list in second argument.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355725" y="3084513"/>
            <a:ext cx="3419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u="none" dirty="0">
                <a:ea typeface="ＭＳ Ｐゴシック" charset="0"/>
                <a:cs typeface="ＭＳ Ｐゴシック" charset="0"/>
              </a:rPr>
              <a:t>first(</a:t>
            </a:r>
            <a:r>
              <a:rPr lang="en-US" sz="1800" u="none" dirty="0" err="1">
                <a:ea typeface="ＭＳ Ｐゴシック" charset="0"/>
                <a:cs typeface="ＭＳ Ｐゴシック" charset="0"/>
              </a:rPr>
              <a:t>List,E</a:t>
            </a:r>
            <a:r>
              <a:rPr lang="en-US" sz="1800" u="none" dirty="0">
                <a:ea typeface="ＭＳ Ｐゴシック" charset="0"/>
                <a:cs typeface="ＭＳ Ｐゴシック" charset="0"/>
              </a:rPr>
              <a:t>) :- List = [H|T], E = </a:t>
            </a:r>
            <a:r>
              <a:rPr lang="en-US" sz="1800" u="none" dirty="0" smtClean="0">
                <a:ea typeface="ＭＳ Ｐゴシック" charset="0"/>
                <a:cs typeface="ＭＳ Ｐゴシック" charset="0"/>
              </a:rPr>
              <a:t>H.</a:t>
            </a:r>
            <a:endParaRPr lang="en-US" sz="1800" u="none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371600" y="3824288"/>
            <a:ext cx="14879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u="none" dirty="0" smtClean="0">
                <a:ea typeface="ＭＳ Ｐゴシック" charset="0"/>
                <a:cs typeface="ＭＳ Ｐゴシック" charset="0"/>
              </a:rPr>
              <a:t>first([H|_],H).</a:t>
            </a:r>
            <a:endParaRPr lang="en-US" sz="1800" u="none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87644" y="3429000"/>
            <a:ext cx="44595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5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Lists - the Last Predicate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279525" y="1941513"/>
            <a:ext cx="6778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ea typeface="ＭＳ Ｐゴシック" charset="0"/>
                <a:cs typeface="ＭＳ Ｐゴシック" charset="0"/>
              </a:rPr>
              <a:t>The predicate last/2</a:t>
            </a:r>
            <a:r>
              <a:rPr lang="en-US" sz="1800" u="none">
                <a:ea typeface="ＭＳ Ｐゴシック" charset="0"/>
                <a:cs typeface="ＭＳ Ｐゴシック" charset="0"/>
              </a:rPr>
              <a:t>: accept a list in the first argument and return </a:t>
            </a:r>
          </a:p>
          <a:p>
            <a:pPr>
              <a:defRPr/>
            </a:pPr>
            <a:r>
              <a:rPr lang="en-US" sz="1800" u="none">
                <a:ea typeface="ＭＳ Ｐゴシック" charset="0"/>
                <a:cs typeface="ＭＳ Ｐゴシック" charset="0"/>
              </a:rPr>
              <a:t>the last element of the list in second argument.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289050" y="2932113"/>
            <a:ext cx="6486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ea typeface="ＭＳ Ｐゴシック" charset="0"/>
                <a:cs typeface="ＭＳ Ｐゴシック" charset="0"/>
              </a:rPr>
              <a:t>Recursion</a:t>
            </a:r>
            <a:r>
              <a:rPr lang="en-US" sz="1800" u="none">
                <a:ea typeface="ＭＳ Ｐゴシック" charset="0"/>
                <a:cs typeface="ＭＳ Ｐゴシック" charset="0"/>
              </a:rPr>
              <a:t>: there are always two parts to a recursive definition;</a:t>
            </a:r>
            <a:br>
              <a:rPr lang="en-US" sz="1800" u="none">
                <a:ea typeface="ＭＳ Ｐゴシック" charset="0"/>
                <a:cs typeface="ＭＳ Ｐゴシック" charset="0"/>
              </a:rPr>
            </a:br>
            <a:r>
              <a:rPr lang="en-US" sz="1800" u="none">
                <a:ea typeface="ＭＳ Ｐゴシック" charset="0"/>
                <a:cs typeface="ＭＳ Ｐゴシック" charset="0"/>
              </a:rPr>
              <a:t>the </a:t>
            </a:r>
            <a:r>
              <a:rPr lang="en-US" sz="1800">
                <a:ea typeface="ＭＳ Ｐゴシック" charset="0"/>
                <a:cs typeface="ＭＳ Ｐゴシック" charset="0"/>
              </a:rPr>
              <a:t>base</a:t>
            </a:r>
            <a:r>
              <a:rPr lang="en-US" sz="1800" u="none">
                <a:ea typeface="ＭＳ Ｐゴシック" charset="0"/>
                <a:cs typeface="ＭＳ Ｐゴシック" charset="0"/>
              </a:rPr>
              <a:t> and the </a:t>
            </a:r>
            <a:r>
              <a:rPr lang="en-US" sz="1800">
                <a:ea typeface="ＭＳ Ｐゴシック" charset="0"/>
                <a:cs typeface="ＭＳ Ｐゴシック" charset="0"/>
              </a:rPr>
              <a:t>recursive step</a:t>
            </a:r>
            <a:r>
              <a:rPr lang="en-US" sz="1800" u="none">
                <a:ea typeface="ＭＳ Ｐゴシック" charset="0"/>
                <a:cs typeface="ＭＳ Ｐゴシック" charset="0"/>
              </a:rPr>
              <a:t>.</a:t>
            </a:r>
            <a:endParaRPr lang="en-US" sz="1800">
              <a:ea typeface="ＭＳ Ｐゴシック" charset="0"/>
              <a:cs typeface="ＭＳ Ｐゴシック" charset="0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279525" y="4075113"/>
            <a:ext cx="26805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u="none" dirty="0">
                <a:ea typeface="ＭＳ Ｐゴシック" charset="0"/>
                <a:cs typeface="ＭＳ Ｐゴシック" charset="0"/>
              </a:rPr>
              <a:t>last([A],A).</a:t>
            </a:r>
          </a:p>
          <a:p>
            <a:pPr>
              <a:defRPr/>
            </a:pPr>
            <a:r>
              <a:rPr lang="en-US" sz="1800" u="none" dirty="0">
                <a:ea typeface="ＭＳ Ｐゴシック" charset="0"/>
                <a:cs typeface="ＭＳ Ｐゴシック" charset="0"/>
              </a:rPr>
              <a:t>last</a:t>
            </a:r>
            <a:r>
              <a:rPr lang="en-US" sz="1800" u="none" dirty="0" smtClean="0">
                <a:ea typeface="ＭＳ Ｐゴシック" charset="0"/>
                <a:cs typeface="ＭＳ Ｐゴシック" charset="0"/>
              </a:rPr>
              <a:t>([ _ |</a:t>
            </a:r>
            <a:r>
              <a:rPr lang="en-US" sz="1800" u="none" dirty="0">
                <a:ea typeface="ＭＳ Ｐゴシック" charset="0"/>
                <a:cs typeface="ＭＳ Ｐゴシック" charset="0"/>
              </a:rPr>
              <a:t>L],E) :- last(L,E).</a:t>
            </a:r>
          </a:p>
        </p:txBody>
      </p:sp>
    </p:spTree>
    <p:extLst>
      <p:ext uri="{BB962C8B-B14F-4D97-AF65-F5344CB8AC3E}">
        <p14:creationId xmlns:p14="http://schemas.microsoft.com/office/powerpoint/2010/main" val="19314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Member Predicate</a:t>
            </a:r>
          </a:p>
        </p:txBody>
      </p:sp>
      <p:sp>
        <p:nvSpPr>
          <p:cNvPr id="27650" name="Text Box 4"/>
          <p:cNvSpPr txBox="1">
            <a:spLocks noChangeArrowheads="1"/>
          </p:cNvSpPr>
          <p:nvPr/>
        </p:nvSpPr>
        <p:spPr bwMode="auto">
          <a:xfrm>
            <a:off x="669925" y="1490663"/>
            <a:ext cx="709612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Write a predicate member/2 that takes a list as its first argument and</a:t>
            </a:r>
            <a:br>
              <a:rPr lang="en-US" altLang="en-US" sz="1800"/>
            </a:br>
            <a:r>
              <a:rPr lang="en-US" altLang="en-US" sz="1800"/>
              <a:t>an element as its second element.  This predicate is to return true if</a:t>
            </a:r>
            <a:br>
              <a:rPr lang="en-US" altLang="en-US" sz="1800"/>
            </a:br>
            <a:r>
              <a:rPr lang="en-US" altLang="en-US" sz="1800"/>
              <a:t>the element appears in the list.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508125" y="2833688"/>
            <a:ext cx="27797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member([E|_],E).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member([_|T],E) :- member(T,E).</a:t>
            </a:r>
          </a:p>
        </p:txBody>
      </p:sp>
    </p:spTree>
    <p:extLst>
      <p:ext uri="{BB962C8B-B14F-4D97-AF65-F5344CB8AC3E}">
        <p14:creationId xmlns:p14="http://schemas.microsoft.com/office/powerpoint/2010/main" val="118548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Logic as a Programming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924800" cy="2057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Fundamental Question: </a:t>
            </a:r>
          </a:p>
          <a:p>
            <a:pPr lvl="1"/>
            <a:r>
              <a:rPr lang="en-US" dirty="0" smtClean="0"/>
              <a:t>Can First Order Logic be considered a computational model?</a:t>
            </a:r>
          </a:p>
          <a:p>
            <a:r>
              <a:rPr lang="en-US" dirty="0" smtClean="0"/>
              <a:t>Another way of asking the same question: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s First Order Logic </a:t>
            </a:r>
            <a:r>
              <a:rPr lang="en-US" i="1" dirty="0" smtClean="0"/>
              <a:t>Turing Complete?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4114800"/>
            <a:ext cx="7816563" cy="186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Turing Completeness: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system of data-manipulation </a:t>
            </a:r>
            <a:endParaRPr lang="en-US" dirty="0" smtClean="0"/>
          </a:p>
          <a:p>
            <a:r>
              <a:rPr lang="en-US" dirty="0" smtClean="0"/>
              <a:t>rules is </a:t>
            </a:r>
            <a:r>
              <a:rPr lang="en-US" dirty="0"/>
              <a:t>said to be </a:t>
            </a:r>
            <a:r>
              <a:rPr lang="en-US" i="1" dirty="0"/>
              <a:t>Turing </a:t>
            </a:r>
            <a:r>
              <a:rPr lang="en-US" i="1" dirty="0" smtClean="0"/>
              <a:t>complete</a:t>
            </a:r>
            <a:r>
              <a:rPr lang="en-US" dirty="0" smtClean="0"/>
              <a:t> if </a:t>
            </a:r>
            <a:r>
              <a:rPr lang="en-US" dirty="0"/>
              <a:t>it can be </a:t>
            </a:r>
            <a:r>
              <a:rPr lang="en-US" dirty="0" smtClean="0"/>
              <a:t>used </a:t>
            </a:r>
            <a:r>
              <a:rPr lang="en-US" dirty="0"/>
              <a:t>to </a:t>
            </a:r>
            <a:endParaRPr lang="en-US" dirty="0" smtClean="0"/>
          </a:p>
          <a:p>
            <a:r>
              <a:rPr lang="en-US" dirty="0" smtClean="0"/>
              <a:t>simulate </a:t>
            </a:r>
            <a:r>
              <a:rPr lang="en-US" dirty="0"/>
              <a:t>any Turing </a:t>
            </a:r>
            <a:r>
              <a:rPr lang="en-US" dirty="0" smtClean="0"/>
              <a:t>machine (</a:t>
            </a:r>
            <a:r>
              <a:rPr lang="en-US" i="1" dirty="0" smtClean="0"/>
              <a:t>i.e. </a:t>
            </a:r>
            <a:r>
              <a:rPr lang="en-US" dirty="0" smtClean="0"/>
              <a:t>compute any algorithm).</a:t>
            </a:r>
          </a:p>
          <a:p>
            <a:endParaRPr lang="en-US" dirty="0" smtClean="0"/>
          </a:p>
          <a:p>
            <a:pPr algn="r"/>
            <a:r>
              <a:rPr lang="en-US" dirty="0" smtClean="0"/>
              <a:t>--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91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Exercise</a:t>
            </a:r>
            <a:endParaRPr lang="en-US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l"/>
              <a:defRPr/>
            </a:pPr>
            <a:r>
              <a:rPr lang="en-US" dirty="0" smtClean="0"/>
              <a:t>Write a predicate that compares two lists and returns true if the lists are the same and false otherwise.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953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Prolog – Arithmetic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21272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 smtClean="0"/>
              <a:t>Prolog is a programming language, therefore, arithmetic is implemented as expected.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 smtClean="0"/>
              <a:t>The only difference to other programming languages is that assignment is done via the predicate </a:t>
            </a:r>
            <a:r>
              <a:rPr lang="en-US" altLang="en-US" sz="2000" u="sng" dirty="0" smtClean="0"/>
              <a:t>is</a:t>
            </a:r>
            <a:r>
              <a:rPr lang="en-US" altLang="en-US" sz="2000" dirty="0" smtClean="0"/>
              <a:t> rather than the equal sign, since the equal sign has been used for the unification operator.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660525" y="4267200"/>
            <a:ext cx="228139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800" u="sng" dirty="0"/>
              <a:t>Examples:</a:t>
            </a:r>
            <a:r>
              <a:rPr lang="en-US" altLang="en-US" sz="1800" dirty="0"/>
              <a:t> </a:t>
            </a:r>
          </a:p>
          <a:p>
            <a:pPr>
              <a:defRPr/>
            </a:pPr>
            <a:r>
              <a:rPr lang="en-US" altLang="en-US" sz="1800" dirty="0"/>
              <a:t>    </a:t>
            </a:r>
          </a:p>
          <a:p>
            <a:pPr>
              <a:defRPr/>
            </a:pPr>
            <a:r>
              <a:rPr lang="en-US" altLang="en-US" sz="1800" dirty="0"/>
              <a:t>?- X is 10 + 5;</a:t>
            </a:r>
          </a:p>
          <a:p>
            <a:pPr>
              <a:defRPr/>
            </a:pPr>
            <a:r>
              <a:rPr lang="en-US" altLang="en-US" sz="1800" dirty="0"/>
              <a:t>X = </a:t>
            </a:r>
            <a:r>
              <a:rPr lang="en-US" altLang="en-US" sz="1800" dirty="0" smtClean="0"/>
              <a:t>15</a:t>
            </a:r>
          </a:p>
          <a:p>
            <a:pPr>
              <a:defRPr/>
            </a:pPr>
            <a:endParaRPr lang="en-US" altLang="en-US" sz="1800" dirty="0"/>
          </a:p>
          <a:p>
            <a:pPr>
              <a:defRPr/>
            </a:pPr>
            <a:r>
              <a:rPr lang="en-US" altLang="en-US" sz="1800" dirty="0"/>
              <a:t>?- X is 10 + 5 * 6 / 3;</a:t>
            </a:r>
          </a:p>
          <a:p>
            <a:pPr>
              <a:defRPr/>
            </a:pPr>
            <a:r>
              <a:rPr lang="en-US" altLang="en-US" sz="1800" dirty="0"/>
              <a:t>X = 20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241925" y="5345113"/>
            <a:ext cx="24876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400"/>
              <a:t>Precedence and associativity</a:t>
            </a:r>
            <a:br>
              <a:rPr lang="en-US" altLang="en-US" sz="1400"/>
            </a:br>
            <a:r>
              <a:rPr lang="en-US" altLang="en-US" sz="1400"/>
              <a:t>of operators are respected.</a:t>
            </a: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 flipH="1">
            <a:off x="4038600" y="55626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6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Prolog – Arithmetic 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981075" y="2017713"/>
            <a:ext cx="7906332" cy="11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u="sng" dirty="0"/>
              <a:t>Example</a:t>
            </a:r>
            <a:r>
              <a:rPr lang="en-US" altLang="en-US" dirty="0"/>
              <a:t>: write a predicate definition for length/2 that takes </a:t>
            </a: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a list in </a:t>
            </a:r>
            <a:r>
              <a:rPr lang="en-US" altLang="en-US" dirty="0"/>
              <a:t>its first argument and returns the length of the list </a:t>
            </a: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in </a:t>
            </a:r>
            <a:r>
              <a:rPr lang="en-US" altLang="en-US" dirty="0"/>
              <a:t>its </a:t>
            </a:r>
            <a:r>
              <a:rPr lang="en-US" altLang="en-US" dirty="0" smtClean="0"/>
              <a:t>second argument</a:t>
            </a:r>
            <a:r>
              <a:rPr lang="en-US" altLang="en-US" dirty="0"/>
              <a:t>.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279525" y="3617913"/>
            <a:ext cx="5273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/>
              <a:t>length([ ], 0).</a:t>
            </a:r>
          </a:p>
          <a:p>
            <a:pPr>
              <a:defRPr/>
            </a:pPr>
            <a:r>
              <a:rPr lang="en-US" altLang="en-US"/>
              <a:t>length(L, N) :- L = [H|T], length(T,NT), N is NT + 1.</a:t>
            </a:r>
          </a:p>
        </p:txBody>
      </p:sp>
    </p:spTree>
    <p:extLst>
      <p:ext uri="{BB962C8B-B14F-4D97-AF65-F5344CB8AC3E}">
        <p14:creationId xmlns:p14="http://schemas.microsoft.com/office/powerpoint/2010/main" val="24663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Prolog – Arithmetic 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279525" y="2322513"/>
            <a:ext cx="681148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u="sng" dirty="0"/>
              <a:t>Example</a:t>
            </a:r>
            <a:r>
              <a:rPr lang="en-US" altLang="en-US" dirty="0"/>
              <a:t>: we can also use arithmetic in compound </a:t>
            </a: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statements</a:t>
            </a:r>
            <a:r>
              <a:rPr lang="en-US" altLang="en-US" dirty="0"/>
              <a:t>.</a:t>
            </a:r>
            <a:endParaRPr lang="en-US" altLang="en-US" u="sng" dirty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355725" y="3236913"/>
            <a:ext cx="21526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/>
              <a:t>?- X is 5, Y is 2 * X.</a:t>
            </a:r>
          </a:p>
          <a:p>
            <a:pPr>
              <a:defRPr/>
            </a:pPr>
            <a:r>
              <a:rPr lang="en-US" altLang="en-US"/>
              <a:t>X = 5</a:t>
            </a:r>
          </a:p>
          <a:p>
            <a:pPr>
              <a:defRPr/>
            </a:pPr>
            <a:r>
              <a:rPr lang="en-US" altLang="en-US"/>
              <a:t>Y = 10</a:t>
            </a:r>
          </a:p>
        </p:txBody>
      </p:sp>
    </p:spTree>
    <p:extLst>
      <p:ext uri="{BB962C8B-B14F-4D97-AF65-F5344CB8AC3E}">
        <p14:creationId xmlns:p14="http://schemas.microsoft.com/office/powerpoint/2010/main" val="154537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Prolog – I/O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33559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smtClean="0"/>
              <a:t>write(term)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smtClean="0"/>
              <a:t>is true if term is a Prolog term, writes term to the terminal.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smtClean="0"/>
              <a:t>read(X)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smtClean="0"/>
              <a:t>is true if the user types a term followed by a period, X becomes unified to the term.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smtClean="0"/>
              <a:t>nl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smtClean="0"/>
              <a:t>is always true and writes a newline character on the terminal.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295400" y="5257800"/>
            <a:ext cx="6823791" cy="8002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Font typeface="Wingdings" charset="2"/>
              <a:buChar char="F"/>
              <a:defRPr/>
            </a:pPr>
            <a:r>
              <a:rPr lang="en-US" altLang="en-US" dirty="0" smtClean="0">
                <a:sym typeface="Wingdings" charset="2"/>
              </a:rPr>
              <a:t>Extra-logical </a:t>
            </a:r>
            <a:r>
              <a:rPr lang="en-US" altLang="en-US" dirty="0">
                <a:sym typeface="Wingdings" charset="2"/>
              </a:rPr>
              <a:t>predicates due to the side-effect of </a:t>
            </a:r>
            <a:r>
              <a:rPr lang="en-US" altLang="en-US" dirty="0">
                <a:sym typeface="Wingdings" charset="2"/>
              </a:rPr>
              <a:t/>
            </a:r>
            <a:br>
              <a:rPr lang="en-US" altLang="en-US" dirty="0">
                <a:sym typeface="Wingdings" charset="2"/>
              </a:rPr>
            </a:br>
            <a:r>
              <a:rPr lang="en-US" altLang="en-US" dirty="0" smtClean="0">
                <a:sym typeface="Wingdings" charset="2"/>
              </a:rPr>
              <a:t>writing/reading to/from </a:t>
            </a:r>
            <a:r>
              <a:rPr lang="en-US" altLang="en-US" dirty="0">
                <a:sym typeface="Wingdings" charset="2"/>
              </a:rPr>
              <a:t>the terminal.</a:t>
            </a:r>
          </a:p>
        </p:txBody>
      </p:sp>
    </p:spTree>
    <p:extLst>
      <p:ext uri="{BB962C8B-B14F-4D97-AF65-F5344CB8AC3E}">
        <p14:creationId xmlns:p14="http://schemas.microsoft.com/office/powerpoint/2010/main" val="77471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Prolog – I/O 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743200" y="1447800"/>
            <a:ext cx="159385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dirty="0"/>
              <a:t>?- write(tom).</a:t>
            </a:r>
          </a:p>
          <a:p>
            <a:pPr>
              <a:defRPr/>
            </a:pPr>
            <a:r>
              <a:rPr lang="en-US" altLang="en-US" dirty="0"/>
              <a:t>tom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?- write([1,2]).</a:t>
            </a:r>
          </a:p>
          <a:p>
            <a:pPr>
              <a:defRPr/>
            </a:pPr>
            <a:r>
              <a:rPr lang="en-US" altLang="en-US" dirty="0"/>
              <a:t>[1, 2]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?- read(X).</a:t>
            </a:r>
          </a:p>
          <a:p>
            <a:pPr>
              <a:defRPr/>
            </a:pPr>
            <a:r>
              <a:rPr lang="en-US" altLang="en-US" dirty="0"/>
              <a:t>|: boo.</a:t>
            </a:r>
          </a:p>
          <a:p>
            <a:pPr>
              <a:defRPr/>
            </a:pPr>
            <a:r>
              <a:rPr lang="en-US" altLang="en-US" dirty="0"/>
              <a:t>X = boo 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?- read(Q).</a:t>
            </a:r>
          </a:p>
          <a:p>
            <a:pPr>
              <a:defRPr/>
            </a:pPr>
            <a:r>
              <a:rPr lang="en-US" altLang="en-US" dirty="0"/>
              <a:t>|: [1,2,3].</a:t>
            </a:r>
          </a:p>
          <a:p>
            <a:pPr>
              <a:defRPr/>
            </a:pPr>
            <a:r>
              <a:rPr lang="en-US" altLang="en-US" dirty="0"/>
              <a:t>Q = [1, 2, 3] 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98525" y="3592513"/>
            <a:ext cx="1606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400"/>
              <a:t>Prolog I/O Prompt</a:t>
            </a:r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2133600" y="38862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Prolog – I/O 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203325" y="2170113"/>
            <a:ext cx="7513595" cy="11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u="sng" dirty="0"/>
              <a:t>Example:</a:t>
            </a:r>
            <a:r>
              <a:rPr lang="en-US" altLang="en-US" dirty="0"/>
              <a:t> write a predicate definition for </a:t>
            </a:r>
            <a:r>
              <a:rPr lang="en-US" altLang="en-US" dirty="0" err="1"/>
              <a:t>fadd</a:t>
            </a:r>
            <a:r>
              <a:rPr lang="en-US" altLang="en-US" dirty="0"/>
              <a:t>/1 that </a:t>
            </a: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takes </a:t>
            </a:r>
            <a:r>
              <a:rPr lang="en-US" altLang="en-US" dirty="0"/>
              <a:t>a list of </a:t>
            </a:r>
            <a:r>
              <a:rPr lang="en-US" altLang="en-US" dirty="0" smtClean="0"/>
              <a:t>integers</a:t>
            </a:r>
            <a:r>
              <a:rPr lang="en-US" altLang="en-US" dirty="0"/>
              <a:t>, adds 1 to each integer in the list, </a:t>
            </a: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and </a:t>
            </a:r>
            <a:r>
              <a:rPr lang="en-US" altLang="en-US" dirty="0"/>
              <a:t>prints each integer </a:t>
            </a:r>
            <a:r>
              <a:rPr lang="en-US" altLang="en-US" dirty="0" smtClean="0"/>
              <a:t> onto </a:t>
            </a:r>
            <a:r>
              <a:rPr lang="en-US" altLang="en-US" dirty="0"/>
              <a:t>the terminal screen.</a:t>
            </a:r>
            <a:endParaRPr lang="en-US" altLang="en-US" u="sng" dirty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279525" y="3617913"/>
            <a:ext cx="4759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/>
              <a:t>fadd([ ]).</a:t>
            </a:r>
          </a:p>
          <a:p>
            <a:pPr>
              <a:defRPr/>
            </a:pPr>
            <a:r>
              <a:rPr lang="en-US" altLang="en-US"/>
              <a:t>fadd([ H | T ]) :- I is H + 1, write(I), nl, fadd(T).</a:t>
            </a:r>
          </a:p>
        </p:txBody>
      </p:sp>
    </p:spTree>
    <p:extLst>
      <p:ext uri="{BB962C8B-B14F-4D97-AF65-F5344CB8AC3E}">
        <p14:creationId xmlns:p14="http://schemas.microsoft.com/office/powerpoint/2010/main" val="127979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Exercises</a:t>
            </a:r>
          </a:p>
        </p:txBody>
      </p:sp>
      <p:sp>
        <p:nvSpPr>
          <p:cNvPr id="28674" name="Text Box 3"/>
          <p:cNvSpPr txBox="1">
            <a:spLocks noChangeArrowheads="1"/>
          </p:cNvSpPr>
          <p:nvPr/>
        </p:nvSpPr>
        <p:spPr bwMode="auto">
          <a:xfrm>
            <a:off x="593725" y="1490663"/>
            <a:ext cx="7197725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 typeface="Arial" charset="0"/>
              <a:buAutoNum type="arabicParenBoth"/>
            </a:pPr>
            <a:r>
              <a:rPr lang="en-US" altLang="en-US" sz="1800" dirty="0"/>
              <a:t>Define a predicate max/3 that takes two numbers as its first two </a:t>
            </a:r>
            <a:br>
              <a:rPr lang="en-US" altLang="en-US" sz="1800" dirty="0"/>
            </a:br>
            <a:r>
              <a:rPr lang="en-US" altLang="en-US" sz="1800" dirty="0"/>
              <a:t>arguments and unifies the last argument with the maximum </a:t>
            </a:r>
            <a:br>
              <a:rPr lang="en-US" altLang="en-US" sz="1800" dirty="0"/>
            </a:br>
            <a:r>
              <a:rPr lang="en-US" altLang="en-US" sz="1800" dirty="0"/>
              <a:t>of the two.</a:t>
            </a:r>
          </a:p>
          <a:p>
            <a:pPr>
              <a:buFont typeface="Arial" charset="0"/>
              <a:buAutoNum type="arabicParenBoth"/>
            </a:pPr>
            <a:r>
              <a:rPr lang="en-US" altLang="en-US" sz="1800" dirty="0"/>
              <a:t>Define a predicate </a:t>
            </a:r>
            <a:r>
              <a:rPr lang="en-US" altLang="en-US" sz="1800" dirty="0" err="1"/>
              <a:t>maxlist</a:t>
            </a:r>
            <a:r>
              <a:rPr lang="en-US" altLang="en-US" sz="1800" dirty="0"/>
              <a:t>/2 takes a list of numbers as its first </a:t>
            </a:r>
            <a:br>
              <a:rPr lang="en-US" altLang="en-US" sz="1800" dirty="0"/>
            </a:br>
            <a:r>
              <a:rPr lang="en-US" altLang="en-US" sz="1800" dirty="0"/>
              <a:t>argument and unifies the second argument with the maximum </a:t>
            </a:r>
            <a:br>
              <a:rPr lang="en-US" altLang="en-US" sz="1800" dirty="0"/>
            </a:br>
            <a:r>
              <a:rPr lang="en-US" altLang="en-US" sz="1800" dirty="0"/>
              <a:t>number in the list.  The predicate should fail if the list is empty.</a:t>
            </a:r>
          </a:p>
          <a:p>
            <a:pPr>
              <a:buFont typeface="Arial" charset="0"/>
              <a:buAutoNum type="arabicParenBoth"/>
            </a:pPr>
            <a:r>
              <a:rPr lang="en-US" altLang="en-US" sz="1800" dirty="0"/>
              <a:t>Define a predicate ordered/1 that takes a list of numbers as its </a:t>
            </a:r>
            <a:br>
              <a:rPr lang="en-US" altLang="en-US" sz="1800" dirty="0"/>
            </a:br>
            <a:r>
              <a:rPr lang="en-US" altLang="en-US" sz="1800" dirty="0"/>
              <a:t>argument and succeeds if and only if the list is in non-decreasing</a:t>
            </a:r>
            <a:br>
              <a:rPr lang="en-US" altLang="en-US" sz="1800" dirty="0"/>
            </a:br>
            <a:r>
              <a:rPr lang="en-US" altLang="en-US" sz="1800" dirty="0"/>
              <a:t>order. </a:t>
            </a:r>
          </a:p>
        </p:txBody>
      </p:sp>
    </p:spTree>
    <p:extLst>
      <p:ext uri="{BB962C8B-B14F-4D97-AF65-F5344CB8AC3E}">
        <p14:creationId xmlns:p14="http://schemas.microsoft.com/office/powerpoint/2010/main" val="106461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A Translation Program</a:t>
            </a:r>
          </a:p>
        </p:txBody>
      </p:sp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669925" y="1338263"/>
            <a:ext cx="7096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charset="2"/>
              <a:buChar char="l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Write a program that takes simple English statements and translates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them into German.  The sentences are given as lists of words.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127125" y="2084388"/>
            <a:ext cx="23177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charset="2"/>
              <a:buChar char="l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charset="0"/>
              </a:rPr>
              <a:t>% the dictionary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charset="0"/>
              </a:rPr>
              <a:t>lookup(logic,logik).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charset="0"/>
              </a:rPr>
              <a:t>lookup(is,macht).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charset="0"/>
              </a:rPr>
              <a:t>lookup(fun,spass).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127125" y="3325813"/>
            <a:ext cx="3084499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charset="2"/>
              <a:buChar char="l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% the translation procedure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translate([],[]).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translate([</a:t>
            </a:r>
            <a:r>
              <a:rPr lang="en-US" altLang="en-US" sz="1400" dirty="0" smtClean="0">
                <a:latin typeface="Courier New" charset="0"/>
              </a:rPr>
              <a:t>W|S],G):- </a:t>
            </a:r>
            <a:endParaRPr lang="en-US" altLang="en-US" sz="1400" dirty="0">
              <a:latin typeface="Courier New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 	</a:t>
            </a:r>
            <a:r>
              <a:rPr lang="en-US" altLang="en-US" sz="1400" dirty="0" smtClean="0">
                <a:latin typeface="Courier New" charset="0"/>
              </a:rPr>
              <a:t>lookup(W,GW),</a:t>
            </a:r>
            <a:endParaRPr lang="en-US" altLang="en-US" sz="1400" dirty="0">
              <a:latin typeface="Courier New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    	</a:t>
            </a:r>
            <a:r>
              <a:rPr lang="en-US" altLang="en-US" sz="1400" dirty="0" smtClean="0">
                <a:latin typeface="Courier New" charset="0"/>
              </a:rPr>
              <a:t>translate(S,GS),</a:t>
            </a:r>
            <a:endParaRPr lang="en-US" altLang="en-US" sz="1400" dirty="0">
              <a:latin typeface="Courier New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	</a:t>
            </a:r>
            <a:r>
              <a:rPr lang="en-US" altLang="en-US" sz="1400" dirty="0" smtClean="0">
                <a:latin typeface="Courier New" charset="0"/>
              </a:rPr>
              <a:t>G=[GW|GS].</a:t>
            </a:r>
            <a:endParaRPr lang="en-US" altLang="en-US" sz="1400" dirty="0">
              <a:latin typeface="Courier New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8158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  <p:bldP spid="614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Interaction Loops</a:t>
            </a:r>
          </a:p>
        </p:txBody>
      </p:sp>
      <p:sp>
        <p:nvSpPr>
          <p:cNvPr id="16386" name="Text Box 3"/>
          <p:cNvSpPr txBox="1">
            <a:spLocks noChangeArrowheads="1"/>
          </p:cNvSpPr>
          <p:nvPr/>
        </p:nvSpPr>
        <p:spPr bwMode="auto">
          <a:xfrm>
            <a:off x="593725" y="1490663"/>
            <a:ext cx="774541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charset="2"/>
              <a:buChar char="l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Write a program that prompts a user for a list, then reads the list, reverses</a:t>
            </a:r>
            <a:br>
              <a:rPr lang="en-US" altLang="en-US" sz="1800"/>
            </a:br>
            <a:r>
              <a:rPr lang="en-US" altLang="en-US" sz="1800"/>
              <a:t>the elements of the list  and then prints out the reversed list to the terminal.</a:t>
            </a:r>
            <a:br>
              <a:rPr lang="en-US" altLang="en-US" sz="1800"/>
            </a:br>
            <a:r>
              <a:rPr lang="en-US" altLang="en-US" sz="1800"/>
              <a:t>It then returns to prompting the user for a new list, etc.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133600" y="2858631"/>
            <a:ext cx="41148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charset="2"/>
              <a:buChar char="l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interact:-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    </a:t>
            </a:r>
            <a:r>
              <a:rPr lang="en-US" altLang="en-US" sz="1400" dirty="0" err="1">
                <a:latin typeface="Courier New" charset="0"/>
              </a:rPr>
              <a:t>nl</a:t>
            </a:r>
            <a:r>
              <a:rPr lang="en-US" altLang="en-US" sz="1400" dirty="0">
                <a:latin typeface="Courier New" charset="0"/>
              </a:rPr>
              <a:t>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    write('</a:t>
            </a:r>
            <a:r>
              <a:rPr lang="en-US" altLang="en-US" sz="1400" dirty="0" err="1">
                <a:latin typeface="Courier New" charset="0"/>
              </a:rPr>
              <a:t>gimme</a:t>
            </a:r>
            <a:r>
              <a:rPr lang="en-US" altLang="en-US" sz="1400" dirty="0">
                <a:latin typeface="Courier New" charset="0"/>
              </a:rPr>
              <a:t> a list&gt; '),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    read(X),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    reverse(X,Y),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    write('this is the reverse: '),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    write(Y),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    </a:t>
            </a:r>
            <a:r>
              <a:rPr lang="en-US" altLang="en-US" sz="1400" dirty="0" err="1">
                <a:latin typeface="Courier New" charset="0"/>
              </a:rPr>
              <a:t>nl</a:t>
            </a:r>
            <a:r>
              <a:rPr lang="en-US" altLang="en-US" sz="1400" dirty="0">
                <a:latin typeface="Courier New" charset="0"/>
              </a:rPr>
              <a:t>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    </a:t>
            </a:r>
            <a:r>
              <a:rPr lang="en-US" altLang="en-US" sz="1400" dirty="0" smtClean="0">
                <a:latin typeface="Courier New" charset="0"/>
              </a:rPr>
              <a:t>!,interact</a:t>
            </a:r>
            <a:r>
              <a:rPr lang="en-US" altLang="en-US" sz="1400" dirty="0"/>
              <a:t>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latin typeface="Courier New" charset="0"/>
            </a:endParaRPr>
          </a:p>
        </p:txBody>
      </p:sp>
      <p:sp>
        <p:nvSpPr>
          <p:cNvPr id="2" name="Up Arrow 1"/>
          <p:cNvSpPr/>
          <p:nvPr/>
        </p:nvSpPr>
        <p:spPr bwMode="auto">
          <a:xfrm>
            <a:off x="2590800" y="4981158"/>
            <a:ext cx="152400" cy="38100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3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62200" y="5562600"/>
            <a:ext cx="623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Cut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149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Quantification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524000"/>
            <a:ext cx="1331913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6324600" y="3581400"/>
            <a:ext cx="2276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200"/>
              <a:t>Friedrich Ludwig Gottlob Frege</a:t>
            </a:r>
          </a:p>
          <a:p>
            <a:pPr algn="ctr"/>
            <a:r>
              <a:rPr lang="en-US" altLang="en-US" sz="1200"/>
              <a:t>Philosopher and Logician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486400" cy="4419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1879 </a:t>
            </a:r>
            <a:r>
              <a:rPr lang="en-US" dirty="0" err="1"/>
              <a:t>Gottlob</a:t>
            </a:r>
            <a:r>
              <a:rPr lang="en-US" dirty="0"/>
              <a:t> </a:t>
            </a:r>
            <a:r>
              <a:rPr lang="en-US" dirty="0" err="1"/>
              <a:t>Frege</a:t>
            </a:r>
            <a:r>
              <a:rPr lang="en-US" dirty="0"/>
              <a:t> introduced the predicate calculus (‘</a:t>
            </a:r>
            <a:r>
              <a:rPr lang="en-US" dirty="0" err="1"/>
              <a:t>Begriffsschrifft</a:t>
            </a:r>
            <a:r>
              <a:rPr lang="en-US" dirty="0"/>
              <a:t>’)</a:t>
            </a:r>
          </a:p>
          <a:p>
            <a:r>
              <a:rPr lang="en-US" dirty="0"/>
              <a:t>Today predicate calculus is more commonly known as First Order </a:t>
            </a:r>
            <a:r>
              <a:rPr lang="en-US" dirty="0" smtClean="0"/>
              <a:t>Logic (FOL). </a:t>
            </a:r>
            <a:endParaRPr lang="en-US" dirty="0"/>
          </a:p>
          <a:p>
            <a:r>
              <a:rPr lang="en-US" dirty="0"/>
              <a:t>This logic </a:t>
            </a:r>
            <a:r>
              <a:rPr lang="en-US" dirty="0" smtClean="0"/>
              <a:t>is characterized by three structures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predicates, </a:t>
            </a:r>
          </a:p>
          <a:p>
            <a:pPr lvl="1"/>
            <a:r>
              <a:rPr lang="en-US" dirty="0"/>
              <a:t>universal quantification, and </a:t>
            </a:r>
          </a:p>
          <a:p>
            <a:pPr lvl="1"/>
            <a:r>
              <a:rPr lang="en-US" dirty="0"/>
              <a:t>existential quantification.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Exercise</a:t>
            </a:r>
            <a:r>
              <a:rPr lang="en-US" dirty="0" smtClean="0">
                <a:cs typeface="+mj-cs"/>
              </a:rPr>
              <a:t>	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Prolog Exercise 2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8560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First-Order Logic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Quantified Variables</a:t>
            </a:r>
          </a:p>
          <a:p>
            <a:pPr lvl="1" eaLnBrk="1" hangingPunct="1"/>
            <a:r>
              <a:rPr lang="en-US" altLang="en-US" u="sng"/>
              <a:t>Universally</a:t>
            </a:r>
            <a:r>
              <a:rPr lang="en-US" altLang="en-US"/>
              <a:t> quantified variables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>
                <a:solidFill>
                  <a:srgbClr val="FF0000"/>
                </a:solidFill>
                <a:sym typeface="Symbol" charset="2"/>
              </a:rPr>
              <a:t></a:t>
            </a:r>
            <a:r>
              <a:rPr lang="en-US" altLang="en-US">
                <a:sym typeface="Symbol" charset="2"/>
              </a:rPr>
              <a:t>X – </a:t>
            </a:r>
            <a:r>
              <a:rPr lang="en-US" altLang="en-US" u="sng">
                <a:sym typeface="Symbol" charset="2"/>
              </a:rPr>
              <a:t>for </a:t>
            </a:r>
            <a:r>
              <a:rPr lang="en-US" altLang="en-US" u="sng">
                <a:solidFill>
                  <a:srgbClr val="FF0000"/>
                </a:solidFill>
                <a:sym typeface="Symbol" charset="2"/>
              </a:rPr>
              <a:t>A</a:t>
            </a:r>
            <a:r>
              <a:rPr lang="en-US" altLang="en-US" u="sng">
                <a:sym typeface="Symbol" charset="2"/>
              </a:rPr>
              <a:t>ll</a:t>
            </a:r>
            <a:r>
              <a:rPr lang="en-US" altLang="en-US">
                <a:sym typeface="Symbol" charset="2"/>
              </a:rPr>
              <a:t> objects X</a:t>
            </a:r>
            <a:br>
              <a:rPr lang="en-US" altLang="en-US">
                <a:sym typeface="Symbol" charset="2"/>
              </a:rPr>
            </a:br>
            <a:endParaRPr lang="en-US" altLang="en-US">
              <a:sym typeface="Symbol" charset="2"/>
            </a:endParaRPr>
          </a:p>
          <a:p>
            <a:pPr lvl="1" eaLnBrk="1" hangingPunct="1"/>
            <a:r>
              <a:rPr lang="en-US" altLang="en-US" u="sng">
                <a:sym typeface="Symbol" charset="2"/>
              </a:rPr>
              <a:t>Existentially</a:t>
            </a:r>
            <a:r>
              <a:rPr lang="en-US" altLang="en-US">
                <a:sym typeface="Symbol" charset="2"/>
              </a:rPr>
              <a:t> quantified variables</a:t>
            </a:r>
            <a:br>
              <a:rPr lang="en-US" altLang="en-US">
                <a:sym typeface="Symbol" charset="2"/>
              </a:rPr>
            </a:br>
            <a:r>
              <a:rPr lang="en-US" altLang="en-US">
                <a:sym typeface="Symbol" charset="2"/>
              </a:rPr>
              <a:t/>
            </a:r>
            <a:br>
              <a:rPr lang="en-US" altLang="en-US">
                <a:sym typeface="Symbol" charset="2"/>
              </a:rPr>
            </a:br>
            <a:r>
              <a:rPr lang="en-US" altLang="en-US">
                <a:solidFill>
                  <a:srgbClr val="FF0000"/>
                </a:solidFill>
                <a:sym typeface="Symbol" charset="2"/>
              </a:rPr>
              <a:t></a:t>
            </a:r>
            <a:r>
              <a:rPr lang="en-US" altLang="en-US">
                <a:sym typeface="Symbol" charset="2"/>
              </a:rPr>
              <a:t>Y – </a:t>
            </a:r>
            <a:r>
              <a:rPr lang="en-US" altLang="en-US" u="sng">
                <a:sym typeface="Symbol" charset="2"/>
              </a:rPr>
              <a:t>there </a:t>
            </a:r>
            <a:r>
              <a:rPr lang="en-US" altLang="en-US" u="sng">
                <a:solidFill>
                  <a:srgbClr val="FF0000"/>
                </a:solidFill>
                <a:sym typeface="Symbol" charset="2"/>
              </a:rPr>
              <a:t>E</a:t>
            </a:r>
            <a:r>
              <a:rPr lang="en-US" altLang="en-US" u="sng">
                <a:sym typeface="Symbol" charset="2"/>
              </a:rPr>
              <a:t>xists</a:t>
            </a:r>
            <a:r>
              <a:rPr lang="en-US" altLang="en-US">
                <a:sym typeface="Symbol" charset="2"/>
              </a:rPr>
              <a:t> an object 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First-Order Logic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Predicates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Predicates are functions that map their arguments into true/false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The signature of a predicate p(X) is</a:t>
            </a:r>
          </a:p>
          <a:p>
            <a:pPr lvl="2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1600"/>
              <a:t/>
            </a:r>
            <a:br>
              <a:rPr lang="en-US" altLang="en-US" sz="1600"/>
            </a:br>
            <a:r>
              <a:rPr lang="en-US" altLang="en-US" sz="1600"/>
              <a:t>p: Objects </a:t>
            </a:r>
            <a:r>
              <a:rPr lang="en-US" altLang="en-US" sz="1600">
                <a:sym typeface="Symbol" charset="2"/>
              </a:rPr>
              <a:t> { true, false }</a:t>
            </a:r>
            <a:br>
              <a:rPr lang="en-US" altLang="en-US" sz="1600">
                <a:sym typeface="Symbol" charset="2"/>
              </a:rPr>
            </a:br>
            <a:endParaRPr lang="en-US" altLang="en-US" sz="1600">
              <a:sym typeface="Symbol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>
                <a:sym typeface="Symbol" charset="2"/>
              </a:rPr>
              <a:t>Example: human(X)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>
                <a:sym typeface="Symbol" charset="2"/>
              </a:rPr>
              <a:t>human: Objects  { true, false }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>
                <a:sym typeface="Symbol" charset="2"/>
              </a:rPr>
              <a:t>human(tree) = false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>
                <a:sym typeface="Symbol" charset="2"/>
              </a:rPr>
              <a:t>human(paul) = true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>
                <a:sym typeface="Symbol" charset="2"/>
              </a:rPr>
              <a:t>Example: mother(X,Y)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>
                <a:sym typeface="Symbol" charset="2"/>
              </a:rPr>
              <a:t>mother: Objects  Objects  { true, false }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>
                <a:sym typeface="Symbol" charset="2"/>
              </a:rPr>
              <a:t>mother(betty,paul) = true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>
                <a:sym typeface="Symbol" charset="2"/>
              </a:rPr>
              <a:t>Mother(giraffe,peter) = 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First-Order Logic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l"/>
              <a:defRPr/>
            </a:pPr>
            <a:r>
              <a:rPr lang="en-US" smtClean="0">
                <a:cs typeface="+mn-cs"/>
              </a:rPr>
              <a:t>We can combine predicates and quantified variables to make statements on sets of objects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mtClean="0">
                <a:sym typeface="Symbol" charset="0"/>
              </a:rPr>
              <a:t>X[mother(X,paul)]</a:t>
            </a:r>
          </a:p>
          <a:p>
            <a:pPr lvl="2" eaLnBrk="1" hangingPunct="1">
              <a:buFont typeface="Wingdings" charset="0"/>
              <a:buChar char="l"/>
              <a:defRPr/>
            </a:pPr>
            <a:r>
              <a:rPr lang="en-US" smtClean="0">
                <a:sym typeface="Symbol" charset="0"/>
              </a:rPr>
              <a:t>there exists an object X such that X is the mother of Paul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mtClean="0">
                <a:sym typeface="Symbol" charset="0"/>
              </a:rPr>
              <a:t>Y[human(Y)]</a:t>
            </a:r>
          </a:p>
          <a:p>
            <a:pPr lvl="2" eaLnBrk="1" hangingPunct="1">
              <a:buFont typeface="Wingdings" charset="0"/>
              <a:buChar char="l"/>
              <a:defRPr/>
            </a:pPr>
            <a:r>
              <a:rPr lang="en-US" smtClean="0">
                <a:sym typeface="Symbol" charset="0"/>
              </a:rPr>
              <a:t>for all objects Y such that Y is human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First-Order Logic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l"/>
              <a:defRPr/>
            </a:pPr>
            <a:r>
              <a:rPr lang="en-US" smtClean="0">
                <a:cs typeface="+mn-cs"/>
              </a:rPr>
              <a:t>Logical Connectives: and, or, not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mtClean="0">
                <a:sym typeface="Symbol" charset="0"/>
              </a:rPr>
              <a:t>FC[parent(F,C) and male(F)]</a:t>
            </a:r>
          </a:p>
          <a:p>
            <a:pPr lvl="2" eaLnBrk="1" hangingPunct="1">
              <a:buFont typeface="Wingdings" charset="0"/>
              <a:buChar char="l"/>
              <a:defRPr/>
            </a:pPr>
            <a:r>
              <a:rPr lang="en-US" smtClean="0">
                <a:sym typeface="Symbol" charset="0"/>
              </a:rPr>
              <a:t>There exists an object F for all object C such that F is a parent of C and F is male.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mtClean="0">
                <a:sym typeface="Symbol" charset="0"/>
              </a:rPr>
              <a:t>X[day(X) and (wet(X) or dry(X))]</a:t>
            </a:r>
          </a:p>
          <a:p>
            <a:pPr lvl="2" eaLnBrk="1" hangingPunct="1">
              <a:buFont typeface="Wingdings" charset="0"/>
              <a:buChar char="l"/>
              <a:defRPr/>
            </a:pPr>
            <a:r>
              <a:rPr lang="en-US" smtClean="0">
                <a:sym typeface="Symbol" charset="0"/>
              </a:rPr>
              <a:t>For all objects X such that X is a day and X is either wet or dry.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First-Order Logic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eaLnBrk="1" hangingPunct="1">
              <a:buFont typeface="Wingdings" charset="0"/>
              <a:buChar char="l"/>
              <a:defRPr/>
            </a:pPr>
            <a:r>
              <a:rPr lang="en-US" smtClean="0">
                <a:cs typeface="+mn-cs"/>
              </a:rPr>
              <a:t>If-then rules: A </a:t>
            </a:r>
            <a:r>
              <a:rPr lang="en-US" smtClean="0">
                <a:cs typeface="+mn-cs"/>
                <a:sym typeface="Symbol" charset="0"/>
              </a:rPr>
              <a:t> B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2400" smtClean="0">
                <a:sym typeface="Symbol" charset="0"/>
              </a:rPr>
              <a:t>XY[parent(X,Y) and female(X)  mother(X,Y)]</a:t>
            </a:r>
          </a:p>
          <a:p>
            <a:pPr lvl="2" eaLnBrk="1" hangingPunct="1">
              <a:buFont typeface="Wingdings" charset="0"/>
              <a:buChar char="l"/>
              <a:defRPr/>
            </a:pPr>
            <a:r>
              <a:rPr lang="en-US" sz="2000" smtClean="0">
                <a:sym typeface="Symbol" charset="0"/>
              </a:rPr>
              <a:t>For all objects X and for all objects Y such that if X is a parent of Y and X is female then X is a mother.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2400" smtClean="0">
                <a:sym typeface="Symbol" charset="0"/>
              </a:rPr>
              <a:t>Q[human(Q)  mortal(Q)]</a:t>
            </a:r>
          </a:p>
          <a:p>
            <a:pPr lvl="2" eaLnBrk="1" hangingPunct="1">
              <a:buFont typeface="Wingdings" charset="0"/>
              <a:buChar char="l"/>
              <a:defRPr/>
            </a:pPr>
            <a:r>
              <a:rPr lang="en-US" sz="2000" smtClean="0">
                <a:sym typeface="Symbol" charset="0"/>
              </a:rPr>
              <a:t>For all objects Q such that if Q is human then Q is mortal.</a:t>
            </a:r>
          </a:p>
          <a:p>
            <a:pPr lvl="1" eaLnBrk="1" hangingPunct="1">
              <a:buFont typeface="Wingdings" charset="0"/>
              <a:buChar char="l"/>
              <a:defRPr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c301">
  <a:themeElements>
    <a:clrScheme name="csc301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csc3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301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301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301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301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301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301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301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301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301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301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2004:Templates:My Templates:csc301.pot</Template>
  <TotalTime>13213</TotalTime>
  <Words>1834</Words>
  <Application>Microsoft Macintosh PowerPoint</Application>
  <PresentationFormat>On-screen Show (4:3)</PresentationFormat>
  <Paragraphs>417</Paragraphs>
  <Slides>40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 Black</vt:lpstr>
      <vt:lpstr>Cambria Math</vt:lpstr>
      <vt:lpstr>Courier New</vt:lpstr>
      <vt:lpstr>ＭＳ Ｐゴシック</vt:lpstr>
      <vt:lpstr>Symbol</vt:lpstr>
      <vt:lpstr>Times New Roman</vt:lpstr>
      <vt:lpstr>Wingdings</vt:lpstr>
      <vt:lpstr>Arial</vt:lpstr>
      <vt:lpstr>csc301</vt:lpstr>
      <vt:lpstr>Logic as a Programming Language</vt:lpstr>
      <vt:lpstr>Logic as a Programming Language</vt:lpstr>
      <vt:lpstr>Logic as a Programming Language</vt:lpstr>
      <vt:lpstr>Quantification</vt:lpstr>
      <vt:lpstr>First-Order Logic</vt:lpstr>
      <vt:lpstr>First-Order Logic</vt:lpstr>
      <vt:lpstr>First-Order Logic</vt:lpstr>
      <vt:lpstr>First-Order Logic</vt:lpstr>
      <vt:lpstr>First-Order Logic</vt:lpstr>
      <vt:lpstr>Horn Clause Logic</vt:lpstr>
      <vt:lpstr>Horn Clause Logic</vt:lpstr>
      <vt:lpstr>Computational Logic</vt:lpstr>
      <vt:lpstr>Proving things is computation!</vt:lpstr>
      <vt:lpstr>Basic Prolog Programs</vt:lpstr>
      <vt:lpstr>Prolog - Queries &amp; Goals</vt:lpstr>
      <vt:lpstr>A Prolog Program</vt:lpstr>
      <vt:lpstr>Compound Queries</vt:lpstr>
      <vt:lpstr>Prolog Rules</vt:lpstr>
      <vt:lpstr>Prolog Rules</vt:lpstr>
      <vt:lpstr>Prolog Rules</vt:lpstr>
      <vt:lpstr>Another Simple Prolog Program</vt:lpstr>
      <vt:lpstr>Exercise</vt:lpstr>
      <vt:lpstr>Declarative vs. Procedural Meaning</vt:lpstr>
      <vt:lpstr>Lists &amp; Pattern Matching</vt:lpstr>
      <vt:lpstr>Lists &amp; Pattern Matching</vt:lpstr>
      <vt:lpstr>Lists &amp; Pattern Matching</vt:lpstr>
      <vt:lpstr>Lists - the First Predicate</vt:lpstr>
      <vt:lpstr>Lists - the Last Predicate</vt:lpstr>
      <vt:lpstr>Member Predicate</vt:lpstr>
      <vt:lpstr>Exercise</vt:lpstr>
      <vt:lpstr>Prolog – Arithmetic </vt:lpstr>
      <vt:lpstr>Prolog – Arithmetic </vt:lpstr>
      <vt:lpstr>Prolog – Arithmetic </vt:lpstr>
      <vt:lpstr>Prolog – I/O </vt:lpstr>
      <vt:lpstr>Prolog – I/O </vt:lpstr>
      <vt:lpstr>Prolog – I/O </vt:lpstr>
      <vt:lpstr>Exercises</vt:lpstr>
      <vt:lpstr>A Translation Program</vt:lpstr>
      <vt:lpstr>Interaction Loops</vt:lpstr>
      <vt:lpstr>Exercise </vt:lpstr>
    </vt:vector>
  </TitlesOfParts>
  <Company>Lutz User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as a Programming Language</dc:title>
  <dc:creator>Lutz User</dc:creator>
  <cp:lastModifiedBy>Lutz Hamel</cp:lastModifiedBy>
  <cp:revision>38</cp:revision>
  <cp:lastPrinted>2019-03-01T03:10:18Z</cp:lastPrinted>
  <dcterms:created xsi:type="dcterms:W3CDTF">2006-03-28T20:22:23Z</dcterms:created>
  <dcterms:modified xsi:type="dcterms:W3CDTF">2019-03-07T12:49:27Z</dcterms:modified>
</cp:coreProperties>
</file>