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3" r:id="rId2"/>
    <p:sldId id="299" r:id="rId3"/>
    <p:sldId id="258" r:id="rId4"/>
    <p:sldId id="264" r:id="rId5"/>
    <p:sldId id="265" r:id="rId6"/>
    <p:sldId id="266" r:id="rId7"/>
    <p:sldId id="267" r:id="rId8"/>
    <p:sldId id="268" r:id="rId9"/>
    <p:sldId id="261" r:id="rId10"/>
    <p:sldId id="302" r:id="rId11"/>
    <p:sldId id="301" r:id="rId12"/>
    <p:sldId id="262" r:id="rId13"/>
    <p:sldId id="263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92" r:id="rId29"/>
    <p:sldId id="285" r:id="rId30"/>
    <p:sldId id="286" r:id="rId31"/>
    <p:sldId id="287" r:id="rId32"/>
    <p:sldId id="289" r:id="rId33"/>
    <p:sldId id="290" r:id="rId34"/>
    <p:sldId id="293" r:id="rId35"/>
    <p:sldId id="296" r:id="rId36"/>
    <p:sldId id="295" r:id="rId37"/>
    <p:sldId id="29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94709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9112D4-ED35-A44A-A517-C61791F7D2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5AF19-68E3-AB4E-9993-D2C9EC9599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7F63C6-E895-BD42-A763-FE4A537B5C0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73B7C5-6768-5D42-A2C3-5804E7F2455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7633AE-84EB-214E-971A-7F20FDDE75A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807B00-0BD0-C640-A343-FDFE5A4960A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556519-0D98-1A4A-8705-17609A60C11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15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2C8D9C-F6B5-8C4B-9CBC-A6A996B1DACB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16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22FBEF-96D6-2642-AFBD-DC70C346D3E2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56A56F-2B20-D34B-A00D-F984086B601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7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6B1D6-516F-4C42-9A18-0B9B5AC9CC53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84B3-3C18-D440-B35F-750DCB4BEC3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6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E36745-6A43-384F-B44E-15E0BF08170B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05CDEE-E624-E846-95F3-F688306E8AB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91A6AA-21EC-5E4A-93D6-16496494F32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11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0FBB501-DA91-9C41-B892-4B8B8983C76B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58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FCB033-7136-7B4B-BB6A-ECEB44E32CA6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22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0A664F-167E-6B47-808D-5D0C3264507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1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0D3610-59A4-EC4A-8EE0-5CED891064E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772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F0972E-838E-EA47-91E5-216BB438BC1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3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10BA44-CE71-6348-ABA6-F0323624904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1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13A868-E617-D54C-844D-330C21D6B16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54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BE56660-78A9-434E-BF56-05A696A8D54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08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57B778-E499-5A41-B90C-729C4FA8EFD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endParaRPr lang="en-US" altLang="en-US"/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latin typeface="Times New Roman" charset="0"/>
              </a:rPr>
              <a:t> /*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max(X,Y,Z) succeeds if the max of numbers X and Y is Z.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X and Y must be instantiated.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*/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max(X,Y,X) :- X &gt;= Y.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max(X,Y,Y) :- X &lt; Y.</a:t>
            </a:r>
            <a:br>
              <a:rPr lang="en-US" altLang="en-US">
                <a:latin typeface="Times New Roman" charset="0"/>
              </a:rPr>
            </a:b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maxlist(L,M) succeeds if the max in the list L of numbers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is M.  L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maxlist([X],X).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maxlist([A,B|Rest],X)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max(A,B,C),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maxlist([C|Rest],X).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ordered(L) succeeds if the list of numbers L is in non-decreasing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order.  The list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ordered([_]).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ordered([X,Y | Rest])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X =&lt; Y,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ordered([Y | Rest]).</a:t>
            </a:r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8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1A177B3-DECC-154F-B7F3-FF4F7E49E10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68C796-14B5-5448-AFE4-3875D514E5E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1020DB-20B7-3048-8E0B-3A85EEFC25F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60EB35-2A67-3341-B5C5-3A0A845C8A0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FF9561-55B6-7E46-BD9F-977067F22ED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C2225D-D668-2C4C-81D9-819405C5C7D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0D8103-EB8C-7747-9383-63464221000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-1 h 1000"/>
                <a:gd name="T4" fmla="*/ 32081 w 4917"/>
                <a:gd name="T5" fmla="*/ 664 h 1000"/>
                <a:gd name="T6" fmla="*/ 28812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82C4303-5419-A440-A31F-EC8E79628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14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D703-CE63-CE44-8004-B7867AA6A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5724C-D4DE-B44C-894F-D37AF6C6B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1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BF8F8-1249-EF49-9E0C-2DA33C7C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908F2-5E71-BE44-AC19-63B2B0067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02612-C99C-5F49-8F4F-690B6D11C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3FFB9-D31A-6D4E-8F3D-3F9486760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32DA-BDD6-D34C-B759-60C15DC39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782EF-F254-2348-9E94-1787DA26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38B9C-9BC8-0D4D-99B3-E01FA8927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1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3FE39-AA45-974F-8DDE-57C8EC49C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0697-BCFA-5C46-ACAC-EF0948B65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0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7 w 7000"/>
                <a:gd name="T3" fmla="*/ -1 h 1000"/>
                <a:gd name="T4" fmla="*/ 28901 w 7000"/>
                <a:gd name="T5" fmla="*/ 295 h 1000"/>
                <a:gd name="T6" fmla="*/ 26833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-1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49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6AE9041B-8174-C846-902B-762ACA30A1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Lutz Hamel</a:t>
            </a:r>
          </a:p>
          <a:p>
            <a:r>
              <a:rPr lang="en-US" dirty="0"/>
              <a:t>Dept. of Computer Science &amp; Statistics</a:t>
            </a:r>
          </a:p>
        </p:txBody>
      </p:sp>
    </p:spTree>
    <p:extLst>
      <p:ext uri="{BB962C8B-B14F-4D97-AF65-F5344CB8AC3E}">
        <p14:creationId xmlns:p14="http://schemas.microsoft.com/office/powerpoint/2010/main" val="8607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Clause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 outline that Horn Clause Logic (HCL) is Turing complete: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HCL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recursive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functions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Machine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4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9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Horn Clauses</a:t>
            </a:r>
          </a:p>
          <a:p>
            <a:pPr lvl="1"/>
            <a:r>
              <a:rPr lang="en-US" dirty="0"/>
              <a:t>Restricted FOL</a:t>
            </a:r>
          </a:p>
          <a:p>
            <a:r>
              <a:rPr lang="en-US" dirty="0"/>
              <a:t>Unification</a:t>
            </a:r>
          </a:p>
          <a:p>
            <a:pPr lvl="1"/>
            <a:r>
              <a:rPr lang="en-US" i="1" dirty="0"/>
              <a:t>Pattern matching </a:t>
            </a:r>
            <a:r>
              <a:rPr lang="en-US" dirty="0"/>
              <a:t>where both pattern and subject term can have variables.</a:t>
            </a:r>
          </a:p>
          <a:p>
            <a:pPr lvl="1"/>
            <a:r>
              <a:rPr lang="en-US" i="1" dirty="0"/>
              <a:t>E.g. </a:t>
            </a:r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X,g</a:t>
            </a:r>
            <a:r>
              <a:rPr lang="mr-IN" dirty="0"/>
              <a:t>(</a:t>
            </a:r>
            <a:r>
              <a:rPr lang="en-US" dirty="0" err="1"/>
              <a:t>b</a:t>
            </a:r>
            <a:r>
              <a:rPr lang="mr-IN" dirty="0"/>
              <a:t>))</a:t>
            </a:r>
            <a:r>
              <a:rPr lang="en-US" dirty="0"/>
              <a:t> ~ </a:t>
            </a:r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a,g</a:t>
            </a:r>
            <a:r>
              <a:rPr lang="mr-IN" dirty="0"/>
              <a:t>(</a:t>
            </a:r>
            <a:r>
              <a:rPr lang="en-US" dirty="0"/>
              <a:t>Y</a:t>
            </a:r>
            <a:r>
              <a:rPr lang="mr-IN" dirty="0"/>
              <a:t>)) </a:t>
            </a:r>
            <a:r>
              <a:rPr lang="en-US" dirty="0"/>
              <a:t>: { X = a, Y = b }</a:t>
            </a:r>
          </a:p>
          <a:p>
            <a:r>
              <a:rPr lang="en-US" dirty="0"/>
              <a:t>(SLD) Resolution</a:t>
            </a:r>
          </a:p>
          <a:p>
            <a:pPr lvl="1"/>
            <a:r>
              <a:rPr lang="en-US" dirty="0"/>
              <a:t>Modus Ponens kind of reasoning. </a:t>
            </a:r>
          </a:p>
          <a:p>
            <a:pPr lvl="1"/>
            <a:r>
              <a:rPr lang="en-US" dirty="0"/>
              <a:t>Think: search top to bottom, left to right, </a:t>
            </a:r>
            <a:r>
              <a:rPr lang="en-US" i="1" dirty="0"/>
              <a:t>backtrack </a:t>
            </a:r>
            <a:r>
              <a:rPr lang="en-US" dirty="0"/>
              <a:t>if you can’t find what you are looking for.</a:t>
            </a:r>
          </a:p>
          <a:p>
            <a:pPr lvl="1"/>
            <a:r>
              <a:rPr lang="en-US" b="1" dirty="0"/>
              <a:t>Closed World Assumption: </a:t>
            </a:r>
            <a:r>
              <a:rPr lang="en-US" dirty="0"/>
              <a:t>assumes false if the entity Prolog is searching for cannot be found/deduced.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→ Prolog</a:t>
            </a:r>
          </a:p>
        </p:txBody>
      </p:sp>
    </p:spTree>
    <p:extLst>
      <p:ext uri="{BB962C8B-B14F-4D97-AF65-F5344CB8AC3E}">
        <p14:creationId xmlns:p14="http://schemas.microsoft.com/office/powerpoint/2010/main" val="146389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Proving things is computation!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22325" y="1628775"/>
            <a:ext cx="7109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 dirty="0"/>
          </a:p>
          <a:p>
            <a:r>
              <a:rPr lang="en-US" altLang="en-US" sz="1800" u="sng" dirty="0"/>
              <a:t>Advantage</a:t>
            </a:r>
            <a:r>
              <a:rPr lang="en-US" altLang="en-US" sz="1800" dirty="0"/>
              <a:t>: All this can be done mechanically (Alan Robinson, 1965)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624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/>
              <a:t>J. Alan Robinson: A Machine-Oriented Logic Based on the Resolution Principle. J. ACM 12(1): 23-41 (1965)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827338" y="3662363"/>
            <a:ext cx="2963862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/>
              <a:t>“</a:t>
            </a:r>
            <a:r>
              <a:rPr lang="en-US" altLang="ja-JP" sz="1800"/>
              <a:t>Deduction is Computation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Basic Prolog Programs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5470525" y="6446838"/>
            <a:ext cx="2274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Prolog </a:t>
            </a:r>
            <a:r>
              <a:rPr lang="en-US" altLang="en-US" sz="1200">
                <a:sym typeface="Symbol" charset="2"/>
              </a:rPr>
              <a:t> </a:t>
            </a:r>
            <a:r>
              <a:rPr lang="en-US" altLang="en-US" sz="1200" u="sng">
                <a:sym typeface="Symbol" charset="2"/>
              </a:rPr>
              <a:t>Pro</a:t>
            </a:r>
            <a:r>
              <a:rPr lang="en-US" altLang="en-US" sz="1200">
                <a:sym typeface="Symbol" charset="2"/>
              </a:rPr>
              <a:t>gramming in </a:t>
            </a:r>
            <a:r>
              <a:rPr lang="en-US" altLang="en-US" sz="1200" u="sng">
                <a:sym typeface="Symbol" charset="2"/>
              </a:rPr>
              <a:t>Log</a:t>
            </a:r>
            <a:r>
              <a:rPr lang="en-US" altLang="en-US" sz="1200">
                <a:sym typeface="Symbol" charset="2"/>
              </a:rPr>
              <a:t>ic</a:t>
            </a:r>
            <a:endParaRPr lang="en-US" altLang="en-US" sz="12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46125" y="1414463"/>
            <a:ext cx="7477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Facts</a:t>
            </a:r>
            <a:r>
              <a:rPr lang="en-US" altLang="en-US" sz="1800"/>
              <a:t> - a fact constitutes a declaration of a truth; in Prolog it has to</a:t>
            </a:r>
            <a:br>
              <a:rPr lang="en-US" altLang="en-US" sz="1800"/>
            </a:br>
            <a:r>
              <a:rPr lang="en-US" altLang="en-US" sz="1800"/>
              <a:t>            to be a positive assertion.</a:t>
            </a:r>
          </a:p>
          <a:p>
            <a:endParaRPr lang="en-US" altLang="en-US" sz="1800"/>
          </a:p>
          <a:p>
            <a:r>
              <a:rPr lang="en-US" altLang="en-US" sz="1800" u="sng"/>
              <a:t>Prolog Programs</a:t>
            </a:r>
            <a:r>
              <a:rPr lang="en-US" altLang="en-US" sz="1800"/>
              <a:t> - a Prolog program is a collection of facts (…and rules,</a:t>
            </a:r>
            <a:br>
              <a:rPr lang="en-US" altLang="en-US" sz="1800"/>
            </a:br>
            <a:r>
              <a:rPr lang="en-US" altLang="en-US" sz="1800"/>
              <a:t>                              as we will see later).</a:t>
            </a:r>
            <a:endParaRPr lang="en-US" altLang="en-US" sz="1800" u="sng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46125" y="3243263"/>
            <a:ext cx="296703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 dirty="0"/>
              <a:t>Example:</a:t>
            </a:r>
            <a:r>
              <a:rPr lang="en-US" altLang="en-US" sz="1800" dirty="0"/>
              <a:t> a simple program</a:t>
            </a:r>
          </a:p>
          <a:p>
            <a:endParaRPr lang="en-US" altLang="en-US" sz="1800" dirty="0"/>
          </a:p>
          <a:p>
            <a:r>
              <a:rPr lang="en-US" altLang="en-US" sz="1800" dirty="0"/>
              <a:t>	</a:t>
            </a:r>
            <a:r>
              <a:rPr lang="en-US" altLang="en-US" sz="1400" dirty="0"/>
              <a:t>man(</a:t>
            </a:r>
            <a:r>
              <a:rPr lang="en-US" altLang="en-US" sz="1400" dirty="0" err="1"/>
              <a:t>phil</a:t>
            </a:r>
            <a:r>
              <a:rPr lang="en-US" altLang="en-US" sz="1400" dirty="0"/>
              <a:t>).</a:t>
            </a:r>
          </a:p>
          <a:p>
            <a:r>
              <a:rPr lang="en-US" altLang="en-US" sz="1400" dirty="0"/>
              <a:t>	man(john).</a:t>
            </a:r>
          </a:p>
          <a:p>
            <a:r>
              <a:rPr lang="en-US" altLang="en-US" sz="1400" dirty="0"/>
              <a:t>	woman(betty).</a:t>
            </a:r>
            <a:endParaRPr lang="en-US" altLang="en-US" sz="1800" u="sng" dirty="0"/>
          </a:p>
        </p:txBody>
      </p:sp>
      <p:sp>
        <p:nvSpPr>
          <p:cNvPr id="36869" name="AutoShape 6"/>
          <p:cNvSpPr>
            <a:spLocks/>
          </p:cNvSpPr>
          <p:nvPr/>
        </p:nvSpPr>
        <p:spPr bwMode="auto">
          <a:xfrm>
            <a:off x="3048000" y="3886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22625" y="40005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Facts, Prolog will treat these as true and enters </a:t>
            </a:r>
          </a:p>
          <a:p>
            <a:r>
              <a:rPr lang="en-US" altLang="en-US" sz="1200"/>
              <a:t>them into its knowledgebase.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27088" y="4662488"/>
            <a:ext cx="7326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We execute Prolog programs by posing </a:t>
            </a:r>
            <a:r>
              <a:rPr lang="en-US" altLang="en-US" sz="1800" u="sng"/>
              <a:t>queries</a:t>
            </a:r>
            <a:r>
              <a:rPr lang="en-US" altLang="en-US" sz="1800"/>
              <a:t> on its knowledgebase: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660525" y="5119688"/>
            <a:ext cx="54457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?- man(</a:t>
            </a:r>
            <a:r>
              <a:rPr lang="en-US" altLang="en-US" sz="1400" dirty="0" err="1"/>
              <a:t>phil</a:t>
            </a:r>
            <a:r>
              <a:rPr lang="en-US" altLang="en-US" sz="1400" dirty="0"/>
              <a:t>).</a:t>
            </a:r>
          </a:p>
          <a:p>
            <a:r>
              <a:rPr lang="en-US" altLang="en-US" sz="1400" dirty="0"/>
              <a:t>     true - because Prolog can use its knowledgebase to prove true.</a:t>
            </a:r>
          </a:p>
          <a:p>
            <a:r>
              <a:rPr lang="en-US" altLang="en-US" sz="1400" dirty="0"/>
              <a:t>?- woman(</a:t>
            </a:r>
            <a:r>
              <a:rPr lang="en-US" altLang="en-US" sz="1400" dirty="0" err="1"/>
              <a:t>phil</a:t>
            </a:r>
            <a:r>
              <a:rPr lang="en-US" altLang="en-US" sz="1400" dirty="0"/>
              <a:t>).</a:t>
            </a:r>
          </a:p>
          <a:p>
            <a:r>
              <a:rPr lang="en-US" altLang="en-US" sz="1400" dirty="0"/>
              <a:t>     false - this fact is not in the knowledgebase.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704975" y="51054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H="1">
            <a:off x="14478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898525" y="5348288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Prompt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Prolog - Queries &amp; Goals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84238" y="1393825"/>
            <a:ext cx="734536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A query is a way to extract information from a logic program.</a:t>
            </a:r>
          </a:p>
          <a:p>
            <a:endParaRPr lang="en-US" altLang="en-US" sz="1600"/>
          </a:p>
          <a:p>
            <a:r>
              <a:rPr lang="en-US" altLang="en-US" sz="1600"/>
              <a:t>Given a query, Prolog attempts to show that the query is a </a:t>
            </a:r>
            <a:r>
              <a:rPr lang="en-US" altLang="en-US" sz="1600" u="sng"/>
              <a:t>logical </a:t>
            </a:r>
          </a:p>
          <a:p>
            <a:r>
              <a:rPr lang="en-US" altLang="en-US" sz="1600" u="sng"/>
              <a:t>consequence</a:t>
            </a:r>
            <a:r>
              <a:rPr lang="en-US" altLang="en-US" sz="1600"/>
              <a:t> of the program; of the collection of facts.</a:t>
            </a:r>
          </a:p>
          <a:p>
            <a:endParaRPr lang="en-US" altLang="en-US" sz="1600"/>
          </a:p>
          <a:p>
            <a:r>
              <a:rPr lang="en-US" altLang="en-US" sz="1600"/>
              <a:t>In other words, a query is a </a:t>
            </a:r>
            <a:r>
              <a:rPr lang="en-US" altLang="en-US" sz="1600" u="sng"/>
              <a:t>goal</a:t>
            </a:r>
            <a:r>
              <a:rPr lang="en-US" altLang="en-US" sz="1600"/>
              <a:t> that Prolog is attempting to satisfy (prove true).</a:t>
            </a:r>
          </a:p>
          <a:p>
            <a:endParaRPr lang="en-US" altLang="en-US" sz="1600"/>
          </a:p>
          <a:p>
            <a:r>
              <a:rPr lang="en-US" altLang="en-US" sz="1600"/>
              <a:t>When queries contain variables they are </a:t>
            </a:r>
            <a:r>
              <a:rPr lang="en-US" altLang="en-US" sz="1600" u="sng"/>
              <a:t>existentially</a:t>
            </a:r>
            <a:r>
              <a:rPr lang="en-US" altLang="en-US" sz="1600"/>
              <a:t> quantified, consider</a:t>
            </a:r>
          </a:p>
          <a:p>
            <a:endParaRPr lang="en-US" altLang="en-US" sz="1600"/>
          </a:p>
          <a:p>
            <a:r>
              <a:rPr lang="en-US" altLang="en-US" sz="1600"/>
              <a:t>			?- parent(X,liz).</a:t>
            </a:r>
          </a:p>
          <a:p>
            <a:endParaRPr lang="en-US" altLang="en-US" sz="1600"/>
          </a:p>
          <a:p>
            <a:r>
              <a:rPr lang="en-US" altLang="en-US" sz="1600"/>
              <a:t>The interpretation of this query is: prove that there is at least one object X</a:t>
            </a:r>
          </a:p>
          <a:p>
            <a:r>
              <a:rPr lang="en-US" altLang="en-US" sz="1600"/>
              <a:t>that can be considered a parent of liz, or formally, prove that</a:t>
            </a:r>
          </a:p>
          <a:p>
            <a:endParaRPr lang="en-US" altLang="en-US" sz="1600"/>
          </a:p>
          <a:p>
            <a:r>
              <a:rPr lang="en-US" altLang="en-US" sz="1600"/>
              <a:t>			</a:t>
            </a:r>
            <a:r>
              <a:rPr lang="en-US" altLang="en-US" sz="1600">
                <a:sym typeface="Symbol" charset="2"/>
              </a:rPr>
              <a:t>x[parent(x,liz)]</a:t>
            </a:r>
          </a:p>
          <a:p>
            <a:r>
              <a:rPr lang="en-US" altLang="en-US" sz="1600">
                <a:sym typeface="Symbol" charset="2"/>
              </a:rPr>
              <a:t> </a:t>
            </a:r>
          </a:p>
          <a:p>
            <a:r>
              <a:rPr lang="en-US" altLang="en-US" sz="1600">
                <a:sym typeface="Symbol" charset="2"/>
              </a:rPr>
              <a:t>holds.</a:t>
            </a:r>
            <a:r>
              <a:rPr lang="en-US" altLang="en-US" sz="1600"/>
              <a:t>  </a:t>
            </a:r>
          </a:p>
          <a:p>
            <a:endParaRPr lang="en-US" altLang="en-US" sz="1600"/>
          </a:p>
          <a:p>
            <a:r>
              <a:rPr lang="en-US" altLang="en-US" sz="1600"/>
              <a:t>NOTE: Prolog will return </a:t>
            </a:r>
            <a:r>
              <a:rPr lang="en-US" altLang="en-US" sz="1600" u="sng"/>
              <a:t>all</a:t>
            </a:r>
            <a:r>
              <a:rPr lang="en-US" altLang="en-US" sz="1600"/>
              <a:t> objects for which a query evaluates to true.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Prolog Program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805113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629400" y="4838700"/>
            <a:ext cx="1131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A Family Tree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2895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woman(pam).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liz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ann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woman(pat). </a:t>
            </a:r>
          </a:p>
          <a:p>
            <a:pPr>
              <a:defRPr/>
            </a:pPr>
            <a:endParaRPr lang="en-US" sz="1200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man(tom).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man(bob).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jim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endParaRPr lang="en-US" sz="1200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pam,bob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tom,bob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tom,liz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bob,ann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bob,pat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pat,jim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  <a:endParaRPr lang="en-US" sz="1400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 flipV="1">
            <a:off x="5486400" y="2895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5486400" y="2209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4776788" y="2628900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Parent</a:t>
            </a:r>
          </a:p>
          <a:p>
            <a:r>
              <a:rPr lang="en-US" altLang="en-US" sz="1200"/>
              <a:t>Relation 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286000" y="4953000"/>
            <a:ext cx="3058851" cy="1046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Example Queries:</a:t>
            </a:r>
          </a:p>
          <a:p>
            <a:r>
              <a:rPr lang="en-US" altLang="en-US" sz="1200" dirty="0">
                <a:latin typeface="Courier New" charset="0"/>
              </a:rPr>
              <a:t>?- woman(pam).</a:t>
            </a:r>
          </a:p>
          <a:p>
            <a:r>
              <a:rPr lang="en-US" altLang="en-US" sz="1200" dirty="0">
                <a:latin typeface="Courier New" charset="0"/>
              </a:rPr>
              <a:t>?- woman(X).      </a:t>
            </a:r>
            <a:r>
              <a:rPr lang="en-US" altLang="en-US" sz="1200" dirty="0">
                <a:latin typeface="Courier New" charset="0"/>
                <a:sym typeface="Symbol" charset="2"/>
              </a:rPr>
              <a:t></a:t>
            </a:r>
            <a:r>
              <a:rPr lang="en-US" altLang="en-US" sz="1200" dirty="0">
                <a:latin typeface="Courier New" charset="0"/>
              </a:rPr>
              <a:t>X[woman(X)]?</a:t>
            </a:r>
          </a:p>
          <a:p>
            <a:r>
              <a:rPr lang="en-US" altLang="en-US" sz="1200" dirty="0">
                <a:latin typeface="Courier New" charset="0"/>
              </a:rPr>
              <a:t>?- parent(</a:t>
            </a:r>
            <a:r>
              <a:rPr lang="en-US" altLang="en-US" sz="1200" dirty="0" err="1">
                <a:latin typeface="Courier New" charset="0"/>
              </a:rPr>
              <a:t>tom,Z</a:t>
            </a:r>
            <a:r>
              <a:rPr lang="en-US" altLang="en-US" sz="1200" dirty="0">
                <a:latin typeface="Courier New" charset="0"/>
              </a:rPr>
              <a:t>).</a:t>
            </a:r>
          </a:p>
          <a:p>
            <a:r>
              <a:rPr lang="en-US" altLang="en-US" sz="1200" dirty="0">
                <a:latin typeface="Courier New" charset="0"/>
              </a:rPr>
              <a:t>?- father(Y).      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Compound Queries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796131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A compound query is the conjunction of individual simple queries.</a:t>
            </a:r>
          </a:p>
          <a:p>
            <a:endParaRPr lang="en-US" altLang="en-US" sz="1800"/>
          </a:p>
          <a:p>
            <a:r>
              <a:rPr lang="en-US" altLang="en-US" sz="1800"/>
              <a:t>Stated in terms of goals: a compound goal is the conjunction of individual</a:t>
            </a:r>
          </a:p>
          <a:p>
            <a:r>
              <a:rPr lang="en-US" altLang="en-US" sz="1800"/>
              <a:t>subgoals each of which needs to be satisfied in order for the compound goal </a:t>
            </a:r>
          </a:p>
          <a:p>
            <a:r>
              <a:rPr lang="en-US" altLang="en-US" sz="1800"/>
              <a:t>to be satisfied.  Consider:</a:t>
            </a:r>
          </a:p>
          <a:p>
            <a:endParaRPr lang="en-US" altLang="en-US" sz="1800"/>
          </a:p>
          <a:p>
            <a:r>
              <a:rPr lang="en-US" altLang="en-US" sz="1800"/>
              <a:t>		?- parent(X,Y) , parent(Y,ann).</a:t>
            </a:r>
          </a:p>
          <a:p>
            <a:r>
              <a:rPr lang="en-US" altLang="en-US" sz="1800"/>
              <a:t>or formally,</a:t>
            </a:r>
          </a:p>
          <a:p>
            <a:r>
              <a:rPr lang="en-US" altLang="en-US" sz="1800"/>
              <a:t>		</a:t>
            </a:r>
            <a:r>
              <a:rPr lang="en-US" altLang="en-US" sz="1800">
                <a:sym typeface="Symbol" charset="2"/>
              </a:rPr>
              <a:t>X,Y[parent(X,Y)  parent(Y,ann)]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When Prolog tries to satisfy this compound goal, it will make sure that </a:t>
            </a:r>
            <a:r>
              <a:rPr lang="en-US" altLang="en-US" sz="1800" u="sng"/>
              <a:t>the</a:t>
            </a:r>
          </a:p>
          <a:p>
            <a:r>
              <a:rPr lang="en-US" altLang="en-US" sz="1800" u="sng"/>
              <a:t>two Y variables always have the same values</a:t>
            </a:r>
            <a:r>
              <a:rPr lang="en-US" altLang="en-US" sz="1800"/>
              <a:t>.</a:t>
            </a:r>
          </a:p>
          <a:p>
            <a:endParaRPr lang="en-US" altLang="en-US" sz="1800"/>
          </a:p>
          <a:p>
            <a:r>
              <a:rPr lang="en-US" altLang="en-US" sz="1800"/>
              <a:t>Prolog uses </a:t>
            </a:r>
            <a:r>
              <a:rPr lang="en-US" altLang="en-US" sz="1800" u="sng"/>
              <a:t>unification</a:t>
            </a:r>
            <a:r>
              <a:rPr lang="en-US" altLang="en-US" sz="1800"/>
              <a:t> and </a:t>
            </a:r>
            <a:r>
              <a:rPr lang="en-US" altLang="en-US" sz="1800" u="sng"/>
              <a:t>backtracking</a:t>
            </a:r>
            <a:r>
              <a:rPr lang="en-US" altLang="en-US" sz="1800"/>
              <a:t>  in order to find all the solutions </a:t>
            </a:r>
          </a:p>
          <a:p>
            <a:r>
              <a:rPr lang="en-US" altLang="en-US" sz="1800"/>
              <a:t>which satisfy the compound goal.</a:t>
            </a:r>
            <a:endParaRPr lang="en-US" altLang="en-US" sz="18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17525" y="1414463"/>
            <a:ext cx="77764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Prolog </a:t>
            </a:r>
            <a:r>
              <a:rPr lang="en-US" altLang="en-US" sz="1800" dirty="0"/>
              <a:t>rules</a:t>
            </a:r>
            <a:r>
              <a:rPr lang="en-US" altLang="en-US" sz="1800" u="none" dirty="0"/>
              <a:t> are Horn clauses, but they are written </a:t>
            </a:r>
            <a:r>
              <a:rPr lang="ja-JP" altLang="en-US" sz="1800" u="none"/>
              <a:t>“</a:t>
            </a:r>
            <a:r>
              <a:rPr lang="en-US" altLang="ja-JP" sz="1800" u="none" dirty="0"/>
              <a:t>backwards</a:t>
            </a:r>
            <a:r>
              <a:rPr lang="ja-JP" altLang="en-US" sz="1800" u="none"/>
              <a:t>”</a:t>
            </a:r>
            <a:r>
              <a:rPr lang="en-US" altLang="ja-JP" sz="1800" u="none" dirty="0"/>
              <a:t>, consider: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	</a:t>
            </a:r>
            <a:r>
              <a:rPr lang="en-US" altLang="en-US" sz="1800" u="none" dirty="0">
                <a:sym typeface="Symbol" charset="2"/>
              </a:rPr>
              <a:t>X,Y[woman(X)  parent(X,Y)  mother(X,Y)]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is written in Prolog as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	mother(X,Y) :- woman(X) , parent(X,Y) .</a:t>
            </a:r>
          </a:p>
          <a:p>
            <a:endParaRPr lang="en-US" altLang="en-US" sz="1800" u="none" dirty="0">
              <a:sym typeface="Symbol" charset="2"/>
            </a:endParaRPr>
          </a:p>
          <a:p>
            <a:endParaRPr lang="en-US" altLang="en-US" sz="1800" u="none" dirty="0">
              <a:sym typeface="Symbol" charset="2"/>
            </a:endParaRPr>
          </a:p>
          <a:p>
            <a:endParaRPr lang="en-US" altLang="en-US" sz="1800" u="none" dirty="0"/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2724150" y="3057525"/>
            <a:ext cx="304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 flipH="1">
            <a:off x="29718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260725" y="2613025"/>
            <a:ext cx="183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Implies (</a:t>
            </a:r>
            <a:r>
              <a:rPr lang="ja-JP" altLang="en-US" sz="1400" u="none"/>
              <a:t>“</a:t>
            </a:r>
            <a:r>
              <a:rPr lang="en-US" altLang="ja-JP" sz="1400" u="none"/>
              <a:t>think of </a:t>
            </a:r>
            <a:r>
              <a:rPr lang="en-US" altLang="ja-JP" sz="1400" u="none">
                <a:sym typeface="Symbol" charset="2"/>
              </a:rPr>
              <a:t></a:t>
            </a:r>
            <a:r>
              <a:rPr lang="ja-JP" altLang="en-US" sz="1400" u="none">
                <a:sym typeface="Symbol" charset="2"/>
              </a:rPr>
              <a:t>”</a:t>
            </a:r>
            <a:r>
              <a:rPr lang="en-US" altLang="ja-JP" sz="1400" u="none">
                <a:sym typeface="Symbol" charset="2"/>
              </a:rPr>
              <a:t>)</a:t>
            </a:r>
            <a:endParaRPr lang="en-US" altLang="en-US" sz="1400" u="none"/>
          </a:p>
        </p:txBody>
      </p:sp>
      <p:sp>
        <p:nvSpPr>
          <p:cNvPr id="4102" name="Oval 8"/>
          <p:cNvSpPr>
            <a:spLocks noChangeArrowheads="1"/>
          </p:cNvSpPr>
          <p:nvPr/>
        </p:nvSpPr>
        <p:spPr bwMode="auto">
          <a:xfrm>
            <a:off x="4038600" y="3257550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 flipV="1">
            <a:off x="4191000" y="3429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4430713" y="3443288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 u="none"/>
              <a:t>“</a:t>
            </a:r>
            <a:r>
              <a:rPr lang="en-US" altLang="ja-JP" sz="1400" u="none"/>
              <a:t>and</a:t>
            </a:r>
            <a:r>
              <a:rPr lang="ja-JP" altLang="en-US" sz="1400" u="none"/>
              <a:t>”</a:t>
            </a:r>
            <a:endParaRPr lang="en-US" altLang="en-US" sz="1400" u="none"/>
          </a:p>
        </p:txBody>
      </p:sp>
      <p:sp>
        <p:nvSpPr>
          <p:cNvPr id="4105" name="AutoShape 11"/>
          <p:cNvSpPr>
            <a:spLocks/>
          </p:cNvSpPr>
          <p:nvPr/>
        </p:nvSpPr>
        <p:spPr bwMode="auto">
          <a:xfrm rot="-5400000">
            <a:off x="2057400" y="3429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1839913" y="411480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head</a:t>
            </a:r>
          </a:p>
        </p:txBody>
      </p:sp>
      <p:sp>
        <p:nvSpPr>
          <p:cNvPr id="4107" name="AutoShape 13"/>
          <p:cNvSpPr>
            <a:spLocks/>
          </p:cNvSpPr>
          <p:nvPr/>
        </p:nvSpPr>
        <p:spPr bwMode="auto">
          <a:xfrm rot="-5400000">
            <a:off x="4267200" y="2819400"/>
            <a:ext cx="76200" cy="2362200"/>
          </a:xfrm>
          <a:prstGeom prst="lef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4030663" y="4110038"/>
            <a:ext cx="569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body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517525" y="4462463"/>
            <a:ext cx="81518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You can think of a rule as introducing a new </a:t>
            </a:r>
            <a:r>
              <a:rPr lang="ja-JP" altLang="en-US" sz="1800" u="none"/>
              <a:t>“</a:t>
            </a:r>
            <a:r>
              <a:rPr lang="en-US" altLang="ja-JP" sz="1800" u="none"/>
              <a:t>fact</a:t>
            </a:r>
            <a:r>
              <a:rPr lang="ja-JP" altLang="en-US" sz="1800" u="none"/>
              <a:t>”</a:t>
            </a:r>
            <a:r>
              <a:rPr lang="en-US" altLang="ja-JP" sz="1800" u="none"/>
              <a:t> (the head), but the fact is </a:t>
            </a:r>
            <a:br>
              <a:rPr lang="en-US" altLang="ja-JP" sz="1800" u="none"/>
            </a:br>
            <a:r>
              <a:rPr lang="en-US" altLang="ja-JP" sz="1800" u="none"/>
              <a:t>defined in terms of a compound goal (the body).  That is, predicates defined as</a:t>
            </a:r>
          </a:p>
          <a:p>
            <a:r>
              <a:rPr lang="en-US" altLang="en-US" sz="1800" u="none"/>
              <a:t>rules are only true if the associated compound goal can be shown to be true.</a:t>
            </a:r>
          </a:p>
          <a:p>
            <a:endParaRPr lang="en-US" altLang="en-US" sz="1800" u="none"/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6172200" y="3048000"/>
            <a:ext cx="2011363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Prolog rules a implicitly</a:t>
            </a:r>
            <a:br>
              <a:rPr lang="en-US" altLang="en-US" sz="1400" u="none"/>
            </a:br>
            <a:r>
              <a:rPr lang="en-US" altLang="en-US" sz="1400" u="none"/>
              <a:t>universally quantified!</a:t>
            </a:r>
          </a:p>
        </p:txBody>
      </p:sp>
    </p:spTree>
    <p:extLst>
      <p:ext uri="{BB962C8B-B14F-4D97-AF65-F5344CB8AC3E}">
        <p14:creationId xmlns:p14="http://schemas.microsoft.com/office/powerpoint/2010/main" val="132968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396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woman(pam).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woman(pat).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man(tom).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man(bob).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bob,pat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pat,jim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mother(X,Y) :- woman(X),parent(X,Y).  </a:t>
            </a:r>
            <a:endParaRPr lang="en-US" sz="14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4784725" y="2528888"/>
            <a:ext cx="1804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Queries:</a:t>
            </a:r>
          </a:p>
          <a:p>
            <a:r>
              <a:rPr lang="en-US" altLang="en-US" sz="1400" u="none"/>
              <a:t>?- mother(pam,bob).</a:t>
            </a:r>
          </a:p>
          <a:p>
            <a:r>
              <a:rPr lang="en-US" altLang="en-US" sz="1400" u="none"/>
              <a:t>?- mother(Z,jim).</a:t>
            </a:r>
          </a:p>
          <a:p>
            <a:r>
              <a:rPr lang="en-US" altLang="en-US" sz="1400" u="none"/>
              <a:t>?- mother(P,Q).</a:t>
            </a:r>
          </a:p>
        </p:txBody>
      </p:sp>
    </p:spTree>
    <p:extLst>
      <p:ext uri="{BB962C8B-B14F-4D97-AF65-F5344CB8AC3E}">
        <p14:creationId xmlns:p14="http://schemas.microsoft.com/office/powerpoint/2010/main" val="210497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593725" y="1857375"/>
            <a:ext cx="62376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The same predicate name can be defined by multiple rules: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	sibling(X,Y) :- sister(X,Y) . </a:t>
            </a:r>
          </a:p>
          <a:p>
            <a:r>
              <a:rPr lang="en-US" altLang="en-US" sz="1800" u="none" dirty="0"/>
              <a:t>	sibling(X,Y) :- brother(X,Y).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Use backtracking to find alternative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97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Fundamental Question: </a:t>
            </a:r>
          </a:p>
          <a:p>
            <a:pPr lvl="1"/>
            <a:r>
              <a:rPr lang="en-US" dirty="0"/>
              <a:t>Can First Order Logic be considered a computational model?</a:t>
            </a:r>
          </a:p>
          <a:p>
            <a:r>
              <a:rPr lang="en-US" dirty="0"/>
              <a:t>Another way of asking the same question:</a:t>
            </a:r>
          </a:p>
          <a:p>
            <a:pPr lvl="1"/>
            <a:r>
              <a:rPr lang="en-US" dirty="0"/>
              <a:t> Is First Order Logic </a:t>
            </a:r>
            <a:r>
              <a:rPr lang="en-US" i="1" dirty="0"/>
              <a:t>Turing Complete?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7816563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Turing Completeness: </a:t>
            </a:r>
            <a:r>
              <a:rPr lang="en-US" dirty="0"/>
              <a:t>A system of data-manipulation </a:t>
            </a:r>
          </a:p>
          <a:p>
            <a:r>
              <a:rPr lang="en-US" dirty="0"/>
              <a:t>rules is said to be </a:t>
            </a:r>
            <a:r>
              <a:rPr lang="en-US" i="1" dirty="0"/>
              <a:t>Turing complete</a:t>
            </a:r>
            <a:r>
              <a:rPr lang="en-US" dirty="0"/>
              <a:t> if it can be used to </a:t>
            </a:r>
          </a:p>
          <a:p>
            <a:r>
              <a:rPr lang="en-US" dirty="0"/>
              <a:t>simulate any Turing machine (</a:t>
            </a:r>
            <a:r>
              <a:rPr lang="en-US" i="1" dirty="0"/>
              <a:t>i.e. </a:t>
            </a:r>
            <a:r>
              <a:rPr lang="en-US" dirty="0"/>
              <a:t>compute any algorithm).</a:t>
            </a:r>
          </a:p>
          <a:p>
            <a:endParaRPr lang="en-US" dirty="0"/>
          </a:p>
          <a:p>
            <a:pPr algn="r"/>
            <a:r>
              <a:rPr lang="en-US" dirty="0"/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75591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Another Simple Prolog Program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53292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Consider the program relating humans to mortality:</a:t>
            </a:r>
          </a:p>
          <a:p>
            <a:endParaRPr lang="en-US" altLang="en-US" sz="1800" u="none"/>
          </a:p>
          <a:p>
            <a:r>
              <a:rPr lang="en-US" altLang="en-US" sz="1800" u="none"/>
              <a:t>	mortal(X) :- human(X).</a:t>
            </a:r>
          </a:p>
          <a:p>
            <a:r>
              <a:rPr lang="en-US" altLang="en-US" sz="1800" u="none"/>
              <a:t>	human(socrates).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We can now pose the query:</a:t>
            </a:r>
          </a:p>
          <a:p>
            <a:endParaRPr lang="en-US" altLang="en-US" sz="1800" u="none"/>
          </a:p>
          <a:p>
            <a:r>
              <a:rPr lang="en-US" altLang="en-US" sz="1800" u="none"/>
              <a:t>	?- mortal(socrates).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636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Exercise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cs typeface="+mn-cs"/>
              </a:rPr>
              <a:t>Exercise #1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Declarative vs. Procedural Meaning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533400" y="1500188"/>
            <a:ext cx="7880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When interpreting rules purely as Horn clause logic statement </a:t>
            </a:r>
            <a:r>
              <a:rPr lang="en-US" altLang="en-US" sz="1800" u="none" dirty="0">
                <a:sym typeface="Symbol" charset="2"/>
              </a:rPr>
              <a:t> </a:t>
            </a:r>
            <a:r>
              <a:rPr lang="en-US" altLang="en-US" sz="1800" dirty="0">
                <a:sym typeface="Symbol" charset="2"/>
              </a:rPr>
              <a:t>declarative</a:t>
            </a:r>
            <a:endParaRPr lang="en-US" altLang="en-US" sz="1800" u="none" dirty="0">
              <a:sym typeface="Symbol" charset="2"/>
            </a:endParaRP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When interpreting rules as </a:t>
            </a:r>
            <a:r>
              <a:rPr lang="ja-JP" altLang="en-US" sz="1800" u="none">
                <a:sym typeface="Symbol" charset="2"/>
              </a:rPr>
              <a:t>“</a:t>
            </a:r>
            <a:r>
              <a:rPr lang="en-US" altLang="ja-JP" sz="1800" u="none" dirty="0">
                <a:sym typeface="Symbol" charset="2"/>
              </a:rPr>
              <a:t>search</a:t>
            </a:r>
            <a:r>
              <a:rPr lang="ja-JP" altLang="en-US" sz="1800" u="none">
                <a:sym typeface="Symbol" charset="2"/>
              </a:rPr>
              <a:t>”</a:t>
            </a:r>
            <a:r>
              <a:rPr lang="en-US" altLang="ja-JP" sz="1800" u="none" dirty="0">
                <a:sym typeface="Symbol" charset="2"/>
              </a:rPr>
              <a:t>  </a:t>
            </a:r>
            <a:r>
              <a:rPr lang="en-US" altLang="ja-JP" sz="1800" dirty="0">
                <a:sym typeface="Symbol" charset="2"/>
              </a:rPr>
              <a:t>procedural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dirty="0">
                <a:sym typeface="Symbol" charset="2"/>
              </a:rPr>
              <a:t>Observation</a:t>
            </a:r>
            <a:r>
              <a:rPr lang="en-US" altLang="en-US" sz="1800" u="none" dirty="0">
                <a:sym typeface="Symbol" charset="2"/>
              </a:rPr>
              <a:t>: We design programs with  declarative meaning in our minds,</a:t>
            </a:r>
          </a:p>
          <a:p>
            <a:r>
              <a:rPr lang="en-US" altLang="en-US" sz="1800" u="none" dirty="0">
                <a:sym typeface="Symbol" charset="2"/>
              </a:rPr>
              <a:t>but the execution is performed in a procedural fashion.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Consider: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	mother(X,Y) :- woman(X),parent(X,Y).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16040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09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/>
              <a:t>The </a:t>
            </a:r>
            <a:r>
              <a:rPr lang="en-US" sz="2800" u="sng"/>
              <a:t>unification</a:t>
            </a:r>
            <a:r>
              <a:rPr lang="en-US" sz="2800"/>
              <a:t> operator: =/2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/>
              <a:t>The expression A=B is true if A and B are terms and </a:t>
            </a:r>
            <a:r>
              <a:rPr lang="en-US" sz="2400" u="sng"/>
              <a:t>unify</a:t>
            </a:r>
            <a:r>
              <a:rPr lang="en-US" sz="2400"/>
              <a:t> (look identical)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arity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715000" y="160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74925" y="3565525"/>
            <a:ext cx="981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a.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b.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false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X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X = Y.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</p:txBody>
      </p:sp>
    </p:spTree>
    <p:extLst>
      <p:ext uri="{BB962C8B-B14F-4D97-AF65-F5344CB8AC3E}">
        <p14:creationId xmlns:p14="http://schemas.microsoft.com/office/powerpoint/2010/main" val="82366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Lists – a convenient way to represent abstract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Prolog has a special notation for lists.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65325" y="3770313"/>
            <a:ext cx="80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[a,b,c]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 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27325" y="4784725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Empty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List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22860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7125" y="3641725"/>
            <a:ext cx="243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bmw, vw, mercedes ]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chicken, turkey, goose ]</a:t>
            </a:r>
          </a:p>
        </p:txBody>
      </p:sp>
    </p:spTree>
    <p:extLst>
      <p:ext uri="{BB962C8B-B14F-4D97-AF65-F5344CB8AC3E}">
        <p14:creationId xmlns:p14="http://schemas.microsoft.com/office/powerpoint/2010/main" val="80009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90538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1900"/>
              <a:t>Pattern Matching in Lists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84325" y="2209800"/>
            <a:ext cx="18621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a, X ].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b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[ a, b ]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546725" y="2438400"/>
            <a:ext cx="16351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But: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X ].</a:t>
            </a:r>
          </a:p>
          <a:p>
            <a:pPr>
              <a:defRPr/>
            </a:pPr>
            <a:r>
              <a:rPr lang="en-US" sz="1600" u="none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3733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Char char="l"/>
              <a:defRPr/>
            </a:pPr>
            <a:r>
              <a:rPr lang="en-US" sz="1900" u="none">
                <a:ea typeface="ＭＳ Ｐゴシック" charset="0"/>
                <a:cs typeface="ＭＳ Ｐゴシック" charset="0"/>
              </a:rPr>
              <a:t>The Head-Tail Operator: [H|T]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84325" y="4267200"/>
            <a:ext cx="1700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[a,b,c] = [X|Y];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X = a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Y = </a:t>
            </a: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[b,c]</a:t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?- [a] = [Q|P];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Q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P = [ ]</a:t>
            </a:r>
          </a:p>
        </p:txBody>
      </p:sp>
    </p:spTree>
    <p:extLst>
      <p:ext uri="{BB962C8B-B14F-4D97-AF65-F5344CB8AC3E}">
        <p14:creationId xmlns:p14="http://schemas.microsoft.com/office/powerpoint/2010/main" val="123783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- the First Predicate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79525" y="2017713"/>
            <a:ext cx="679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first/2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first element of the list in second argument.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5725" y="3084513"/>
            <a:ext cx="341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first(</a:t>
            </a:r>
            <a:r>
              <a:rPr lang="en-US" sz="1800" u="none" dirty="0" err="1">
                <a:ea typeface="ＭＳ Ｐゴシック" charset="0"/>
                <a:cs typeface="ＭＳ Ｐゴシック" charset="0"/>
              </a:rPr>
              <a:t>List,E</a:t>
            </a:r>
            <a:r>
              <a:rPr lang="en-US" sz="1800" u="none" dirty="0">
                <a:ea typeface="ＭＳ Ｐゴシック" charset="0"/>
                <a:cs typeface="ＭＳ Ｐゴシック" charset="0"/>
              </a:rPr>
              <a:t>) :- List = [H|T], E = H.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3824288"/>
            <a:ext cx="1487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first([H|_],H).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7644" y="3429000"/>
            <a:ext cx="4459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47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- the Last Predicate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79525" y="1941513"/>
            <a:ext cx="677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last/2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last element of the list in second argument.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9050" y="2932113"/>
            <a:ext cx="648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Recursion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there are always two parts to a recursive definition;</a:t>
            </a:r>
            <a:br>
              <a:rPr lang="en-US" sz="1800" u="none">
                <a:ea typeface="ＭＳ Ｐゴシック" charset="0"/>
                <a:cs typeface="ＭＳ Ｐゴシック" charset="0"/>
              </a:rPr>
            </a:br>
            <a:r>
              <a:rPr lang="en-US" sz="1800" u="none">
                <a:ea typeface="ＭＳ Ｐゴシック" charset="0"/>
                <a:cs typeface="ＭＳ Ｐゴシック" charset="0"/>
              </a:rPr>
              <a:t>the </a:t>
            </a:r>
            <a:r>
              <a:rPr lang="en-US" sz="1800">
                <a:ea typeface="ＭＳ Ｐゴシック" charset="0"/>
                <a:cs typeface="ＭＳ Ｐゴシック" charset="0"/>
              </a:rPr>
              <a:t>base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 and the </a:t>
            </a:r>
            <a:r>
              <a:rPr lang="en-US" sz="1800">
                <a:ea typeface="ＭＳ Ｐゴシック" charset="0"/>
                <a:cs typeface="ＭＳ Ｐゴシック" charset="0"/>
              </a:rPr>
              <a:t>recursive step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.</a:t>
            </a: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79525" y="4075113"/>
            <a:ext cx="26805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last([A],A).</a:t>
            </a:r>
          </a:p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 _ |L],E) :- last(L,E).</a:t>
            </a:r>
          </a:p>
        </p:txBody>
      </p:sp>
    </p:spTree>
    <p:extLst>
      <p:ext uri="{BB962C8B-B14F-4D97-AF65-F5344CB8AC3E}">
        <p14:creationId xmlns:p14="http://schemas.microsoft.com/office/powerpoint/2010/main" val="193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Predicate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69925" y="1490663"/>
            <a:ext cx="7096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Write a predicate member/2 that takes a list as its first argument and</a:t>
            </a:r>
            <a:br>
              <a:rPr lang="en-US" altLang="en-US" sz="1800" dirty="0"/>
            </a:br>
            <a:r>
              <a:rPr lang="en-US" altLang="en-US" sz="1800" dirty="0"/>
              <a:t>an element as its second element.  This predicate is to return true if</a:t>
            </a:r>
            <a:br>
              <a:rPr lang="en-US" altLang="en-US" sz="1800" dirty="0"/>
            </a:br>
            <a:r>
              <a:rPr lang="en-US" altLang="en-US" sz="1800" dirty="0"/>
              <a:t>the element appears in the list otherwise it returns false.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08125" y="2833688"/>
            <a:ext cx="2779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member([E|_],E).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member([_|T],E) :- member(T,E).</a:t>
            </a:r>
          </a:p>
        </p:txBody>
      </p:sp>
    </p:spTree>
    <p:extLst>
      <p:ext uri="{BB962C8B-B14F-4D97-AF65-F5344CB8AC3E}">
        <p14:creationId xmlns:p14="http://schemas.microsoft.com/office/powerpoint/2010/main" val="11854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/>
              <a:t>Write a predicate that compares two lists and returns true if the lists are the same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11953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Quantification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3319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324600" y="3581400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/>
              <a:t>Friedrich Ludwig Gottlob Frege</a:t>
            </a:r>
          </a:p>
          <a:p>
            <a:pPr algn="ctr"/>
            <a:r>
              <a:rPr lang="en-US" altLang="en-US" sz="1200"/>
              <a:t>Philosopher and Logician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86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1879 </a:t>
            </a:r>
            <a:r>
              <a:rPr lang="en-US" dirty="0" err="1"/>
              <a:t>Gottlob</a:t>
            </a:r>
            <a:r>
              <a:rPr lang="en-US" dirty="0"/>
              <a:t> </a:t>
            </a:r>
            <a:r>
              <a:rPr lang="en-US" dirty="0" err="1"/>
              <a:t>Frege</a:t>
            </a:r>
            <a:r>
              <a:rPr lang="en-US" dirty="0"/>
              <a:t> introduced the predicate calculus (‘</a:t>
            </a:r>
            <a:r>
              <a:rPr lang="en-US" dirty="0" err="1"/>
              <a:t>Begriffsschrifft</a:t>
            </a:r>
            <a:r>
              <a:rPr lang="en-US" dirty="0"/>
              <a:t>’)</a:t>
            </a:r>
          </a:p>
          <a:p>
            <a:r>
              <a:rPr lang="en-US" dirty="0"/>
              <a:t>Today predicate calculus is more commonly known as First Order Logic (FOL). </a:t>
            </a:r>
          </a:p>
          <a:p>
            <a:r>
              <a:rPr lang="en-US" dirty="0"/>
              <a:t>This logic is characterized by three structures: </a:t>
            </a:r>
          </a:p>
          <a:p>
            <a:pPr lvl="1"/>
            <a:r>
              <a:rPr lang="en-US" dirty="0"/>
              <a:t>predicates, </a:t>
            </a:r>
          </a:p>
          <a:p>
            <a:pPr lvl="1"/>
            <a:r>
              <a:rPr lang="en-US" dirty="0"/>
              <a:t>universal quantification, and </a:t>
            </a:r>
          </a:p>
          <a:p>
            <a:pPr lvl="1"/>
            <a:r>
              <a:rPr lang="en-US" dirty="0"/>
              <a:t>existential quantification.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Arithmetic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12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Prolog is a programming language, therefore, arithmetic is implemented as expected.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only difference to other programming languages is that assignment is done via the predicate </a:t>
            </a:r>
            <a:r>
              <a:rPr lang="en-US" altLang="en-US" sz="2000" u="sng" dirty="0"/>
              <a:t>is</a:t>
            </a:r>
            <a:r>
              <a:rPr lang="en-US" altLang="en-US" sz="2000" dirty="0"/>
              <a:t> rather than the equal sign, since the equal sign has been used for the unification operator.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60525" y="4267200"/>
            <a:ext cx="22813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u="sng" dirty="0"/>
              <a:t>Examples:</a:t>
            </a:r>
            <a:r>
              <a:rPr lang="en-US" altLang="en-US" sz="1800" dirty="0"/>
              <a:t> </a:t>
            </a:r>
          </a:p>
          <a:p>
            <a:pPr>
              <a:defRPr/>
            </a:pPr>
            <a:r>
              <a:rPr lang="en-US" altLang="en-US" sz="1800" dirty="0"/>
              <a:t>    </a:t>
            </a:r>
          </a:p>
          <a:p>
            <a:pPr>
              <a:defRPr/>
            </a:pPr>
            <a:r>
              <a:rPr lang="en-US" altLang="en-US" sz="1800" dirty="0"/>
              <a:t>?- X is 10 + 5;</a:t>
            </a:r>
          </a:p>
          <a:p>
            <a:pPr>
              <a:defRPr/>
            </a:pPr>
            <a:r>
              <a:rPr lang="en-US" altLang="en-US" sz="1800" dirty="0"/>
              <a:t>X = 15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?- X is 10 + 5 * 6 / 3;</a:t>
            </a:r>
          </a:p>
          <a:p>
            <a:pPr>
              <a:defRPr/>
            </a:pPr>
            <a:r>
              <a:rPr lang="en-US" altLang="en-US" sz="1800" dirty="0"/>
              <a:t>X = 20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241925" y="5345113"/>
            <a:ext cx="2487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Precedence and associativity</a:t>
            </a:r>
            <a:br>
              <a:rPr lang="en-US" altLang="en-US" sz="1400"/>
            </a:br>
            <a:r>
              <a:rPr lang="en-US" altLang="en-US" sz="1400"/>
              <a:t>of operators are respected.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4038600" y="5562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Arithmetic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81075" y="2017713"/>
            <a:ext cx="790633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write a predicate definition for length/2 that takes </a:t>
            </a:r>
          </a:p>
          <a:p>
            <a:pPr>
              <a:defRPr/>
            </a:pPr>
            <a:r>
              <a:rPr lang="en-US" altLang="en-US" dirty="0"/>
              <a:t>a list in its first argument and returns the length of the list </a:t>
            </a:r>
          </a:p>
          <a:p>
            <a:pPr>
              <a:defRPr/>
            </a:pPr>
            <a:r>
              <a:rPr lang="en-US" altLang="en-US" dirty="0"/>
              <a:t>in its second argument.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length([ ], 0).</a:t>
            </a:r>
          </a:p>
          <a:p>
            <a:pPr>
              <a:defRPr/>
            </a:pPr>
            <a:r>
              <a:rPr lang="en-US" altLang="en-US"/>
              <a:t>length(L, N) :- L = [H|T], length(T,NT), N is NT + 1.</a:t>
            </a:r>
          </a:p>
        </p:txBody>
      </p:sp>
    </p:spTree>
    <p:extLst>
      <p:ext uri="{BB962C8B-B14F-4D97-AF65-F5344CB8AC3E}">
        <p14:creationId xmlns:p14="http://schemas.microsoft.com/office/powerpoint/2010/main" val="246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I/O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write(term)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true if term is a Prolog term, writes term to the terminal.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read(X)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true if the user types a term followed by a period, X becomes unified to the term.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nl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always true and writes a newline character on the terminal.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6823791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F"/>
              <a:defRPr/>
            </a:pPr>
            <a:r>
              <a:rPr lang="en-US" altLang="en-US" dirty="0">
                <a:sym typeface="Wingdings" charset="2"/>
              </a:rPr>
              <a:t>Extra-logical predicates due to the side-effect of </a:t>
            </a:r>
            <a:br>
              <a:rPr lang="en-US" altLang="en-US" dirty="0">
                <a:sym typeface="Wingdings" charset="2"/>
              </a:rPr>
            </a:br>
            <a:r>
              <a:rPr lang="en-US" altLang="en-US" dirty="0">
                <a:sym typeface="Wingdings" charset="2"/>
              </a:rPr>
              <a:t>writing/reading to/from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77471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I/O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1593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?- write(tom).</a:t>
            </a:r>
          </a:p>
          <a:p>
            <a:pPr>
              <a:defRPr/>
            </a:pPr>
            <a:r>
              <a:rPr lang="en-US" altLang="en-US" dirty="0"/>
              <a:t>tom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write([1,2]).</a:t>
            </a:r>
          </a:p>
          <a:p>
            <a:pPr>
              <a:defRPr/>
            </a:pPr>
            <a:r>
              <a:rPr lang="en-US" altLang="en-US" dirty="0"/>
              <a:t>[1, 2]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read(X).</a:t>
            </a:r>
          </a:p>
          <a:p>
            <a:pPr>
              <a:defRPr/>
            </a:pPr>
            <a:r>
              <a:rPr lang="en-US" altLang="en-US" dirty="0"/>
              <a:t>|: boo.</a:t>
            </a:r>
          </a:p>
          <a:p>
            <a:pPr>
              <a:defRPr/>
            </a:pPr>
            <a:r>
              <a:rPr lang="en-US" altLang="en-US" dirty="0"/>
              <a:t>X = boo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read(Q).</a:t>
            </a:r>
          </a:p>
          <a:p>
            <a:pPr>
              <a:defRPr/>
            </a:pPr>
            <a:r>
              <a:rPr lang="en-US" altLang="en-US" dirty="0"/>
              <a:t>|: [1,2,3].</a:t>
            </a:r>
          </a:p>
          <a:p>
            <a:pPr>
              <a:defRPr/>
            </a:pPr>
            <a:r>
              <a:rPr lang="en-US" altLang="en-US" dirty="0"/>
              <a:t>Q = [1, 2, 3]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8525" y="3592513"/>
            <a:ext cx="160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Prolog I/O Prompt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33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Exercises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1977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max/3 that takes two numbers as its first two </a:t>
            </a:r>
            <a:br>
              <a:rPr lang="en-US" altLang="en-US" sz="1800" dirty="0"/>
            </a:br>
            <a:r>
              <a:rPr lang="en-US" altLang="en-US" sz="1800" dirty="0"/>
              <a:t>arguments and unifies the last argument with the maximum </a:t>
            </a:r>
            <a:br>
              <a:rPr lang="en-US" altLang="en-US" sz="1800" dirty="0"/>
            </a:br>
            <a:r>
              <a:rPr lang="en-US" altLang="en-US" sz="1800" dirty="0"/>
              <a:t>of the two.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</a:t>
            </a:r>
            <a:r>
              <a:rPr lang="en-US" altLang="en-US" sz="1800" dirty="0" err="1"/>
              <a:t>maxlist</a:t>
            </a:r>
            <a:r>
              <a:rPr lang="en-US" altLang="en-US" sz="1800" dirty="0"/>
              <a:t>/2 takes a list of numbers as its first </a:t>
            </a:r>
            <a:br>
              <a:rPr lang="en-US" altLang="en-US" sz="1800" dirty="0"/>
            </a:br>
            <a:r>
              <a:rPr lang="en-US" altLang="en-US" sz="1800" dirty="0"/>
              <a:t>argument and unifies the second argument with the maximum </a:t>
            </a:r>
            <a:br>
              <a:rPr lang="en-US" altLang="en-US" sz="1800" dirty="0"/>
            </a:br>
            <a:r>
              <a:rPr lang="en-US" altLang="en-US" sz="1800" dirty="0"/>
              <a:t>number in the list.  The predicate should fail if the list is empty.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ordered/1 that takes a list of numbers as its </a:t>
            </a:r>
            <a:br>
              <a:rPr lang="en-US" altLang="en-US" sz="1800" dirty="0"/>
            </a:br>
            <a:r>
              <a:rPr lang="en-US" altLang="en-US" sz="1800" dirty="0"/>
              <a:t>argument and succeeds if and only if the list is in non-decreasing</a:t>
            </a:r>
            <a:br>
              <a:rPr lang="en-US" altLang="en-US" sz="1800" dirty="0"/>
            </a:br>
            <a:r>
              <a:rPr lang="en-US" altLang="en-US" sz="1800" dirty="0"/>
              <a:t>order. </a:t>
            </a:r>
          </a:p>
        </p:txBody>
      </p:sp>
    </p:spTree>
    <p:extLst>
      <p:ext uri="{BB962C8B-B14F-4D97-AF65-F5344CB8AC3E}">
        <p14:creationId xmlns:p14="http://schemas.microsoft.com/office/powerpoint/2010/main" val="1064618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Translation Program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" y="1338263"/>
            <a:ext cx="709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takes simple English statements and translates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them into German.  The sentences are given as lists of words.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27125" y="2084388"/>
            <a:ext cx="23177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% the dictionary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logic,logik</a:t>
            </a:r>
            <a:r>
              <a:rPr lang="en-US" altLang="en-US" sz="1400" dirty="0">
                <a:latin typeface="Courier New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is,macht</a:t>
            </a:r>
            <a:r>
              <a:rPr lang="en-US" altLang="en-US" sz="1400" dirty="0">
                <a:latin typeface="Courier New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fun,spass</a:t>
            </a:r>
            <a:r>
              <a:rPr lang="en-US" altLang="en-US" sz="1400" dirty="0">
                <a:latin typeface="Courier New" charset="0"/>
              </a:rPr>
              <a:t>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3325813"/>
            <a:ext cx="30844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% the translation procedure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translate([],[]).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translate([W|S],G):-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	lookup(W,GW),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	translate(S,GS),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	G=[GW|GS].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15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Interaction Loops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7454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prompts a user for a list, then reads the list, reverses</a:t>
            </a:r>
            <a:br>
              <a:rPr lang="en-US" altLang="en-US" sz="1800"/>
            </a:br>
            <a:r>
              <a:rPr lang="en-US" altLang="en-US" sz="1800"/>
              <a:t>the elements of the list  and then prints out the reversed list to the terminal.</a:t>
            </a:r>
            <a:br>
              <a:rPr lang="en-US" altLang="en-US" sz="1800"/>
            </a:br>
            <a:r>
              <a:rPr lang="en-US" altLang="en-US" sz="1800"/>
              <a:t>It then returns to prompting the user for a new list, etc.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33600" y="2858631"/>
            <a:ext cx="4114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interact:-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</a:t>
            </a:r>
            <a:r>
              <a:rPr lang="en-US" altLang="en-US" sz="1400" dirty="0" err="1">
                <a:latin typeface="Courier New" charset="0"/>
              </a:rPr>
              <a:t>gimme</a:t>
            </a:r>
            <a:r>
              <a:rPr lang="en-US" altLang="en-US" sz="1400" dirty="0">
                <a:latin typeface="Courier New" charset="0"/>
              </a:rPr>
              <a:t> a list&gt;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read(X),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reverse(X,Y),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write('this is the reverse: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!,interact</a:t>
            </a:r>
            <a:r>
              <a:rPr lang="en-US" altLang="en-US" sz="14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charset="0"/>
            </a:endParaRPr>
          </a:p>
        </p:txBody>
      </p:sp>
      <p:sp>
        <p:nvSpPr>
          <p:cNvPr id="2" name="Up Arrow 1"/>
          <p:cNvSpPr/>
          <p:nvPr/>
        </p:nvSpPr>
        <p:spPr bwMode="auto">
          <a:xfrm>
            <a:off x="2590800" y="4981158"/>
            <a:ext cx="152400" cy="3810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5562600"/>
            <a:ext cx="62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Cut</a:t>
            </a:r>
          </a:p>
        </p:txBody>
      </p:sp>
    </p:spTree>
    <p:extLst>
      <p:ext uri="{BB962C8B-B14F-4D97-AF65-F5344CB8AC3E}">
        <p14:creationId xmlns:p14="http://schemas.microsoft.com/office/powerpoint/2010/main" val="1814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Exercise	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</a:t>
            </a:r>
            <a:r>
              <a:rPr lang="en-US" altLang="en-US" dirty="0"/>
              <a:t>2</a:t>
            </a:r>
          </a:p>
          <a:p>
            <a:pPr lvl="1" eaLnBrk="1" hangingPunct="1"/>
            <a:r>
              <a:rPr lang="en-US" altLang="en-US" dirty="0"/>
              <a:t>Prolog excels at natural language processing.  This exercise lets you explore this a bit.</a:t>
            </a:r>
          </a:p>
        </p:txBody>
      </p:sp>
    </p:spTree>
    <p:extLst>
      <p:ext uri="{BB962C8B-B14F-4D97-AF65-F5344CB8AC3E}">
        <p14:creationId xmlns:p14="http://schemas.microsoft.com/office/powerpoint/2010/main" val="108560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Quantified Variables</a:t>
            </a:r>
          </a:p>
          <a:p>
            <a:pPr lvl="1" eaLnBrk="1" hangingPunct="1"/>
            <a:r>
              <a:rPr lang="en-US" altLang="en-US" u="sng"/>
              <a:t>Universally</a:t>
            </a:r>
            <a:r>
              <a:rPr lang="en-US" altLang="en-US"/>
              <a:t> quantified variables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</a:t>
            </a:r>
            <a:r>
              <a:rPr lang="en-US" altLang="en-US">
                <a:sym typeface="Symbol" charset="2"/>
              </a:rPr>
              <a:t>X – </a:t>
            </a:r>
            <a:r>
              <a:rPr lang="en-US" altLang="en-US" u="sng">
                <a:sym typeface="Symbol" charset="2"/>
              </a:rPr>
              <a:t>for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altLang="en-US" u="sng">
                <a:sym typeface="Symbol" charset="2"/>
              </a:rPr>
              <a:t>ll</a:t>
            </a:r>
            <a:r>
              <a:rPr lang="en-US" altLang="en-US">
                <a:sym typeface="Symbol" charset="2"/>
              </a:rPr>
              <a:t> objects X</a:t>
            </a:r>
            <a:br>
              <a:rPr lang="en-US" altLang="en-US">
                <a:sym typeface="Symbol" charset="2"/>
              </a:rPr>
            </a:br>
            <a:endParaRPr lang="en-US" altLang="en-US">
              <a:sym typeface="Symbol" charset="2"/>
            </a:endParaRPr>
          </a:p>
          <a:p>
            <a:pPr lvl="1" eaLnBrk="1" hangingPunct="1"/>
            <a:r>
              <a:rPr lang="en-US" altLang="en-US" u="sng">
                <a:sym typeface="Symbol" charset="2"/>
              </a:rPr>
              <a:t>Existentially</a:t>
            </a:r>
            <a:r>
              <a:rPr lang="en-US" altLang="en-US">
                <a:sym typeface="Symbol" charset="2"/>
              </a:rPr>
              <a:t> quantified variables</a:t>
            </a:r>
            <a:br>
              <a:rPr lang="en-US" altLang="en-US">
                <a:sym typeface="Symbol" charset="2"/>
              </a:rPr>
            </a:br>
            <a:br>
              <a:rPr lang="en-US" altLang="en-US">
                <a:sym typeface="Symbol" charset="2"/>
              </a:rPr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</a:t>
            </a:r>
            <a:r>
              <a:rPr lang="en-US" altLang="en-US">
                <a:sym typeface="Symbol" charset="2"/>
              </a:rPr>
              <a:t>Y – </a:t>
            </a:r>
            <a:r>
              <a:rPr lang="en-US" altLang="en-US" u="sng">
                <a:sym typeface="Symbol" charset="2"/>
              </a:rPr>
              <a:t>there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E</a:t>
            </a:r>
            <a:r>
              <a:rPr lang="en-US" altLang="en-US" u="sng">
                <a:sym typeface="Symbol" charset="2"/>
              </a:rPr>
              <a:t>xists</a:t>
            </a:r>
            <a:r>
              <a:rPr lang="en-US" altLang="en-US">
                <a:sym typeface="Symbol" charset="2"/>
              </a:rPr>
              <a:t> an object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Predicates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Predicates are functions that map their arguments into true/false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The signature of a predicate p(X) is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br>
              <a:rPr lang="en-US" altLang="en-US" sz="1600"/>
            </a:br>
            <a:r>
              <a:rPr lang="en-US" altLang="en-US" sz="1600"/>
              <a:t>p: Objects </a:t>
            </a:r>
            <a:r>
              <a:rPr lang="en-US" altLang="en-US" sz="1600">
                <a:sym typeface="Symbol" charset="2"/>
              </a:rPr>
              <a:t> { true, false }</a:t>
            </a:r>
            <a:br>
              <a:rPr lang="en-US" altLang="en-US" sz="1600">
                <a:sym typeface="Symbol" charset="2"/>
              </a:rPr>
            </a:br>
            <a:endParaRPr lang="en-US" altLang="en-US" sz="1600">
              <a:sym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human(X)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human: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human(tree) =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human(paul) =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mother(X,Y)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mother: Objects 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mother(betty,paul) =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Mother(giraffe,peter) =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We can combine predicates and quantified variables to make statements on sets of objects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X[mother(X,paul)]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there exists an object X such that X is the mother of Paul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Y[human(Y)]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for all objects Y such that Y is human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Logical Connectives: and, or, not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FC[parent(F,C) and male(F)]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There exists an object F for all object C such that F is a parent of C and F is male.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X[day(X) and (wet(X) or dry(X))]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For all objects X such that X is a day and X is either wet or dry.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If-then rules: A </a:t>
            </a:r>
            <a:r>
              <a:rPr lang="en-US">
                <a:cs typeface="+mn-cs"/>
                <a:sym typeface="Symbol" charset="0"/>
              </a:rPr>
              <a:t> B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>
                <a:sym typeface="Symbol" charset="0"/>
              </a:rPr>
              <a:t>XY[parent(X,Y) and female(X)  mother(X,Y)]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>
                <a:sym typeface="Symbol" charset="0"/>
              </a:rPr>
              <a:t>For all objects X and for all objects Y such that if X is a parent of Y and X is female then X is a mother.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>
                <a:sym typeface="Symbol" charset="0"/>
              </a:rPr>
              <a:t>Q[human(Q)  mortal(Q)]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>
                <a:sym typeface="Symbol" charset="0"/>
              </a:rPr>
              <a:t>For all objects Q such that if Q is human then Q is mortal.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Horn Clause Logic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93725" y="1841500"/>
            <a:ext cx="57102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/>
              <a:t>In Horn clause logic the form of the WFF</a:t>
            </a:r>
            <a:r>
              <a:rPr lang="ja-JP" altLang="en-US" sz="1800" dirty="0"/>
              <a:t>’</a:t>
            </a:r>
            <a:r>
              <a:rPr lang="en-US" altLang="ja-JP" sz="1800" dirty="0"/>
              <a:t>s is restricted: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en-US" altLang="ja-JP" sz="1800" dirty="0"/>
              <a:t>         P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… 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n-1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 err="1"/>
              <a:t>P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 P</a:t>
            </a:r>
            <a:r>
              <a:rPr lang="en-US" altLang="ja-JP" sz="1800" baseline="-25000" dirty="0"/>
              <a:t>0</a:t>
            </a:r>
          </a:p>
          <a:p>
            <a:endParaRPr lang="en-US" altLang="en-US" sz="1800" baseline="-25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Where </a:t>
            </a:r>
            <a:r>
              <a:rPr lang="en-US" altLang="en-US" sz="1800" dirty="0">
                <a:sym typeface="Symbol" charset="2"/>
              </a:rPr>
              <a:t>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,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,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charset="2"/>
              </a:rPr>
              <a:t> …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are predicates.</a:t>
            </a:r>
          </a:p>
          <a:p>
            <a:endParaRPr lang="en-US" altLang="en-US" sz="1800" dirty="0">
              <a:sym typeface="Symbol" charset="2"/>
            </a:endParaRP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1066800" y="2590800"/>
            <a:ext cx="2952750" cy="1143000"/>
            <a:chOff x="672" y="1152"/>
            <a:chExt cx="1860" cy="720"/>
          </a:xfrm>
        </p:grpSpPr>
        <p:sp>
          <p:nvSpPr>
            <p:cNvPr id="32776" name="Oval 4"/>
            <p:cNvSpPr>
              <a:spLocks noChangeArrowheads="1"/>
            </p:cNvSpPr>
            <p:nvPr/>
          </p:nvSpPr>
          <p:spPr bwMode="auto">
            <a:xfrm>
              <a:off x="672" y="1152"/>
              <a:ext cx="1680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1968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1632" y="1699"/>
              <a:ext cx="9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Conjunctions only!</a:t>
              </a:r>
            </a:p>
          </p:txBody>
        </p:sp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3944938" y="2611438"/>
            <a:ext cx="3040062" cy="436562"/>
            <a:chOff x="2532" y="1201"/>
            <a:chExt cx="1915" cy="275"/>
          </a:xfrm>
        </p:grpSpPr>
        <p:sp>
          <p:nvSpPr>
            <p:cNvPr id="32773" name="Oval 7"/>
            <p:cNvSpPr>
              <a:spLocks noChangeArrowheads="1"/>
            </p:cNvSpPr>
            <p:nvPr/>
          </p:nvSpPr>
          <p:spPr bwMode="auto">
            <a:xfrm>
              <a:off x="2532" y="1236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4" name="Line 8"/>
            <p:cNvSpPr>
              <a:spLocks noChangeShapeType="1"/>
            </p:cNvSpPr>
            <p:nvPr/>
          </p:nvSpPr>
          <p:spPr bwMode="auto">
            <a:xfrm flipV="1">
              <a:off x="2832" y="129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Text Box 9"/>
            <p:cNvSpPr txBox="1">
              <a:spLocks noChangeArrowheads="1"/>
            </p:cNvSpPr>
            <p:nvPr/>
          </p:nvSpPr>
          <p:spPr bwMode="auto">
            <a:xfrm>
              <a:off x="3018" y="1201"/>
              <a:ext cx="14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Single predicate in consequent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3725" y="4800600"/>
            <a:ext cx="698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Horn Clause Logic is a </a:t>
            </a:r>
            <a:r>
              <a:rPr lang="en-US" sz="1800" i="1" dirty="0"/>
              <a:t>Turing complete </a:t>
            </a:r>
            <a:r>
              <a:rPr lang="en-US" sz="1800" dirty="0"/>
              <a:t>subset of First Order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301">
  <a:themeElements>
    <a:clrScheme name="csc301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csc3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301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Templates:csc301.pot</Template>
  <TotalTime>38461</TotalTime>
  <Words>2895</Words>
  <Application>Microsoft Macintosh PowerPoint</Application>
  <PresentationFormat>On-screen Show (4:3)</PresentationFormat>
  <Paragraphs>397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Cambria Math</vt:lpstr>
      <vt:lpstr>Courier New</vt:lpstr>
      <vt:lpstr>Times New Roman</vt:lpstr>
      <vt:lpstr>Wingdings</vt:lpstr>
      <vt:lpstr>csc301</vt:lpstr>
      <vt:lpstr>Logic as a Programming Language</vt:lpstr>
      <vt:lpstr>Logic as a Programming Language</vt:lpstr>
      <vt:lpstr>Quantification</vt:lpstr>
      <vt:lpstr>First-Order Logic</vt:lpstr>
      <vt:lpstr>First-Order Logic</vt:lpstr>
      <vt:lpstr>First-Order Logic</vt:lpstr>
      <vt:lpstr>First-Order Logic</vt:lpstr>
      <vt:lpstr>First-Order Logic</vt:lpstr>
      <vt:lpstr>Horn Clause Logic</vt:lpstr>
      <vt:lpstr>Horn Clause Logic</vt:lpstr>
      <vt:lpstr>Computational Logic</vt:lpstr>
      <vt:lpstr>Proving things is computation!</vt:lpstr>
      <vt:lpstr>Basic Prolog Programs</vt:lpstr>
      <vt:lpstr>Prolog - Queries &amp; Goals</vt:lpstr>
      <vt:lpstr>A Prolog Program</vt:lpstr>
      <vt:lpstr>Compound Queries</vt:lpstr>
      <vt:lpstr>Prolog Rules</vt:lpstr>
      <vt:lpstr>Prolog Rules</vt:lpstr>
      <vt:lpstr>Prolog Rules</vt:lpstr>
      <vt:lpstr>Another Simple Prolog Program</vt:lpstr>
      <vt:lpstr>Exercise</vt:lpstr>
      <vt:lpstr>Declarative vs. Procedural Meaning</vt:lpstr>
      <vt:lpstr>Lists &amp; Pattern Matching</vt:lpstr>
      <vt:lpstr>Lists &amp; Pattern Matching</vt:lpstr>
      <vt:lpstr>Lists &amp; Pattern Matching</vt:lpstr>
      <vt:lpstr>Lists - the First Predicate</vt:lpstr>
      <vt:lpstr>Lists - the Last Predicate</vt:lpstr>
      <vt:lpstr>Member Predicate</vt:lpstr>
      <vt:lpstr>Exercise</vt:lpstr>
      <vt:lpstr>Prolog – Arithmetic </vt:lpstr>
      <vt:lpstr>Prolog – Arithmetic </vt:lpstr>
      <vt:lpstr>Prolog – I/O </vt:lpstr>
      <vt:lpstr>Prolog – I/O </vt:lpstr>
      <vt:lpstr>Exercises</vt:lpstr>
      <vt:lpstr>A Translation Program</vt:lpstr>
      <vt:lpstr>Interaction Loops</vt:lpstr>
      <vt:lpstr>Exercise </vt:lpstr>
    </vt:vector>
  </TitlesOfParts>
  <Company>Lutz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as a Programming Language</dc:title>
  <dc:creator>Lutz User</dc:creator>
  <cp:lastModifiedBy>Lutz Hamel</cp:lastModifiedBy>
  <cp:revision>44</cp:revision>
  <cp:lastPrinted>2019-03-07T12:49:45Z</cp:lastPrinted>
  <dcterms:created xsi:type="dcterms:W3CDTF">2006-03-28T20:22:23Z</dcterms:created>
  <dcterms:modified xsi:type="dcterms:W3CDTF">2021-04-13T17:47:33Z</dcterms:modified>
</cp:coreProperties>
</file>