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4D2D822-7A7E-4CEE-ACC9-B2D69E6FF29D}">
  <a:tblStyle styleId="{14D2D822-7A7E-4CEE-ACC9-B2D69E6FF29D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6350"/>
            <a:ext cx="9144106" cy="5149934"/>
            <a:chOff x="0" y="-8467"/>
            <a:chExt cx="12192142" cy="6866579"/>
          </a:xfrm>
        </p:grpSpPr>
        <p:sp>
          <p:nvSpPr>
            <p:cNvPr id="24" name="Shape 24"/>
            <p:cNvSpPr/>
            <p:nvPr/>
          </p:nvSpPr>
          <p:spPr>
            <a:xfrm>
              <a:off x="0" y="-7861"/>
              <a:ext cx="863700" cy="5698200"/>
            </a:xfrm>
            <a:custGeom>
              <a:pathLst>
                <a:path extrusionOk="0" h="120000" w="120000">
                  <a:moveTo>
                    <a:pt x="0" y="178"/>
                  </a:moveTo>
                  <a:lnTo>
                    <a:pt x="120000" y="0"/>
                  </a:lnTo>
                  <a:lnTo>
                    <a:pt x="120000" y="356"/>
                  </a:lnTo>
                  <a:lnTo>
                    <a:pt x="0" y="12000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Shape 25"/>
            <p:cNvCxnSpPr/>
            <p:nvPr/>
          </p:nvCxnSpPr>
          <p:spPr>
            <a:xfrm>
              <a:off x="9371011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flipH="1">
              <a:off x="7425125" y="3681412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" name="Shape 27"/>
            <p:cNvSpPr/>
            <p:nvPr/>
          </p:nvSpPr>
          <p:spPr>
            <a:xfrm>
              <a:off x="9181475" y="-8466"/>
              <a:ext cx="3007200" cy="6866400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9603442" y="-8466"/>
              <a:ext cx="2588700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8932332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9334500" y="-8466"/>
              <a:ext cx="2854200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898729" y="-8466"/>
              <a:ext cx="1290000" cy="6866400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938999" y="-8466"/>
              <a:ext cx="1249800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10371665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1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130300" y="3038124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03" name="Shape 103"/>
          <p:cNvSpPr txBox="1"/>
          <p:nvPr/>
        </p:nvSpPr>
        <p:spPr>
          <a:xfrm>
            <a:off x="406402" y="592783"/>
            <a:ext cx="457200" cy="43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6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6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507998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18" name="Shape 118"/>
          <p:cNvSpPr txBox="1"/>
          <p:nvPr/>
        </p:nvSpPr>
        <p:spPr>
          <a:xfrm>
            <a:off x="406402" y="592783"/>
            <a:ext cx="457200" cy="43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6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6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514349" y="457200"/>
            <a:ext cx="64413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507998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2276401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●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 rot="5400000">
            <a:off x="4495661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1186263" y="-220950"/>
            <a:ext cx="39387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●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508000" y="1620441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●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508001" y="2025650"/>
            <a:ext cx="64476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5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508000" y="1620441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●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3817477" y="1620441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●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06808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506808" y="2052933"/>
            <a:ext cx="3139200" cy="24779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●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3816287" y="1620737"/>
            <a:ext cx="3139199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3816287" y="2052933"/>
            <a:ext cx="3139200" cy="24779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●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508000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15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570345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●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508000" y="2082801"/>
            <a:ext cx="2890800" cy="19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70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508000" y="4025503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6350"/>
            <a:ext cx="9144106" cy="5149934"/>
            <a:chOff x="0" y="-8467"/>
            <a:chExt cx="12192142" cy="6866579"/>
          </a:xfrm>
        </p:grpSpPr>
        <p:cxnSp>
          <p:nvCxnSpPr>
            <p:cNvPr id="7" name="Shape 7"/>
            <p:cNvCxnSpPr/>
            <p:nvPr/>
          </p:nvCxnSpPr>
          <p:spPr>
            <a:xfrm>
              <a:off x="9371011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125" y="3681412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5" y="-8466"/>
              <a:ext cx="3007200" cy="6866400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6"/>
              <a:ext cx="2588700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2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6"/>
              <a:ext cx="2854200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29" y="-8466"/>
              <a:ext cx="1290000" cy="6866400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6"/>
              <a:ext cx="1249800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5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ct val="4074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508000" y="1620441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●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SzPct val="157142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SzPct val="157142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eveloper.openstack.org/api-ref-blockstorage-v2.html" TargetMode="External"/><Relationship Id="rId4" Type="http://schemas.openxmlformats.org/officeDocument/2006/relationships/hyperlink" Target="https://github.com/openstack/cinder" TargetMode="External"/><Relationship Id="rId5" Type="http://schemas.openxmlformats.org/officeDocument/2006/relationships/hyperlink" Target="https://blueprints.launchpad.net/cinder" TargetMode="External"/><Relationship Id="rId6" Type="http://schemas.openxmlformats.org/officeDocument/2006/relationships/hyperlink" Target="https://bugs.launchpad.net/cinder/+bugs" TargetMode="External"/><Relationship Id="rId7" Type="http://schemas.openxmlformats.org/officeDocument/2006/relationships/hyperlink" Target="https://review.openstack.org/#/q/project:+openstack/cinder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youtube.com/watch?v=DvnoCTjLuWY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openstack/cinder/tree/master/cinder/volume/drivers" TargetMode="External"/><Relationship Id="rId4" Type="http://schemas.openxmlformats.org/officeDocument/2006/relationships/hyperlink" Target="https://wiki.openstack.org/wiki/CinderSupportMatrix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1130299" y="1803400"/>
            <a:ext cx="6198899" cy="12348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4800"/>
              <a:t>OpenStack 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4800"/>
              <a:t>Block Storage Service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 sz="3200"/>
              <a:t>Codename: Cinder</a:t>
            </a: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1130300" y="3038124"/>
            <a:ext cx="5825100" cy="8226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Deepti Ramakrishna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Software Engineer, Intel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508000" y="379125"/>
            <a:ext cx="6447600" cy="5178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Cinder backup (c-bak)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508000" y="765775"/>
            <a:ext cx="7302600" cy="34965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342900" lvl="0" marL="457200" rtl="0">
              <a:spcBef>
                <a:spcPts val="0"/>
              </a:spcBef>
              <a:buSzPct val="112500"/>
            </a:pPr>
            <a:r>
              <a:rPr lang="en" sz="1600"/>
              <a:t>A backup is an archived copy of a volume. Backups are stored in an object store.</a:t>
            </a:r>
          </a:p>
          <a:p>
            <a:pPr indent="-304800" lvl="1" marL="914400" rtl="0">
              <a:spcBef>
                <a:spcPts val="0"/>
              </a:spcBef>
              <a:buSzPct val="100000"/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cinder backup-create [--incremental] [--force] &lt;VOLUME-ID&gt;</a:t>
            </a:r>
          </a:p>
          <a:p>
            <a:pPr indent="-298450" lvl="2" marL="1371600" rtl="0">
              <a:spcBef>
                <a:spcPts val="0"/>
              </a:spcBef>
              <a:buSzPct val="100000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incremental </a:t>
            </a:r>
            <a:r>
              <a:rPr lang="en"/>
              <a:t>is a flag that indicates whether an incremental backup should be performed</a:t>
            </a:r>
          </a:p>
          <a:p>
            <a:pPr indent="-298450" lvl="2" marL="1371600" rtl="0">
              <a:spcBef>
                <a:spcPts val="0"/>
              </a:spcBef>
              <a:buSzPct val="100000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force </a:t>
            </a:r>
            <a:r>
              <a:rPr lang="en"/>
              <a:t>is a flag that allows or disallows backup of a volume when the volume is attached to an instance (in-use)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950" y="2292675"/>
            <a:ext cx="6644048" cy="285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508000" y="457200"/>
            <a:ext cx="6447600" cy="5178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Volume types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508000" y="1034675"/>
            <a:ext cx="7402500" cy="34965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Volume Type is an abstraction of various properties of a volume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Only admins can create tiers of storage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Differentiator based on performance, cost etc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E.g: two LVM backends - one with SSDs, one with HDDs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User can then specify a tier they want when creating a volume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508000" y="457200"/>
            <a:ext cx="6447600" cy="5178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Advanced features 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508000" y="1034675"/>
            <a:ext cx="7397700" cy="34965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Snapshot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/>
              <a:t>A snapshot is a point-in-time copy of the data that a volume contains 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/>
              <a:t>A snapshot would live on the same storage back-end as the active volume</a:t>
            </a:r>
            <a:br>
              <a:rPr lang="en"/>
            </a:b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Quota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/>
              <a:t>Admins set this limit on volume, backup and snapshot capacity depending on policy settings</a:t>
            </a:r>
            <a:br>
              <a:rPr lang="en"/>
            </a:b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Volume transfer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/>
              <a:t>Transfer a volume from one user to another use</a:t>
            </a:r>
            <a:br>
              <a:rPr lang="en"/>
            </a:b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E</a:t>
            </a:r>
            <a:r>
              <a:rPr lang="en" sz="1800"/>
              <a:t>ncryption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/>
              <a:t>Encryption is done by Nova 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dm-crypt</a:t>
            </a:r>
            <a:r>
              <a:rPr lang="en"/>
              <a:t> which is a transparent disk encryption subsystem in Linux kernel</a:t>
            </a:r>
            <a:br>
              <a:rPr lang="en"/>
            </a:b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Migration </a:t>
            </a:r>
            <a:r>
              <a:rPr lang="en"/>
              <a:t>(Admin only)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/>
              <a:t>Move data from the current back-end for the volume to a new one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/>
              <a:t>2 main flows depending on whether the volume is attached or not to an instance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508000" y="457200"/>
            <a:ext cx="6447600" cy="5178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Useful Links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508000" y="1034675"/>
            <a:ext cx="6847200" cy="34965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Current v2 API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http://developer.openstack.org/api-ref-blockstorage-v2.html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Source code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https://github.com/openstack/cinder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Blueprints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https://blueprints.launchpad.net/cinder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Bugs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 u="sng">
                <a:solidFill>
                  <a:schemeClr val="hlink"/>
                </a:solidFill>
                <a:hlinkClick r:id="rId6"/>
              </a:rPr>
              <a:t>https://bugs.launchpad.net/cinder/+bugs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Code Review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 u="sng">
                <a:solidFill>
                  <a:schemeClr val="hlink"/>
                </a:solidFill>
                <a:hlinkClick r:id="rId7"/>
              </a:rPr>
              <a:t>https://review.openstack.org/#/q/project:+openstack/cinder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6000"/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6000"/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6000"/>
              <a:t>Lab session</a:t>
            </a:r>
          </a:p>
        </p:txBody>
      </p:sp>
      <p:sp>
        <p:nvSpPr>
          <p:cNvPr id="228" name="Shape 228"/>
          <p:cNvSpPr txBox="1"/>
          <p:nvPr>
            <p:ph idx="1" type="subTitle"/>
          </p:nvPr>
        </p:nvSpPr>
        <p:spPr>
          <a:xfrm>
            <a:off x="1130300" y="3038124"/>
            <a:ext cx="5825100" cy="8226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508000" y="223025"/>
            <a:ext cx="6447600" cy="5178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CLI commands 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508000" y="671425"/>
            <a:ext cx="7133400" cy="34965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Verify all services are up and running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$ pstree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Verify Cinder service is running</a:t>
            </a:r>
          </a:p>
          <a:p>
            <a:pPr indent="-228600" lvl="1" marL="914400" rtl="0">
              <a:spcBef>
                <a:spcPts val="0"/>
              </a:spcBef>
              <a:buFont typeface="Consolas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$ pgrep -l cinder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Help commands</a:t>
            </a:r>
          </a:p>
          <a:p>
            <a:pPr indent="-228600" lvl="1" marL="914400" rtl="0">
              <a:spcBef>
                <a:spcPts val="0"/>
              </a:spcBef>
              <a:buFont typeface="Consolas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$ cinder help</a:t>
            </a:r>
          </a:p>
          <a:p>
            <a:pPr indent="-228600" lvl="1" marL="914400" rtl="0">
              <a:spcBef>
                <a:spcPts val="0"/>
              </a:spcBef>
              <a:buFont typeface="Consolas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$ cinder help &lt;sub-command&gt; </a:t>
            </a:r>
          </a:p>
          <a:p>
            <a:pPr indent="-228600" lvl="2" marL="1371600" rtl="0">
              <a:spcBef>
                <a:spcPts val="0"/>
              </a:spcBef>
              <a:buFont typeface="Consolas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E.g: cinder help create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Source as an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admin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/>
              <a:t>user) of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admin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/>
              <a:t>(project)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List cinder services</a:t>
            </a:r>
          </a:p>
          <a:p>
            <a:pPr indent="-228600" lvl="2" marL="1371600" rtl="0">
              <a:spcBef>
                <a:spcPts val="0"/>
              </a:spcBef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$ cinder service-list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List volume types</a:t>
            </a:r>
          </a:p>
          <a:p>
            <a:pPr indent="-228600" lvl="2" marL="1371600" rtl="0">
              <a:spcBef>
                <a:spcPts val="0"/>
              </a:spcBef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$ cinder type-list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Show details of the default lvm-driver 1 volume type</a:t>
            </a:r>
          </a:p>
          <a:p>
            <a:pPr indent="-228600" lvl="2" marL="1371600" rtl="0">
              <a:spcBef>
                <a:spcPts val="0"/>
              </a:spcBef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$ cinder type-show &lt;TYPE-ID&gt;</a:t>
            </a:r>
          </a:p>
          <a:p>
            <a:pPr indent="-298450" lvl="2" marL="1371600" rtl="0">
              <a:spcBef>
                <a:spcPts val="0"/>
              </a:spcBef>
              <a:buSzPct val="100000"/>
              <a:buFont typeface="Consolas"/>
            </a:pPr>
            <a:r>
              <a:rPr lang="en"/>
              <a:t>Review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/etc/cinder/cinder.conf </a:t>
            </a:r>
            <a:r>
              <a:rPr lang="en"/>
              <a:t>details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Source as a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demo </a:t>
            </a:r>
            <a:r>
              <a:rPr lang="en"/>
              <a:t>(user) of 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demo </a:t>
            </a:r>
            <a:r>
              <a:rPr lang="en"/>
              <a:t>(project)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Create a volume with name test</a:t>
            </a:r>
          </a:p>
          <a:p>
            <a:pPr indent="-228600" lvl="2" marL="1371600" rtl="0">
              <a:spcBef>
                <a:spcPts val="0"/>
              </a:spcBef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$ cinder create 1 --display-name test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List volumes</a:t>
            </a:r>
          </a:p>
          <a:p>
            <a:pPr indent="-228600" lvl="2" marL="1371600" rtl="0">
              <a:spcBef>
                <a:spcPts val="0"/>
              </a:spcBef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$ cinder list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Place where you can find your newly created volume</a:t>
            </a:r>
          </a:p>
          <a:p>
            <a:pPr indent="-228600" lvl="2" marL="1371600" rtl="0">
              <a:spcBef>
                <a:spcPts val="0"/>
              </a:spcBef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$ cd /dev/stack-volumes-lvmdriver-1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508000" y="457200"/>
            <a:ext cx="6447600" cy="5178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CLI commands - continued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508000" y="823500"/>
            <a:ext cx="7133400" cy="34965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Extend cinder volume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$ cinder extend &lt;VOLUME-ID&gt; &lt;NEW-SIZE&gt;</a:t>
            </a:r>
          </a:p>
          <a:p>
            <a:pPr indent="-228600" lvl="1" marL="914400" rtl="0">
              <a:spcBef>
                <a:spcPts val="0"/>
              </a:spcBef>
              <a:buFont typeface="Consolas"/>
            </a:pPr>
            <a:r>
              <a:rPr lang="en" sz="1100"/>
              <a:t>This works only when volume is not attached to an instance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an instance 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$ nova boot --image &lt;IMAGE-NAME&gt; --flavor m1.tiny &lt;VM-NAME&gt;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Attach cinder volume to this nova instance</a:t>
            </a:r>
          </a:p>
          <a:p>
            <a:pPr indent="-228600" lvl="1" marL="914400" rtl="0">
              <a:spcBef>
                <a:spcPts val="0"/>
              </a:spcBef>
              <a:buFont typeface="Consolas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$ nova volume-attach &lt;INSTANCE-ID&gt; &lt;VOLUME-ID&gt;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Attach cinder volume to this nova instance</a:t>
            </a:r>
          </a:p>
          <a:p>
            <a:pPr indent="-228600" lvl="1" marL="914400" rtl="0">
              <a:spcBef>
                <a:spcPts val="0"/>
              </a:spcBef>
              <a:buFont typeface="Consolas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$ nova volume-attach &lt;INSTANCE-ID&gt; &lt;VOLUME-ID&gt;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Show how the above volume is private by sourcing as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demo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/>
              <a:t>user) of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invisible_to_admin</a:t>
            </a: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/>
              <a:t>project)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$ source openrc demo invisible_to_admin</a:t>
            </a:r>
          </a:p>
          <a:p>
            <a:pPr indent="-228600" lvl="1" marL="914400" rtl="0">
              <a:spcBef>
                <a:spcPts val="0"/>
              </a:spcBef>
              <a:buFont typeface="Consolas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$ cinder list</a:t>
            </a:r>
          </a:p>
          <a:p>
            <a:pPr indent="-298450" lvl="1" marL="914400" rtl="0">
              <a:spcBef>
                <a:spcPts val="0"/>
              </a:spcBef>
              <a:buSzPct val="100000"/>
              <a:buFont typeface="Consolas"/>
            </a:pPr>
            <a:r>
              <a:rPr lang="en" sz="1100"/>
              <a:t>Review user/project concept again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Source back as a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demo </a:t>
            </a:r>
            <a:r>
              <a:rPr lang="en"/>
              <a:t>(user) of 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demo </a:t>
            </a:r>
            <a:r>
              <a:rPr lang="en"/>
              <a:t>(project)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Try deleting cinder volume - this fails</a:t>
            </a:r>
          </a:p>
          <a:p>
            <a:pPr indent="-228600" lvl="2" marL="1371600" rtl="0">
              <a:spcBef>
                <a:spcPts val="0"/>
              </a:spcBef>
              <a:buFont typeface="Consolas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$ cinder delete &lt;VOLUME-ID&gt;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Detach this cinder volume from nova instance</a:t>
            </a:r>
          </a:p>
          <a:p>
            <a:pPr indent="-228600" lvl="2" marL="1371600" rtl="0">
              <a:spcBef>
                <a:spcPts val="0"/>
              </a:spcBef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$ nova volume-detach &lt;INSTANCE-ID&gt; &lt;VOLUME-ID&gt;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 sz="1100"/>
              <a:t>Now “Attached to” in cinder list should be empty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Now delete cinder volume</a:t>
            </a:r>
          </a:p>
          <a:p>
            <a:pPr indent="-228600" lvl="2" marL="1371600" rtl="0">
              <a:spcBef>
                <a:spcPts val="0"/>
              </a:spcBef>
              <a:buFont typeface="Consolas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$ cinder delete &lt;VOLUME-ID&gt;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508000" y="457200"/>
            <a:ext cx="6447600" cy="5178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Advanced CLI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508000" y="1034675"/>
            <a:ext cx="7133400" cy="34965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https://www.youtube.com/watch?v=DvnoCTjLuWY</a:t>
            </a:r>
          </a:p>
          <a:p>
            <a:pPr indent="-2984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</a:pPr>
            <a:r>
              <a:rPr lang="en"/>
              <a:t>Play data security video which shows 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"/>
              <a:t>As an admin, create a new volume-type which supports encryption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"/>
              <a:t>As a demo user, create a volume of encrypted volume-type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"/>
              <a:t>Making file system and mounting the newly created volume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"/>
              <a:t>Create a file in that volume with some text and show how it gets encrypted.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6000"/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6000"/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6000"/>
              <a:t>Thank You!</a:t>
            </a:r>
          </a:p>
        </p:txBody>
      </p:sp>
      <p:sp>
        <p:nvSpPr>
          <p:cNvPr id="252" name="Shape 252"/>
          <p:cNvSpPr txBox="1"/>
          <p:nvPr>
            <p:ph idx="1" type="subTitle"/>
          </p:nvPr>
        </p:nvSpPr>
        <p:spPr>
          <a:xfrm>
            <a:off x="1130300" y="3038124"/>
            <a:ext cx="5825100" cy="8226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508000" y="457200"/>
            <a:ext cx="6447600" cy="5178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OpenStack storage concepts</a:t>
            </a:r>
          </a:p>
        </p:txBody>
      </p:sp>
      <p:graphicFrame>
        <p:nvGraphicFramePr>
          <p:cNvPr id="150" name="Shape 150"/>
          <p:cNvGraphicFramePr/>
          <p:nvPr/>
        </p:nvGraphicFramePr>
        <p:xfrm>
          <a:off x="508000" y="108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{14D2D822-7A7E-4CEE-ACC9-B2D69E6FF29D}</a:tableStyleId>
              </a:tblPr>
              <a:tblGrid>
                <a:gridCol w="1297975"/>
                <a:gridCol w="2122025"/>
                <a:gridCol w="2122000"/>
                <a:gridCol w="1697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Ephemeral storage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Block storage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Object storage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Used to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Run operating system and scratch space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Add additional persistent storage to a VM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VM images, disk volume snapshots etc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Accessed through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 file system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 block device that can be partitioned, formatted, and mounted (such as, /dev/vdc)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REST API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Accessible from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Within a VM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Within a VM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Anywhere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Managed by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Nova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Cinder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Swift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Persists until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VM is terminated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Deleted by user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Deleted by user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Sizing determined by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Administrator configuration of size settings, known as flavors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User specification in initial request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Amount of available physical storage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Example of typical usage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10 GB first disk, 30 GB second disk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 TB disk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10s of TBs of dataset storage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1" name="Shape 151"/>
          <p:cNvSpPr txBox="1"/>
          <p:nvPr/>
        </p:nvSpPr>
        <p:spPr>
          <a:xfrm>
            <a:off x="2107700" y="4861050"/>
            <a:ext cx="43281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http://docs.openstack.org/ops-guide/arch_storage.html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508000" y="457200"/>
            <a:ext cx="6447600" cy="5178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Cinder?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508000" y="1034675"/>
            <a:ext cx="7038000" cy="34965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Provides persistent block storage resources (volumes) to VMs</a:t>
            </a:r>
            <a:br>
              <a:rPr lang="en" sz="1800"/>
            </a:b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These volumes can be detached from one instance and re-attached to another, and the data remains intact</a:t>
            </a:r>
          </a:p>
          <a:p>
            <a:pPr indent="-342900" lvl="1" marL="914400" rtl="0">
              <a:spcBef>
                <a:spcPts val="0"/>
              </a:spcBef>
              <a:buSzPct val="128571"/>
            </a:pPr>
            <a:r>
              <a:rPr lang="en" sz="1400"/>
              <a:t>Currently a volume can be attached to only one instance at a time</a:t>
            </a:r>
            <a:br>
              <a:rPr lang="en" sz="1400"/>
            </a:b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Volumes have lifecycle independent of VM instance</a:t>
            </a:r>
            <a:br>
              <a:rPr lang="en" sz="1800"/>
            </a:b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Plugin driver architecture allows multiple choices for backend storage</a:t>
            </a:r>
            <a:br>
              <a:rPr lang="en" sz="1800"/>
            </a:b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Analogous to Amazon Elastic Block Store (EBS)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Cinder architecture</a:t>
            </a:r>
          </a:p>
        </p:txBody>
      </p:sp>
      <p:sp>
        <p:nvSpPr>
          <p:cNvPr id="163" name="Shape 163"/>
          <p:cNvSpPr txBox="1"/>
          <p:nvPr>
            <p:ph idx="4294967295" type="body"/>
          </p:nvPr>
        </p:nvSpPr>
        <p:spPr>
          <a:xfrm>
            <a:off x="4231150" y="622800"/>
            <a:ext cx="3585900" cy="40923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cinder-client: </a:t>
            </a:r>
            <a:r>
              <a:rPr lang="en"/>
              <a:t>CLI/UI to make a request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cinder-api:</a:t>
            </a:r>
            <a:r>
              <a:rPr lang="en"/>
              <a:t> Accepts and routes the requests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cinder-scheduler:</a:t>
            </a:r>
            <a:r>
              <a:rPr lang="en"/>
              <a:t> Schedules and routes requests to the appropriate volume service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cinder-volume:</a:t>
            </a:r>
            <a:r>
              <a:rPr lang="en"/>
              <a:t> Manages Block Storage devices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driver:</a:t>
            </a:r>
            <a:r>
              <a:rPr lang="en"/>
              <a:t> Contains back-end specific code to communicate with various storage types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Storage:</a:t>
            </a:r>
            <a:r>
              <a:rPr lang="en"/>
              <a:t> Different vendor’s back-end storage devices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SQL DB:</a:t>
            </a:r>
            <a:r>
              <a:rPr lang="en"/>
              <a:t> Keeps track of volumes in use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cinder-backup: </a:t>
            </a:r>
            <a:r>
              <a:rPr lang="en"/>
              <a:t>Provides a means to backup a volume to Swift/Ceph etc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2528675" y="4883272"/>
            <a:ext cx="48747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http://www.slideshare.net/avishaytraeger/cinder-havana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750" y="1159975"/>
            <a:ext cx="3585899" cy="35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98950" y="204100"/>
            <a:ext cx="6447600" cy="4740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Volume API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http://developer.openstack.org/api-ref-blockstorage-v2.html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066" y="953149"/>
            <a:ext cx="5699361" cy="421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508000" y="457200"/>
            <a:ext cx="6447600" cy="5178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Cinder drivers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508000" y="1034675"/>
            <a:ext cx="7198500" cy="34965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Cinder driver maps Cinder requests to the commands required on the external storage platform.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Linux LVM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Storage controllers from various hardware-specific vendors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Distributed file systems</a:t>
            </a:r>
            <a:br>
              <a:rPr lang="en" sz="1400"/>
            </a:b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Currently 50+ drivers in github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https://github.com/openstack/cinder/tree/master/cinder/volume/drivers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https://wiki.openstack.org/wiki/CinderSupportMatrix</a:t>
            </a:r>
            <a:br>
              <a:rPr lang="en" sz="1800"/>
            </a:b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To set a volume driver, 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volume_driver</a:t>
            </a:r>
            <a:r>
              <a:rPr lang="en" sz="1800"/>
              <a:t> flag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cinder.conf</a:t>
            </a:r>
            <a:r>
              <a:rPr lang="en" sz="1800"/>
              <a:t> Default is: </a:t>
            </a:r>
          </a:p>
          <a:p>
            <a:pPr indent="-317500" lvl="1" marL="914400" rtl="0">
              <a:spcBef>
                <a:spcPts val="0"/>
              </a:spcBef>
              <a:buSzPct val="100000"/>
              <a:buFont typeface="Consolas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volume_driver = cinder.volume.drivers.lvm.LVMISCSIDrive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508000" y="457200"/>
            <a:ext cx="6447600" cy="5178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Default: LVM based implementation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508000" y="1034675"/>
            <a:ext cx="7402500" cy="34965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en" sz="1800"/>
              <a:t>L</a:t>
            </a:r>
            <a:r>
              <a:rPr lang="en" sz="1800"/>
              <a:t>ogical </a:t>
            </a:r>
            <a:r>
              <a:rPr b="1" lang="en" sz="1800"/>
              <a:t>V</a:t>
            </a:r>
            <a:r>
              <a:rPr lang="en" sz="1800"/>
              <a:t>olume </a:t>
            </a:r>
            <a:r>
              <a:rPr b="1" lang="en" sz="1800"/>
              <a:t>M</a:t>
            </a:r>
            <a:r>
              <a:rPr lang="en" sz="1800"/>
              <a:t>anagement (LVM)</a:t>
            </a:r>
            <a:br>
              <a:rPr lang="en" sz="1800"/>
            </a:b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LVM maps physical block devices onto higher-level virtual block devices</a:t>
            </a:r>
            <a:br>
              <a:rPr lang="en" sz="1800"/>
            </a:b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Cinder-volumes are created as Logical Volumes by using LVM</a:t>
            </a:r>
            <a:br>
              <a:rPr lang="en" sz="1800"/>
            </a:b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Uses iSCSI protocol to connect volumes to compute nodes</a:t>
            </a:r>
            <a:br>
              <a:rPr lang="en" sz="1800"/>
            </a:b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Not vendor specific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508000" y="457200"/>
            <a:ext cx="6447600" cy="5280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Volume attach flow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1177625" y="4887200"/>
            <a:ext cx="56283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/>
              <a:t>https://cloudarchitectmusings.com/2013/11/18/laying-cinder-block-volumes-in-openstack-part-1-the-basics/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375" y="1137600"/>
            <a:ext cx="5016850" cy="37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516675" y="188300"/>
            <a:ext cx="6447600" cy="5280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Volume status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1177625" y="4887200"/>
            <a:ext cx="56283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graphicFrame>
        <p:nvGraphicFramePr>
          <p:cNvPr id="197" name="Shape 197"/>
          <p:cNvGraphicFramePr/>
          <p:nvPr/>
        </p:nvGraphicFramePr>
        <p:xfrm>
          <a:off x="516675" y="77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{14D2D822-7A7E-4CEE-ACC9-B2D69E6FF29D}</a:tableStyleId>
              </a:tblPr>
              <a:tblGrid>
                <a:gridCol w="1858700"/>
                <a:gridCol w="4790500"/>
              </a:tblGrid>
              <a:tr h="402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600"/>
                        <a:t>Status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600"/>
                        <a:t>Description</a:t>
                      </a:r>
                    </a:p>
                  </a:txBody>
                  <a:tcPr marT="91425" marB="91425" marR="91425" marL="91425"/>
                </a:tc>
              </a:tr>
              <a:tr h="330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creating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The volume is being created</a:t>
                      </a:r>
                    </a:p>
                  </a:txBody>
                  <a:tcPr marT="91425" marB="91425" marR="91425" marL="91425"/>
                </a:tc>
              </a:tr>
              <a:tr h="330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available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The volume is ready to attach to an instance</a:t>
                      </a:r>
                    </a:p>
                  </a:txBody>
                  <a:tcPr marT="91425" marB="91425" marR="91425" marL="91425"/>
                </a:tc>
              </a:tr>
              <a:tr h="330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attaching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The volume is attaching to an instance</a:t>
                      </a:r>
                    </a:p>
                  </a:txBody>
                  <a:tcPr marT="91425" marB="91425" marR="91425" marL="91425"/>
                </a:tc>
              </a:tr>
              <a:tr h="330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in-use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The volume is attached to an instance</a:t>
                      </a:r>
                    </a:p>
                  </a:txBody>
                  <a:tcPr marT="91425" marB="91425" marR="91425" marL="91425"/>
                </a:tc>
              </a:tr>
              <a:tr h="330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deleting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The volume is being deleted</a:t>
                      </a:r>
                    </a:p>
                  </a:txBody>
                  <a:tcPr marT="91425" marB="91425" marR="91425" marL="91425"/>
                </a:tc>
              </a:tr>
              <a:tr h="330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error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A volume creation error occurred</a:t>
                      </a:r>
                    </a:p>
                  </a:txBody>
                  <a:tcPr marT="91425" marB="91425" marR="91425" marL="91425"/>
                </a:tc>
              </a:tr>
              <a:tr h="330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error_deleting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A volume deletion error occurred</a:t>
                      </a:r>
                    </a:p>
                  </a:txBody>
                  <a:tcPr marT="91425" marB="91425" marR="91425" marL="91425"/>
                </a:tc>
              </a:tr>
              <a:tr h="330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backing_up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The volume is being backed up</a:t>
                      </a:r>
                    </a:p>
                  </a:txBody>
                  <a:tcPr marT="91425" marB="91425" marR="91425" marL="91425"/>
                </a:tc>
              </a:tr>
              <a:tr h="330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restoring_backup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A backup is being restored to the volume</a:t>
                      </a:r>
                    </a:p>
                  </a:txBody>
                  <a:tcPr marT="91425" marB="91425" marR="91425" marL="91425"/>
                </a:tc>
              </a:tr>
              <a:tr h="330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error_restoring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A backup restoration error occurred</a:t>
                      </a:r>
                    </a:p>
                  </a:txBody>
                  <a:tcPr marT="91425" marB="91425" marR="91425" marL="91425"/>
                </a:tc>
              </a:tr>
              <a:tr h="330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error_extending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An error occurred while attempting to extend a volume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